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17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208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51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46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394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204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491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18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1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1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11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6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24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096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2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79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176D6E8-0EBB-460A-AA5F-581F9EA80DFC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6E545CB-99A4-4215-B24D-5BF14545E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6120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FA9536-83D0-CC59-8C3C-2D88A6EB89F9}"/>
              </a:ext>
            </a:extLst>
          </p:cNvPr>
          <p:cNvSpPr txBox="1"/>
          <p:nvPr/>
        </p:nvSpPr>
        <p:spPr>
          <a:xfrm>
            <a:off x="1017037" y="1847461"/>
            <a:ext cx="1032898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EXPLORATORY DATA ANALYSIS – RETAIL</a:t>
            </a:r>
          </a:p>
          <a:p>
            <a:pPr algn="ctr"/>
            <a:r>
              <a:rPr lang="en-IN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GRIP – THE SPARKS FOUNDATION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sz="2400" dirty="0">
                <a:latin typeface="Calisto MT" panose="02040603050505030304" pitchFamily="18" charset="0"/>
                <a:ea typeface="PMingLiU-ExtB" panose="02020500000000000000" pitchFamily="18" charset="-120"/>
              </a:rPr>
              <a:t>PRESENTED BY:</a:t>
            </a:r>
          </a:p>
          <a:p>
            <a:pPr algn="ctr"/>
            <a:endParaRPr lang="en-IN" sz="2400" dirty="0">
              <a:latin typeface="Calisto MT" panose="02040603050505030304" pitchFamily="18" charset="0"/>
              <a:ea typeface="PMingLiU-ExtB" panose="02020500000000000000" pitchFamily="18" charset="-120"/>
            </a:endParaRPr>
          </a:p>
          <a:p>
            <a:pPr algn="ctr"/>
            <a:r>
              <a:rPr lang="en-IN" sz="2400" dirty="0">
                <a:latin typeface="Calisto MT" panose="02040603050505030304" pitchFamily="18" charset="0"/>
                <a:ea typeface="PMingLiU-ExtB" panose="02020500000000000000" pitchFamily="18" charset="-120"/>
              </a:rPr>
              <a:t>RISHIKA HAZARIKA</a:t>
            </a:r>
          </a:p>
          <a:p>
            <a:pPr algn="ctr"/>
            <a:r>
              <a:rPr lang="en-IN" sz="2400" dirty="0">
                <a:latin typeface="Calisto MT" panose="02040603050505030304" pitchFamily="18" charset="0"/>
                <a:ea typeface="PMingLiU-ExtB" panose="02020500000000000000" pitchFamily="18" charset="-120"/>
              </a:rPr>
              <a:t>DATA SCIENCE AND BUSINESS ANALYTICS INTERN</a:t>
            </a:r>
          </a:p>
        </p:txBody>
      </p:sp>
    </p:spTree>
    <p:extLst>
      <p:ext uri="{BB962C8B-B14F-4D97-AF65-F5344CB8AC3E}">
        <p14:creationId xmlns:p14="http://schemas.microsoft.com/office/powerpoint/2010/main" val="152574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747E10-1BD3-E3FF-4D9E-1134AF3C93FA}"/>
              </a:ext>
            </a:extLst>
          </p:cNvPr>
          <p:cNvSpPr txBox="1"/>
          <p:nvPr/>
        </p:nvSpPr>
        <p:spPr>
          <a:xfrm>
            <a:off x="1178767" y="743364"/>
            <a:ext cx="9834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sto MT" panose="02040603050505030304" pitchFamily="18" charset="0"/>
              </a:rPr>
              <a:t>TASK 3</a:t>
            </a:r>
            <a:r>
              <a:rPr lang="en-IN" dirty="0"/>
              <a:t>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F939D-2F28-0B20-C649-8845979E3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78" y="1357404"/>
            <a:ext cx="8938926" cy="48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8F1F40-48AC-3617-5BF8-23AD71A0953C}"/>
              </a:ext>
            </a:extLst>
          </p:cNvPr>
          <p:cNvSpPr txBox="1"/>
          <p:nvPr/>
        </p:nvSpPr>
        <p:spPr>
          <a:xfrm>
            <a:off x="894183" y="1596537"/>
            <a:ext cx="1073953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INSIGHTS ON SALES ANALYSIS:</a:t>
            </a:r>
          </a:p>
          <a:p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West region has the highest sum of sales; South has the least.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Category ‘Technology’ has the highest sum of sales, whereas ‘Office Supplies’ has the lowest sum of sales.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California (belonging to the west region) holds the highest sum of sales, whereas North Dakota (belonging to the central region) holds the least.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Shipment through standard class holds highest sum of sales; least with same day shipment.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‘Consumer’ segment experiences the highest sum of sales, with ‘Home Office’ experiencing the least.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10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D0752-55A8-9B6F-D214-B1212D897C3C}"/>
              </a:ext>
            </a:extLst>
          </p:cNvPr>
          <p:cNvSpPr txBox="1"/>
          <p:nvPr/>
        </p:nvSpPr>
        <p:spPr>
          <a:xfrm>
            <a:off x="1085461" y="1289953"/>
            <a:ext cx="1002107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INSIGHTS ON PROFIT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West region has highest sum of profit, while South has least. This shows a similar pattern to sum of sales, indicating positive correlation between sales and profit for a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California has the highest sum of profit. However, negative profits exist for states Oregon, Florida, Arizona, Tennessee, Colorado, North Carolina, Illinois, Pennsylvania, Ohio &amp; Texas.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‘Furniture’ category makes the lowest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Sub-categories ‘Supplies’, ‘Bookcases’ &amp; ‘Tables’ make negative profits with ‘Tables’ making the greatest negative profit (or least profit).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Highest profit is made by shipment through standard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Segment ‘Consumer’ also makes greatest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87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C3748-A5F0-7584-5B4D-4C702609015E}"/>
              </a:ext>
            </a:extLst>
          </p:cNvPr>
          <p:cNvSpPr txBox="1"/>
          <p:nvPr/>
        </p:nvSpPr>
        <p:spPr>
          <a:xfrm>
            <a:off x="1628775" y="1781175"/>
            <a:ext cx="10134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BUSINESS PROBLEMS:</a:t>
            </a:r>
          </a:p>
          <a:p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Negative profits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Sales do not follow a common pattern.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Intense competition</a:t>
            </a:r>
          </a:p>
          <a:p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82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989755-DB09-BD41-ADFE-D023A4BA9F3E}"/>
              </a:ext>
            </a:extLst>
          </p:cNvPr>
          <p:cNvSpPr txBox="1"/>
          <p:nvPr/>
        </p:nvSpPr>
        <p:spPr>
          <a:xfrm>
            <a:off x="1203649" y="671802"/>
            <a:ext cx="1123405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SUGGESTIONS:</a:t>
            </a:r>
          </a:p>
          <a:p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To increase number of sales, following measures can be undertaken: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1. Targeted marketing strategies like local advertising, promotions, or campaigns      </a:t>
            </a:r>
          </a:p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</a:t>
            </a:r>
          </a:p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2. Product Optimization</a:t>
            </a:r>
          </a:p>
          <a:p>
            <a:pPr algn="just"/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3. Additional training, supervision and resources to the sales team </a:t>
            </a:r>
          </a:p>
          <a:p>
            <a:pPr algn="just"/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To increase profit and thereby curb negative profits, following measures can be suggested: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1. Cost Optimization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2. Strategic pricing without deterring customers.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3. Marketing focus on regions products perform well.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4. Mitigating high-risk areas.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5. Adjusting products based on market demand and customer feedback.</a:t>
            </a:r>
          </a:p>
          <a:p>
            <a:pPr algn="just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              </a:t>
            </a:r>
          </a:p>
          <a:p>
            <a:pPr algn="just"/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86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82491-1053-1BCB-9BCC-1BFD053352EF}"/>
              </a:ext>
            </a:extLst>
          </p:cNvPr>
          <p:cNvSpPr txBox="1"/>
          <p:nvPr/>
        </p:nvSpPr>
        <p:spPr>
          <a:xfrm>
            <a:off x="4516017" y="2844225"/>
            <a:ext cx="285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2146075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290</TotalTime>
  <Words>388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Calisto MT</vt:lpstr>
      <vt:lpstr>Cambria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Rishika Hazarika</dc:creator>
  <cp:lastModifiedBy>Rishika Hazarika</cp:lastModifiedBy>
  <cp:revision>2</cp:revision>
  <dcterms:created xsi:type="dcterms:W3CDTF">2023-12-15T16:16:17Z</dcterms:created>
  <dcterms:modified xsi:type="dcterms:W3CDTF">2023-12-16T20:16:47Z</dcterms:modified>
</cp:coreProperties>
</file>