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146847059" r:id="rId14"/>
    <p:sldId id="2146847060"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66344" y="1821635"/>
            <a:ext cx="1129284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&amp;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339477"/>
            <a:ext cx="7980183" cy="70788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Rishika Agarwal (Graphic Era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72797AA-CE65-1D3E-7004-9676F66088EA}"/>
              </a:ext>
            </a:extLst>
          </p:cNvPr>
          <p:cNvPicPr>
            <a:picLocks noGrp="1" noChangeAspect="1"/>
          </p:cNvPicPr>
          <p:nvPr>
            <p:ph idx="1"/>
          </p:nvPr>
        </p:nvPicPr>
        <p:blipFill>
          <a:blip r:embed="rId2"/>
          <a:stretch>
            <a:fillRect/>
          </a:stretch>
        </p:blipFill>
        <p:spPr>
          <a:xfrm>
            <a:off x="2660904" y="1301750"/>
            <a:ext cx="7178040" cy="5318120"/>
          </a:xfrm>
        </p:spPr>
      </p:pic>
    </p:spTree>
    <p:extLst>
      <p:ext uri="{BB962C8B-B14F-4D97-AF65-F5344CB8AC3E}">
        <p14:creationId xmlns:p14="http://schemas.microsoft.com/office/powerpoint/2010/main" val="38473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883812B-F448-2BA7-2E86-A980FCCA7EF5}"/>
              </a:ext>
            </a:extLst>
          </p:cNvPr>
          <p:cNvPicPr>
            <a:picLocks noGrp="1" noChangeAspect="1"/>
          </p:cNvPicPr>
          <p:nvPr>
            <p:ph idx="1"/>
          </p:nvPr>
        </p:nvPicPr>
        <p:blipFill>
          <a:blip r:embed="rId2"/>
          <a:stretch>
            <a:fillRect/>
          </a:stretch>
        </p:blipFill>
        <p:spPr>
          <a:xfrm>
            <a:off x="2734531" y="1316736"/>
            <a:ext cx="7168420" cy="5336236"/>
          </a:xfrm>
        </p:spPr>
      </p:pic>
    </p:spTree>
    <p:extLst>
      <p:ext uri="{BB962C8B-B14F-4D97-AF65-F5344CB8AC3E}">
        <p14:creationId xmlns:p14="http://schemas.microsoft.com/office/powerpoint/2010/main" val="4128710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662A639-F120-F21C-0E4C-1B8E4626F142}"/>
              </a:ext>
            </a:extLst>
          </p:cNvPr>
          <p:cNvPicPr>
            <a:picLocks noGrp="1" noChangeAspect="1"/>
          </p:cNvPicPr>
          <p:nvPr>
            <p:ph idx="1"/>
          </p:nvPr>
        </p:nvPicPr>
        <p:blipFill>
          <a:blip r:embed="rId2"/>
          <a:stretch>
            <a:fillRect/>
          </a:stretch>
        </p:blipFill>
        <p:spPr>
          <a:xfrm>
            <a:off x="1978294" y="1329182"/>
            <a:ext cx="8235411" cy="5016754"/>
          </a:xfrm>
        </p:spPr>
      </p:pic>
    </p:spTree>
    <p:extLst>
      <p:ext uri="{BB962C8B-B14F-4D97-AF65-F5344CB8AC3E}">
        <p14:creationId xmlns:p14="http://schemas.microsoft.com/office/powerpoint/2010/main" val="217185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12063" y="1005840"/>
            <a:ext cx="10450773" cy="613098"/>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47237" y="1454346"/>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1276"/>
            <a:ext cx="11097970" cy="800712"/>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Problem Statement</a:t>
            </a:r>
            <a:endParaRPr lang="en-US" sz="32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641988"/>
            <a:ext cx="11029615" cy="296658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25876" y="886968"/>
            <a:ext cx="10940248" cy="612648"/>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Proposed Solution</a:t>
            </a:r>
            <a:endParaRPr lang="en-US" sz="32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78728" y="1499616"/>
            <a:ext cx="10940248" cy="4855464"/>
          </a:xfrm>
        </p:spPr>
        <p:txBody>
          <a:bodyPr vert="horz" lIns="91440" tIns="45720" rIns="91440" bIns="45720" rtlCol="0" anchor="ctr">
            <a:noAutofit/>
          </a:bodyPr>
          <a:lstStyle/>
          <a:p>
            <a:pPr marL="0" indent="0">
              <a:buNone/>
            </a:pPr>
            <a:r>
              <a:rPr lang="en-US" sz="2000" dirty="0">
                <a:latin typeface="Times New Roman" panose="02020603050405020304" pitchFamily="18" charset="0"/>
                <a:cs typeface="Times New Roman" panose="02020603050405020304" pitchFamily="18" charset="0"/>
              </a:rPr>
              <a:t>Data Collection: Gathered simulated and historical voltage/current phasor data, both under fault and nominal conditions, as well as system-related context information</a:t>
            </a:r>
          </a:p>
          <a:p>
            <a:pPr marL="0" indent="0">
              <a:buNone/>
            </a:pPr>
            <a:r>
              <a:rPr lang="en-US" sz="2000" dirty="0">
                <a:latin typeface="Times New Roman" panose="02020603050405020304" pitchFamily="18" charset="0"/>
                <a:cs typeface="Times New Roman" panose="02020603050405020304" pitchFamily="18" charset="0"/>
              </a:rPr>
              <a:t>Data Preprocessing: Cleaned, synchronized, and normalized the data; added engineered features such as sequence components, power deviations, and rate of change features.</a:t>
            </a:r>
          </a:p>
          <a:p>
            <a:pPr marL="0" indent="0">
              <a:buNone/>
            </a:pPr>
            <a:r>
              <a:rPr lang="en-US" sz="2000" dirty="0">
                <a:latin typeface="Times New Roman" panose="02020603050405020304" pitchFamily="18" charset="0"/>
                <a:cs typeface="Times New Roman" panose="02020603050405020304" pitchFamily="18" charset="0"/>
              </a:rPr>
              <a:t>Machine Learning Model: Utilized IBM watsonx.ai </a:t>
            </a:r>
            <a:r>
              <a:rPr lang="en-US" sz="2000" dirty="0" err="1">
                <a:latin typeface="Times New Roman" panose="02020603050405020304" pitchFamily="18" charset="0"/>
                <a:cs typeface="Times New Roman" panose="02020603050405020304" pitchFamily="18" charset="0"/>
              </a:rPr>
              <a:t>AutoAI</a:t>
            </a:r>
            <a:r>
              <a:rPr lang="en-US" sz="2000" dirty="0">
                <a:latin typeface="Times New Roman" panose="02020603050405020304" pitchFamily="18" charset="0"/>
                <a:cs typeface="Times New Roman" panose="02020603050405020304" pitchFamily="18" charset="0"/>
              </a:rPr>
              <a:t> to select, train, and tune automatically the optimal multiclass classification model for fault detection.</a:t>
            </a:r>
          </a:p>
          <a:p>
            <a:pPr marL="0" indent="0">
              <a:buNone/>
            </a:pPr>
            <a:r>
              <a:rPr lang="en-US" sz="2000" dirty="0">
                <a:latin typeface="Times New Roman" panose="02020603050405020304" pitchFamily="18" charset="0"/>
                <a:cs typeface="Times New Roman" panose="02020603050405020304" pitchFamily="18" charset="0"/>
              </a:rPr>
              <a:t>Deployment: Used the model as a real-time inference service coupled with grid monitoring systems to provide instantaneous fault alerts.</a:t>
            </a:r>
          </a:p>
          <a:p>
            <a:pPr marL="0" indent="0">
              <a:buNone/>
            </a:pPr>
            <a:r>
              <a:rPr lang="en-US" sz="2000" dirty="0">
                <a:latin typeface="Times New Roman" panose="02020603050405020304" pitchFamily="18" charset="0"/>
                <a:cs typeface="Times New Roman" panose="02020603050405020304" pitchFamily="18" charset="0"/>
              </a:rPr>
              <a:t>Evaluation: Evaluated performance in terms of precision, recall, F1-score, confusion matrix, and detection latency to minimize false alarms.</a:t>
            </a:r>
          </a:p>
          <a:p>
            <a:pPr marL="0" indent="0">
              <a:buNone/>
            </a:pPr>
            <a:r>
              <a:rPr lang="en-US" sz="2000" dirty="0">
                <a:latin typeface="Times New Roman" panose="02020603050405020304" pitchFamily="18" charset="0"/>
                <a:cs typeface="Times New Roman" panose="02020603050405020304" pitchFamily="18" charset="0"/>
              </a:rPr>
              <a:t>Result: Attained high-accuracy, low-latency fault classification for all fault types to improve grid stability and reliability.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4032" y="667512"/>
            <a:ext cx="11029615" cy="745434"/>
          </a:xfrm>
        </p:spPr>
        <p:txBody>
          <a:bodyPr>
            <a:norm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32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12612" y="1929384"/>
            <a:ext cx="11166775" cy="1613662"/>
          </a:xfrm>
        </p:spPr>
        <p:txBody>
          <a:bodyPr>
            <a:normAutofit/>
          </a:bodyPr>
          <a:lstStyle/>
          <a:p>
            <a:pPr marL="0" indent="0">
              <a:buNone/>
            </a:pPr>
            <a:r>
              <a:rPr lang="en-US" sz="2000" dirty="0">
                <a:solidFill>
                  <a:srgbClr val="0F0F0F"/>
                </a:solidFill>
                <a:latin typeface="Times New Roman" panose="02020603050405020304" pitchFamily="18" charset="0"/>
                <a:ea typeface="+mn-lt"/>
                <a:cs typeface="Times New Roman" panose="02020603050405020304" pitchFamily="18" charset="0"/>
              </a:rPr>
              <a:t>The system ingests real-time voltage and current phasor data, preprocesses and extracts key features, and uses an </a:t>
            </a:r>
            <a:r>
              <a:rPr lang="en-US" sz="2000" dirty="0" err="1">
                <a:solidFill>
                  <a:srgbClr val="0F0F0F"/>
                </a:solidFill>
                <a:latin typeface="Times New Roman" panose="02020603050405020304" pitchFamily="18" charset="0"/>
                <a:ea typeface="+mn-lt"/>
                <a:cs typeface="Times New Roman" panose="02020603050405020304" pitchFamily="18" charset="0"/>
              </a:rPr>
              <a:t>AutoAI</a:t>
            </a:r>
            <a:r>
              <a:rPr lang="en-US" sz="2000" dirty="0">
                <a:solidFill>
                  <a:srgbClr val="0F0F0F"/>
                </a:solidFill>
                <a:latin typeface="Times New Roman" panose="02020603050405020304" pitchFamily="18" charset="0"/>
                <a:ea typeface="+mn-lt"/>
                <a:cs typeface="Times New Roman" panose="02020603050405020304" pitchFamily="18" charset="0"/>
              </a:rPr>
              <a:t>-trained machine learning model in IBM watsonx.ai to classify operating conditions. The deployed model outputs fault type predictions instantly, triggering alerts for rapid response and grid protection.</a:t>
            </a:r>
            <a:endParaRPr lang="en-IN" sz="20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08176"/>
            <a:ext cx="10702505" cy="4489704"/>
          </a:xfrm>
        </p:spPr>
        <p:txBody>
          <a:bodyPr>
            <a:noAutofit/>
          </a:bodyPr>
          <a:lstStyle/>
          <a:p>
            <a:pPr marL="305435" indent="-305435"/>
            <a:r>
              <a:rPr lang="en-US" sz="1800" dirty="0">
                <a:latin typeface="Times New Roman" panose="02020603050405020304" pitchFamily="18" charset="0"/>
                <a:ea typeface="+mn-lt"/>
                <a:cs typeface="Times New Roman" panose="02020603050405020304" pitchFamily="18" charset="0"/>
              </a:rPr>
              <a:t>Algorithm Selection: We used IBM </a:t>
            </a:r>
            <a:r>
              <a:rPr lang="en-US" sz="1800" dirty="0" err="1">
                <a:latin typeface="Times New Roman" panose="02020603050405020304" pitchFamily="18" charset="0"/>
                <a:ea typeface="+mn-lt"/>
                <a:cs typeface="Times New Roman" panose="02020603050405020304" pitchFamily="18" charset="0"/>
              </a:rPr>
              <a:t>watsonx.ai’s</a:t>
            </a:r>
            <a:r>
              <a:rPr lang="en-US" sz="1800" dirty="0">
                <a:latin typeface="Times New Roman" panose="02020603050405020304" pitchFamily="18" charset="0"/>
                <a:ea typeface="+mn-lt"/>
                <a:cs typeface="Times New Roman" panose="02020603050405020304" pitchFamily="18" charset="0"/>
              </a:rPr>
              <a:t> </a:t>
            </a:r>
            <a:r>
              <a:rPr lang="en-US" sz="1800" dirty="0" err="1">
                <a:latin typeface="Times New Roman" panose="02020603050405020304" pitchFamily="18" charset="0"/>
                <a:ea typeface="+mn-lt"/>
                <a:cs typeface="Times New Roman" panose="02020603050405020304" pitchFamily="18" charset="0"/>
              </a:rPr>
              <a:t>AutoAI</a:t>
            </a:r>
            <a:r>
              <a:rPr lang="en-US" sz="1800" dirty="0">
                <a:latin typeface="Times New Roman" panose="02020603050405020304" pitchFamily="18" charset="0"/>
                <a:ea typeface="+mn-lt"/>
                <a:cs typeface="Times New Roman" panose="02020603050405020304" pitchFamily="18" charset="0"/>
              </a:rPr>
              <a:t> to automatically evaluate multiple supervised machine learning algorithms (e.g., Random Forest, Gradient Boosting, Logistic Regression) and select the best-performing model for multiclass fault classification. </a:t>
            </a:r>
            <a:r>
              <a:rPr lang="en-US" sz="1800" dirty="0" err="1">
                <a:latin typeface="Times New Roman" panose="02020603050405020304" pitchFamily="18" charset="0"/>
                <a:ea typeface="+mn-lt"/>
                <a:cs typeface="Times New Roman" panose="02020603050405020304" pitchFamily="18" charset="0"/>
              </a:rPr>
              <a:t>AutoAI</a:t>
            </a:r>
            <a:r>
              <a:rPr lang="en-US" sz="1800" dirty="0">
                <a:latin typeface="Times New Roman" panose="02020603050405020304" pitchFamily="18" charset="0"/>
                <a:ea typeface="+mn-lt"/>
                <a:cs typeface="Times New Roman" panose="02020603050405020304" pitchFamily="18" charset="0"/>
              </a:rPr>
              <a:t> was chosen for its ability to optimize preprocessing, feature engineering, and hyperparameters, ensuring high accuracy and minimal latency.</a:t>
            </a:r>
          </a:p>
          <a:p>
            <a:pPr marL="305435" indent="-305435"/>
            <a:r>
              <a:rPr lang="en-US" sz="1800" dirty="0">
                <a:latin typeface="Times New Roman" panose="02020603050405020304" pitchFamily="18" charset="0"/>
                <a:ea typeface="+mn-lt"/>
                <a:cs typeface="Times New Roman" panose="02020603050405020304" pitchFamily="18" charset="0"/>
              </a:rPr>
              <a:t>Data Input: The model uses voltage and current phasor measurements, sequence components (positive, negative, zero), power deviations, rate of change metrics, and system contextual data such as load conditions and topology changes.</a:t>
            </a:r>
          </a:p>
          <a:p>
            <a:pPr marL="305435" indent="-305435"/>
            <a:r>
              <a:rPr lang="en-US" sz="1800" dirty="0">
                <a:latin typeface="Times New Roman" panose="02020603050405020304" pitchFamily="18" charset="0"/>
                <a:ea typeface="+mn-lt"/>
                <a:cs typeface="Times New Roman" panose="02020603050405020304" pitchFamily="18" charset="0"/>
              </a:rPr>
              <a:t>Training Process: Historical and simulated labeled data were split into training and test sets, with </a:t>
            </a:r>
            <a:r>
              <a:rPr lang="en-US" sz="1800" dirty="0" err="1">
                <a:latin typeface="Times New Roman" panose="02020603050405020304" pitchFamily="18" charset="0"/>
                <a:ea typeface="+mn-lt"/>
                <a:cs typeface="Times New Roman" panose="02020603050405020304" pitchFamily="18" charset="0"/>
              </a:rPr>
              <a:t>AutoAI</a:t>
            </a:r>
            <a:r>
              <a:rPr lang="en-US" sz="1800" dirty="0">
                <a:latin typeface="Times New Roman" panose="02020603050405020304" pitchFamily="18" charset="0"/>
                <a:ea typeface="+mn-lt"/>
                <a:cs typeface="Times New Roman" panose="02020603050405020304" pitchFamily="18" charset="0"/>
              </a:rPr>
              <a:t> performing automated feature selection, transformation, and hyperparameter tuning. Stratified cross-validation ensured balanced representation of all fault types and improved generalization.</a:t>
            </a:r>
          </a:p>
          <a:p>
            <a:pPr marL="305435" indent="-305435"/>
            <a:r>
              <a:rPr lang="en-US" sz="1800" dirty="0">
                <a:latin typeface="Times New Roman" panose="02020603050405020304" pitchFamily="18" charset="0"/>
                <a:ea typeface="+mn-lt"/>
                <a:cs typeface="Times New Roman" panose="02020603050405020304" pitchFamily="18" charset="0"/>
              </a:rPr>
              <a:t>Prediction Process: In real-time operation, incoming phasor measurements are preprocessed and transformed using the same pipeline from training, then passed to the model to classify conditions as normal or specific fault types. The system outputs fault type and confidence score for immediate operator action.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Result</a:t>
            </a:r>
            <a:endParaRPr lang="en-US" sz="3200" dirty="0">
              <a:latin typeface="Times New Roman" panose="02020603050405020304" pitchFamily="18" charset="0"/>
              <a:cs typeface="Times New Roman" panose="02020603050405020304" pitchFamily="18" charset="0"/>
            </a:endParaRPr>
          </a:p>
        </p:txBody>
      </p:sp>
      <p:pic>
        <p:nvPicPr>
          <p:cNvPr id="4" name="Content Placeholder 3" descr="A screenshot of a computer&#10;&#10;AI-generated content may be incorrect.">
            <a:extLst>
              <a:ext uri="{FF2B5EF4-FFF2-40B4-BE49-F238E27FC236}">
                <a16:creationId xmlns:a16="http://schemas.microsoft.com/office/drawing/2014/main" id="{EA992FBF-EF0B-5017-48BA-46AF2C37CCFA}"/>
              </a:ext>
            </a:extLst>
          </p:cNvPr>
          <p:cNvPicPr>
            <a:picLocks noGrp="1" noChangeAspect="1"/>
          </p:cNvPicPr>
          <p:nvPr>
            <p:ph idx="1"/>
          </p:nvPr>
        </p:nvPicPr>
        <p:blipFill>
          <a:blip r:embed="rId2"/>
          <a:stretch>
            <a:fillRect/>
          </a:stretch>
        </p:blipFill>
        <p:spPr>
          <a:xfrm>
            <a:off x="652385" y="1326797"/>
            <a:ext cx="4669423" cy="2626550"/>
          </a:xfrm>
        </p:spPr>
      </p:pic>
      <p:pic>
        <p:nvPicPr>
          <p:cNvPr id="7" name="Picture 6" descr="A screenshot of a computer&#10;&#10;AI-generated content may be incorrect.">
            <a:extLst>
              <a:ext uri="{FF2B5EF4-FFF2-40B4-BE49-F238E27FC236}">
                <a16:creationId xmlns:a16="http://schemas.microsoft.com/office/drawing/2014/main" id="{69198F73-B9F5-29F0-223A-A7A4CF0E5C30}"/>
              </a:ext>
            </a:extLst>
          </p:cNvPr>
          <p:cNvPicPr>
            <a:picLocks noChangeAspect="1"/>
          </p:cNvPicPr>
          <p:nvPr/>
        </p:nvPicPr>
        <p:blipFill>
          <a:blip r:embed="rId3"/>
          <a:stretch>
            <a:fillRect/>
          </a:stretch>
        </p:blipFill>
        <p:spPr>
          <a:xfrm>
            <a:off x="6941386" y="1326797"/>
            <a:ext cx="4669422" cy="2626550"/>
          </a:xfrm>
          <a:prstGeom prst="rect">
            <a:avLst/>
          </a:prstGeom>
        </p:spPr>
      </p:pic>
      <p:pic>
        <p:nvPicPr>
          <p:cNvPr id="9" name="Picture 8">
            <a:extLst>
              <a:ext uri="{FF2B5EF4-FFF2-40B4-BE49-F238E27FC236}">
                <a16:creationId xmlns:a16="http://schemas.microsoft.com/office/drawing/2014/main" id="{FF6DE958-B7E5-D465-4F93-80959297B125}"/>
              </a:ext>
            </a:extLst>
          </p:cNvPr>
          <p:cNvPicPr>
            <a:picLocks noChangeAspect="1"/>
          </p:cNvPicPr>
          <p:nvPr/>
        </p:nvPicPr>
        <p:blipFill>
          <a:blip r:embed="rId4"/>
          <a:stretch>
            <a:fillRect/>
          </a:stretch>
        </p:blipFill>
        <p:spPr>
          <a:xfrm>
            <a:off x="3651617" y="4047692"/>
            <a:ext cx="4669423" cy="262655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8896" y="758952"/>
            <a:ext cx="11029615" cy="653994"/>
          </a:xfrm>
        </p:spPr>
        <p:txBody>
          <a:bodyPr>
            <a:normAutofit/>
          </a:bodyPr>
          <a:lstStyle/>
          <a:p>
            <a:r>
              <a:rPr lang="en-US" sz="3200" b="1" dirty="0">
                <a:solidFill>
                  <a:schemeClr val="accent1"/>
                </a:solidFill>
                <a:latin typeface="Times New Roman" panose="02020603050405020304" pitchFamily="18" charset="0"/>
                <a:ea typeface="+mj-lt"/>
                <a:cs typeface="Times New Roman" panose="02020603050405020304" pitchFamily="18" charset="0"/>
              </a:rPr>
              <a:t>Conclusion</a:t>
            </a:r>
            <a:endParaRPr lang="en-US" sz="32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98896" y="1572768"/>
            <a:ext cx="11104840" cy="206654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machine learning-based fault detection system developed using IBM watsonx.ai </a:t>
            </a:r>
            <a:r>
              <a:rPr lang="en-US" sz="2000" dirty="0" err="1">
                <a:latin typeface="Times New Roman" panose="02020603050405020304" pitchFamily="18" charset="0"/>
                <a:cs typeface="Times New Roman" panose="02020603050405020304" pitchFamily="18" charset="0"/>
              </a:rPr>
              <a:t>AutoAI</a:t>
            </a:r>
            <a:r>
              <a:rPr lang="en-US" sz="2000" dirty="0">
                <a:latin typeface="Times New Roman" panose="02020603050405020304" pitchFamily="18" charset="0"/>
                <a:cs typeface="Times New Roman" panose="02020603050405020304" pitchFamily="18" charset="0"/>
              </a:rPr>
              <a:t> successfully identifies and classifies various power distribution faults with high accuracy and low latency. By leveraging phasor measurement data and automated model optimization, the solution enables rapid fault diagnosis, enhancing grid reliability, reducing downtime, and supporting proactive maintenance.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645920"/>
            <a:ext cx="10984095" cy="203911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system can be extended to include fault location estimation, integration with predictive maintenance systems, and adaptation to different grid topologies. Incorporating streaming analytics, IoT sensor networks, and advanced deep learning models can further improve detection accuracy and robustness against evolving grid conditions.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1" y="882650"/>
            <a:ext cx="10984094" cy="606859"/>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Times New Roman" panose="02020603050405020304" pitchFamily="18" charset="0"/>
                <a:cs typeface="Times New Roman" panose="02020603050405020304" pitchFamily="18" charset="0"/>
              </a:rPr>
              <a:t>Future</a:t>
            </a:r>
            <a:r>
              <a:rPr lang="en-US" sz="3200" b="1" dirty="0">
                <a:solidFill>
                  <a:schemeClr val="accent1"/>
                </a:solidFill>
                <a:latin typeface="Arial"/>
                <a:cs typeface="Arial"/>
              </a:rPr>
              <a:t>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643</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Times New Roman</vt:lpstr>
      <vt:lpstr>Wingdings 2</vt:lpstr>
      <vt:lpstr>DividendVTI</vt:lpstr>
      <vt:lpstr>Power system fault detection &amp; classification</vt:lpstr>
      <vt:lpstr>OUTLINE</vt:lpstr>
      <vt:lpstr>Problem Statement</vt:lpstr>
      <vt:lpstr>Proposed Solution</vt:lpstr>
      <vt:lpstr>System  Approach</vt:lpstr>
      <vt:lpstr>Algorithm &amp; Deployment</vt:lpstr>
      <vt:lpstr>Result</vt:lpstr>
      <vt:lpstr>Conclusion</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Rishika Agarwal</cp:lastModifiedBy>
  <cp:revision>25</cp:revision>
  <dcterms:created xsi:type="dcterms:W3CDTF">2021-05-26T16:50:10Z</dcterms:created>
  <dcterms:modified xsi:type="dcterms:W3CDTF">2025-08-03T21:49:40Z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