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6" r:id="rId5"/>
    <p:sldId id="264" r:id="rId6"/>
    <p:sldId id="265" r:id="rId7"/>
    <p:sldId id="271" r:id="rId8"/>
    <p:sldId id="273" r:id="rId9"/>
    <p:sldId id="272" r:id="rId10"/>
    <p:sldId id="270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lesh Nerkar" initials="NN" lastIdx="1" clrIdx="0">
    <p:extLst>
      <p:ext uri="{19B8F6BF-5375-455C-9EA6-DF929625EA0E}">
        <p15:presenceInfo xmlns:p15="http://schemas.microsoft.com/office/powerpoint/2012/main" userId="06e5cd2ee2bd5f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357E-1648-4902-ACA1-5B3B78502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FBECE-A1BC-465B-A301-30174D421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2FE60-373A-4310-9456-AEAA516A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E682-F561-4917-AE0E-899E14B00DC9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BA7F-FCA7-4A35-996D-E11B3750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F808E-1E4B-48A3-AD80-4336D514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4137-B09D-4CAF-8C9D-0553EC0E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3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6061-97CC-4107-955E-0736E5DD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34E42-FEE6-490B-B1FA-DC16FBF59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CCBD3-2317-42F5-80A0-9828DE39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E682-F561-4917-AE0E-899E14B00DC9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E4AA4-746A-4D25-B8AA-A31D460C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60106-93F0-4E2E-BB4A-C7FE2542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4137-B09D-4CAF-8C9D-0553EC0E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5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79641-8ED5-45EB-A831-1E4CA1790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31A93-9AC1-4067-82F7-A34D3D491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DB7E7-02F9-4B09-8D3D-0A1569BEC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E682-F561-4917-AE0E-899E14B00DC9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804A9-B73D-4E7D-8713-C2ACCAB3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B2F4F-D709-40F6-90B5-BB141835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4137-B09D-4CAF-8C9D-0553EC0E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3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E913-5211-4F30-982B-D28E17A6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1B5D3-0528-42CC-85A6-568528541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71269-B1AE-4F0A-A336-7794D7D6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E682-F561-4917-AE0E-899E14B00DC9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7FF5D-6DA9-4407-B48C-63A224A5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1C6BE-A088-46EB-92A4-7C28DAF1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4137-B09D-4CAF-8C9D-0553EC0E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8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29C4-22A3-4CCC-B1E0-A680FF9A4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76AC9-7E53-42FF-B53B-E24689BC6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E63AD-A800-44DA-9B9B-ED4FF4E96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E682-F561-4917-AE0E-899E14B00DC9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E65DA-A15C-418E-B637-0A30DF3AF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7E5CC-0581-4DA8-A93F-43180D64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4137-B09D-4CAF-8C9D-0553EC0E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2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3A92-E8AB-4DBB-ACB9-487BB712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B8F53-9560-4E9D-A86A-59E1AB6DC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AABC6-58A1-4B71-ACB2-DDF4D2445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AF4D0-ADE9-4C26-AED9-C34E98DD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E682-F561-4917-AE0E-899E14B00DC9}" type="datetimeFigureOut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9D73F-2FB1-41E9-A356-FB5C0721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AC013-935A-461D-9D8A-2353A3C5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4137-B09D-4CAF-8C9D-0553EC0E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B45B-1737-4F8D-84BD-C628F421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02D20-123A-4636-B830-A337ACDCE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9D0C1-96AC-4585-8DDB-D584ABF4F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AC24B-51A3-4183-886E-3B3DED792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EF908-78EB-4B4E-9CC9-8C6EB2AF9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F8454D-14B5-4122-BEF8-1945A6BC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E682-F561-4917-AE0E-899E14B00DC9}" type="datetimeFigureOut">
              <a:rPr lang="en-US" smtClean="0"/>
              <a:t>3/20/20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936B10-033B-464E-AD53-2CFD31ED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F032E-A2DE-4836-8B59-395BB476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4137-B09D-4CAF-8C9D-0553EC0E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9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BAE9-045A-48FE-A64A-72694857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FB709-27E7-4884-8D9F-91CF5F94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E682-F561-4917-AE0E-899E14B00DC9}" type="datetimeFigureOut">
              <a:rPr lang="en-US" smtClean="0"/>
              <a:t>3/20/20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55A98-76B2-4CA4-A188-6BB2732D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48DB4-D536-40AC-B898-042C5FF5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4137-B09D-4CAF-8C9D-0553EC0E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7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C7D68-884F-4547-82C9-CB26A48B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E682-F561-4917-AE0E-899E14B00DC9}" type="datetimeFigureOut">
              <a:rPr lang="en-US" smtClean="0"/>
              <a:t>3/20/20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711F10-39F1-4F7D-88DD-041178DF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E4CA-7DDE-4F6F-BCF2-98C9B592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4137-B09D-4CAF-8C9D-0553EC0E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5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CAEE-4331-45DD-AFA0-8B01571FA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754FB-CDF6-4114-9FC3-E14559F6C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EBC9C-26D1-4E6F-8866-2FA3B0A21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74266-0247-4515-9BF7-FD5DB126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E682-F561-4917-AE0E-899E14B00DC9}" type="datetimeFigureOut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AB71E-4B4B-42BE-AC76-1BB54E21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3C605-D305-4625-9832-73A9239C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4137-B09D-4CAF-8C9D-0553EC0E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7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EC189-0E79-4124-9F42-5177194EA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626B41-8C5D-4620-AF1E-925EF1EE2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2525A-1F26-4F86-9CEA-73604FA47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A968F-0EF5-456C-971E-6A7C2443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E682-F561-4917-AE0E-899E14B00DC9}" type="datetimeFigureOut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3415C-01B4-427A-B607-44E0BD6B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E9CAA-DA4A-47D6-A142-600808BE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4137-B09D-4CAF-8C9D-0553EC0E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8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847DC8-C790-448E-8920-871EF423C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793CA-E51C-4059-B895-FE7CA297B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AEF62-6CF2-4D3E-9089-3DF61D488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6E682-F561-4917-AE0E-899E14B00DC9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B0143-FCBF-43F4-8A4C-B19731F1C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4EB31-4243-4842-B03C-85E5512A5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24137-B09D-4CAF-8C9D-0553EC0E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9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package" Target="../embeddings/Microsoft_Word_Document4.doc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5.wmf"/><Relationship Id="rId4" Type="http://schemas.openxmlformats.org/officeDocument/2006/relationships/package" Target="../embeddings/Microsoft_Excel_Worksheet.xls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package" Target="../embeddings/Microsoft_Excel_Worksheet2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package" Target="../embeddings/Microsoft_Excel_Worksheet3.xls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package" Target="../embeddings/Microsoft_Word_Document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3CE2BF-B12C-4B32-82C3-941ADA900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106" y="1535242"/>
            <a:ext cx="3658053" cy="1786515"/>
          </a:xfrm>
        </p:spPr>
        <p:txBody>
          <a:bodyPr anchor="t">
            <a:normAutofit/>
          </a:bodyPr>
          <a:lstStyle/>
          <a:p>
            <a:pPr algn="l"/>
            <a:r>
              <a:rPr lang="en-US" sz="4400" b="1" dirty="0">
                <a:solidFill>
                  <a:srgbClr val="FFFFFF"/>
                </a:solidFill>
              </a:rPr>
              <a:t>RESELLER DW INTEGRATION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4CE4C-E7F0-4C7E-AB9C-FAA2D47A3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106" y="3602636"/>
            <a:ext cx="3802288" cy="1254363"/>
          </a:xfrm>
        </p:spPr>
        <p:txBody>
          <a:bodyPr anchor="b">
            <a:normAutofit fontScale="62500" lnSpcReduction="20000"/>
          </a:bodyPr>
          <a:lstStyle/>
          <a:p>
            <a:pPr algn="l"/>
            <a:r>
              <a:rPr lang="en-US" sz="1900" b="1" dirty="0">
                <a:solidFill>
                  <a:srgbClr val="FFFFFF"/>
                </a:solidFill>
              </a:rPr>
              <a:t>By </a:t>
            </a:r>
          </a:p>
          <a:p>
            <a:pPr algn="l"/>
            <a:r>
              <a:rPr lang="en-US" sz="1900" b="1" dirty="0">
                <a:solidFill>
                  <a:srgbClr val="FFFFFF"/>
                </a:solidFill>
              </a:rPr>
              <a:t>Team 9</a:t>
            </a:r>
          </a:p>
          <a:p>
            <a:pPr algn="l"/>
            <a:r>
              <a:rPr lang="en-US" sz="1900" b="1" dirty="0">
                <a:solidFill>
                  <a:srgbClr val="FFFFFF"/>
                </a:solidFill>
              </a:rPr>
              <a:t>Akshaya Suresh</a:t>
            </a:r>
          </a:p>
          <a:p>
            <a:pPr algn="l"/>
            <a:r>
              <a:rPr lang="en-US" sz="1900" b="1" dirty="0">
                <a:solidFill>
                  <a:srgbClr val="FFFFFF"/>
                </a:solidFill>
              </a:rPr>
              <a:t>Rishabh Jain</a:t>
            </a:r>
          </a:p>
          <a:p>
            <a:pPr algn="l"/>
            <a:r>
              <a:rPr lang="en-US" sz="1900" b="1" dirty="0" err="1">
                <a:solidFill>
                  <a:srgbClr val="FFFFFF"/>
                </a:solidFill>
              </a:rPr>
              <a:t>Rishika</a:t>
            </a:r>
            <a:r>
              <a:rPr lang="en-US" sz="1900" b="1" dirty="0">
                <a:solidFill>
                  <a:srgbClr val="FFFFFF"/>
                </a:solidFill>
              </a:rPr>
              <a:t> </a:t>
            </a:r>
            <a:r>
              <a:rPr lang="en-US" sz="1900" b="1" dirty="0" err="1">
                <a:solidFill>
                  <a:srgbClr val="FFFFFF"/>
                </a:solidFill>
              </a:rPr>
              <a:t>Dawkar</a:t>
            </a:r>
            <a:endParaRPr lang="en-US" sz="1900" b="1" dirty="0">
              <a:solidFill>
                <a:srgbClr val="FFFFFF"/>
              </a:solidFill>
            </a:endParaRPr>
          </a:p>
          <a:p>
            <a:pPr algn="l"/>
            <a:endParaRPr lang="en-US" sz="1800" b="1" dirty="0">
              <a:solidFill>
                <a:srgbClr val="FFFFFF"/>
              </a:solidFill>
            </a:endParaRPr>
          </a:p>
          <a:p>
            <a:pPr algn="l"/>
            <a:endParaRPr lang="en-US" sz="700" dirty="0">
              <a:solidFill>
                <a:srgbClr val="FFFFFF"/>
              </a:solidFill>
            </a:endParaRP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41192A4D-ED3F-4A13-B24B-1A535D277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9341" y="916459"/>
            <a:ext cx="5017318" cy="5017318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26099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BD278C-266F-4EEB-AC6F-196D5B28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SCDs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BFBE-03C9-481D-B694-7EC987EAD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SCDs stands for Slowly Changing Dimensions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SCDs are used in the data integration to track changing  values of unit cost and unit price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SCD TYPE 2 is implemented to integrate the tables DIMPRODUCTPRICE and DIMPRODUCTCOST</a:t>
            </a:r>
          </a:p>
        </p:txBody>
      </p:sp>
    </p:spTree>
    <p:extLst>
      <p:ext uri="{BB962C8B-B14F-4D97-AF65-F5344CB8AC3E}">
        <p14:creationId xmlns:p14="http://schemas.microsoft.com/office/powerpoint/2010/main" val="2715924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BD278C-266F-4EEB-AC6F-196D5B28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SCDs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68912D9-A1C8-4E00-81BE-CF1432879F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149589"/>
              </p:ext>
            </p:extLst>
          </p:nvPr>
        </p:nvGraphicFramePr>
        <p:xfrm>
          <a:off x="8445393" y="573499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Document" showAsIcon="1" r:id="rId4" imgW="914400" imgH="771480" progId="Word.Document.12">
                  <p:embed/>
                </p:oleObj>
              </mc:Choice>
              <mc:Fallback>
                <p:oleObj name="Document" showAsIcon="1" r:id="rId4" imgW="914400" imgH="77148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68912D9-A1C8-4E00-81BE-CF1432879F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45393" y="573499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FEBA1-A08D-4FC9-88DD-E85A2C4E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774" y="1757907"/>
            <a:ext cx="6500446" cy="355788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	Refer </a:t>
            </a:r>
            <a:r>
              <a:rPr lang="en-US" sz="2000" dirty="0" err="1"/>
              <a:t>Scd</a:t>
            </a:r>
            <a:r>
              <a:rPr lang="en-US" sz="2000" dirty="0"/>
              <a:t> Example document for more details </a:t>
            </a:r>
          </a:p>
          <a:p>
            <a:endParaRPr lang="en-US" dirty="0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F56A15CA-72F1-4F6D-8EAB-30A1E6F1E8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285" y="1028456"/>
            <a:ext cx="5305425" cy="355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1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D51F06-5CB6-47D2-8BB9-7F1887DE2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0B955-141B-47D8-88E3-C91294696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System Of Records (All sources)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Target Datawarehouse (Retail)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Observations in SOR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Data Profiling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Reject Codes and Error Handling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Currency Calculation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SCDs</a:t>
            </a:r>
          </a:p>
        </p:txBody>
      </p:sp>
    </p:spTree>
    <p:extLst>
      <p:ext uri="{BB962C8B-B14F-4D97-AF65-F5344CB8AC3E}">
        <p14:creationId xmlns:p14="http://schemas.microsoft.com/office/powerpoint/2010/main" val="66851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BD278C-266F-4EEB-AC6F-196D5B28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System Of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BFBE-03C9-481D-B694-7EC987EAD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RETAIL_SOR_AS (Oracle) – 19 tables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RETAIL_SOR_NA (MySQL) – 19 tables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RETAIL_SOR_EU (</a:t>
            </a:r>
            <a:r>
              <a:rPr lang="en-US" sz="2400" dirty="0" err="1">
                <a:solidFill>
                  <a:srgbClr val="000000"/>
                </a:solidFill>
              </a:rPr>
              <a:t>SqlServer</a:t>
            </a:r>
            <a:r>
              <a:rPr lang="en-US" sz="2400" dirty="0">
                <a:solidFill>
                  <a:srgbClr val="000000"/>
                </a:solidFill>
              </a:rPr>
              <a:t>) – 19 tables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RETAIL_SOR_CAT (Postgres) – 12 tables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RETAIL_SOR_PLAN (MySQL) – 2  tables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CSVs, Excel Sheets (Tab delaminated, comma delaminated) – 25 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F375735-F87F-4573-A271-329BF764A2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197239"/>
              </p:ext>
            </p:extLst>
          </p:nvPr>
        </p:nvGraphicFramePr>
        <p:xfrm>
          <a:off x="7315200" y="5168900"/>
          <a:ext cx="1452563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15200" y="5168900"/>
                        <a:ext cx="1452563" cy="122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80BDCA8-D456-457D-9AE3-0A6B7E648D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5025"/>
              </p:ext>
            </p:extLst>
          </p:nvPr>
        </p:nvGraphicFramePr>
        <p:xfrm>
          <a:off x="9425352" y="5168116"/>
          <a:ext cx="1312985" cy="1107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Worksheet" showAsIcon="1" r:id="rId6" imgW="914400" imgH="771480" progId="Excel.Sheet.12">
                  <p:embed/>
                </p:oleObj>
              </mc:Choice>
              <mc:Fallback>
                <p:oleObj name="Worksheet" showAsIcon="1" r:id="rId6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425352" y="5168116"/>
                        <a:ext cx="1312985" cy="1107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94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BD278C-266F-4EEB-AC6F-196D5B28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Target Datawarehouse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BFBE-03C9-481D-B694-7EC987EAD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RETAIL_DW (Oracle)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30 Tables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19 Dimensions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11 Facts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Four Channels (Online, Store, Catalog, Resellers)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Three Scenarios ( Forecast, Budget, Actuals) 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91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BD278C-266F-4EEB-AC6F-196D5B28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Observations in 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BFBE-03C9-481D-B694-7EC987EAD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Different unique key for product’s table across all SORs e.g. </a:t>
            </a:r>
            <a:r>
              <a:rPr lang="en-US" sz="2000" dirty="0" err="1">
                <a:solidFill>
                  <a:srgbClr val="000000"/>
                </a:solidFill>
              </a:rPr>
              <a:t>ProductID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BrandID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ProductLabel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Length of the values were different across SORs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Data type for dates in the CSV and TXT files are not constant.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17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BD278C-266F-4EEB-AC6F-196D5B28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BFBE-03C9-481D-B694-7EC987EAD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Changed the SOR Load and Update dates from TIMESTAMP to DATE for Oracle and PostgreSQL to load SOR_LOADDATE </a:t>
            </a:r>
          </a:p>
          <a:p>
            <a:r>
              <a:rPr lang="en-US" sz="1400" dirty="0">
                <a:solidFill>
                  <a:srgbClr val="000000"/>
                </a:solidFill>
              </a:rPr>
              <a:t>Converted data type values  for DATES to DATE data type across all the CSVs and Text input files</a:t>
            </a:r>
          </a:p>
          <a:p>
            <a:r>
              <a:rPr lang="en-US" sz="1400" dirty="0">
                <a:solidFill>
                  <a:srgbClr val="000000"/>
                </a:solidFill>
              </a:rPr>
              <a:t>For SCDs </a:t>
            </a:r>
            <a:r>
              <a:rPr lang="en-US" sz="1400" dirty="0" err="1">
                <a:solidFill>
                  <a:srgbClr val="000000"/>
                </a:solidFill>
              </a:rPr>
              <a:t>DimProductPrice</a:t>
            </a:r>
            <a:r>
              <a:rPr lang="en-US" sz="1400" dirty="0">
                <a:solidFill>
                  <a:srgbClr val="000000"/>
                </a:solidFill>
              </a:rPr>
              <a:t> and </a:t>
            </a:r>
            <a:r>
              <a:rPr lang="en-US" sz="1400" dirty="0" err="1">
                <a:solidFill>
                  <a:srgbClr val="000000"/>
                </a:solidFill>
              </a:rPr>
              <a:t>DimProductCost</a:t>
            </a:r>
            <a:r>
              <a:rPr lang="en-US" sz="1400" dirty="0">
                <a:solidFill>
                  <a:srgbClr val="000000"/>
                </a:solidFill>
              </a:rPr>
              <a:t> we had to use SOR dimproduct (MySQL) as a bridge between input file price_cny_step_1_of_4 and DIMPRODUCT</a:t>
            </a:r>
          </a:p>
          <a:p>
            <a:r>
              <a:rPr lang="en-US" sz="1400" dirty="0">
                <a:solidFill>
                  <a:srgbClr val="000000"/>
                </a:solidFill>
              </a:rPr>
              <a:t>Converted all the possible columns in the target metadata from Big Decimal to INT</a:t>
            </a:r>
          </a:p>
          <a:p>
            <a:r>
              <a:rPr lang="en-US" sz="1400" dirty="0">
                <a:solidFill>
                  <a:srgbClr val="000000"/>
                </a:solidFill>
              </a:rPr>
              <a:t>Data Type csv contains all the column’s data type which we kept constant across all the SORs and Target table depending upon the size of data</a:t>
            </a:r>
          </a:p>
          <a:p>
            <a:r>
              <a:rPr lang="en-US" sz="1400" dirty="0">
                <a:solidFill>
                  <a:srgbClr val="000000"/>
                </a:solidFill>
              </a:rPr>
              <a:t>Had to append zeros and trimmed values in the for joining product tables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E2D8C06-AE81-4C45-BB62-34CBD97A23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607886"/>
              </p:ext>
            </p:extLst>
          </p:nvPr>
        </p:nvGraphicFramePr>
        <p:xfrm>
          <a:off x="8569325" y="583247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69325" y="583247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409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B07494-74C9-4461-B6DF-2CC430951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Reject Codes and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0ECA-5F2C-4189-A859-7DE5C8D5F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Reject Codes are used to catch bad data, </a:t>
            </a:r>
            <a:r>
              <a:rPr lang="en-US" sz="2000" dirty="0"/>
              <a:t>missing values or invalid data present in the facts rejects</a:t>
            </a:r>
          </a:p>
          <a:p>
            <a:r>
              <a:rPr lang="en-US" sz="2000" dirty="0"/>
              <a:t>Reject Reasons help you understand the bad data in detail 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039DDDF-81AE-419A-BEC5-8F57F4BAF6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659762"/>
              </p:ext>
            </p:extLst>
          </p:nvPr>
        </p:nvGraphicFramePr>
        <p:xfrm>
          <a:off x="8654609" y="481373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54609" y="481373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2367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B07494-74C9-4461-B6DF-2CC430951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Reject Codes and Error Handling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0ECA-5F2C-4189-A859-7DE5C8D5F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Handled null values using </a:t>
            </a:r>
            <a:r>
              <a:rPr lang="en-US" sz="2000" dirty="0" err="1">
                <a:solidFill>
                  <a:srgbClr val="000000"/>
                </a:solidFill>
              </a:rPr>
              <a:t>Relation.ISNULL</a:t>
            </a:r>
            <a:r>
              <a:rPr lang="en-US" sz="2000" dirty="0">
                <a:solidFill>
                  <a:srgbClr val="000000"/>
                </a:solidFill>
              </a:rPr>
              <a:t> function and applied code 99 if nulls are found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Refer Error handling document for more details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EA20C44-FD10-48B3-BB92-F1245DDC05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614028"/>
              </p:ext>
            </p:extLst>
          </p:nvPr>
        </p:nvGraphicFramePr>
        <p:xfrm>
          <a:off x="8393723" y="481373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Document" showAsIcon="1" r:id="rId4" imgW="914400" imgH="771480" progId="Word.Document.12">
                  <p:embed/>
                </p:oleObj>
              </mc:Choice>
              <mc:Fallback>
                <p:oleObj name="Document" showAsIcon="1" r:id="rId4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93723" y="481373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3034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C267FE-B4F0-464B-AFF3-C4302D6F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Currency Calculation</a:t>
            </a:r>
            <a:br>
              <a:rPr lang="en-US" b="1" dirty="0">
                <a:solidFill>
                  <a:srgbClr val="FFFFFF"/>
                </a:solidFill>
              </a:rPr>
            </a:br>
            <a:br>
              <a:rPr lang="en-US" b="1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X and Y depends on the current  rate of the currency against USD </a:t>
            </a:r>
            <a:br>
              <a:rPr lang="en-US" b="1" dirty="0">
                <a:solidFill>
                  <a:srgbClr val="FFFFFF"/>
                </a:solidFill>
              </a:rPr>
            </a:br>
            <a:br>
              <a:rPr lang="en-US" b="1" dirty="0">
                <a:solidFill>
                  <a:srgbClr val="FFFFFF"/>
                </a:solidFill>
              </a:rPr>
            </a:b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84E75B-C95D-44BC-8649-58CDA09AE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49318" y="1032882"/>
            <a:ext cx="7155303" cy="12296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AC8BF7-8AAC-4E28-BA57-9CAB48BDC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874" y="3295416"/>
            <a:ext cx="6690125" cy="158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438</Words>
  <Application>Microsoft Macintosh PowerPoint</Application>
  <PresentationFormat>Widescreen</PresentationFormat>
  <Paragraphs>58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Worksheet</vt:lpstr>
      <vt:lpstr>Document</vt:lpstr>
      <vt:lpstr>RESELLER DW INTEGRATION </vt:lpstr>
      <vt:lpstr>Contents</vt:lpstr>
      <vt:lpstr>System Of Records</vt:lpstr>
      <vt:lpstr>Target Datawarehouse</vt:lpstr>
      <vt:lpstr>Observations in SOR</vt:lpstr>
      <vt:lpstr>Data Profiling</vt:lpstr>
      <vt:lpstr>Reject Codes and Error Handling</vt:lpstr>
      <vt:lpstr>Reject Codes and Error Handling</vt:lpstr>
      <vt:lpstr>Currency Calculation  X and Y depends on the current  rate of the currency against USD   </vt:lpstr>
      <vt:lpstr>SCDs</vt:lpstr>
      <vt:lpstr>SCDs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RESELLER DW INTEGRATION </dc:title>
  <dc:creator>Nilesh Nerkar</dc:creator>
  <cp:lastModifiedBy>Rishika Dawkar</cp:lastModifiedBy>
  <cp:revision>10</cp:revision>
  <dcterms:created xsi:type="dcterms:W3CDTF">2018-08-17T16:01:17Z</dcterms:created>
  <dcterms:modified xsi:type="dcterms:W3CDTF">2020-03-20T15:39:14Z</dcterms:modified>
</cp:coreProperties>
</file>