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69" r:id="rId6"/>
    <p:sldId id="270" r:id="rId7"/>
    <p:sldId id="260" r:id="rId8"/>
    <p:sldId id="261" r:id="rId9"/>
    <p:sldId id="262" r:id="rId10"/>
    <p:sldId id="263" r:id="rId11"/>
    <p:sldId id="259" r:id="rId12"/>
    <p:sldId id="258" r:id="rId13"/>
    <p:sldId id="264" r:id="rId14"/>
    <p:sldId id="265" r:id="rId15"/>
    <p:sldId id="272" r:id="rId16"/>
    <p:sldId id="273" r:id="rId17"/>
    <p:sldId id="280" r:id="rId18"/>
    <p:sldId id="267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Introduction to </a:t>
            </a:r>
            <a:r>
              <a:rPr lang="en-US" dirty="0" err="1" smtClean="0"/>
              <a:t>NoSQL</a:t>
            </a:r>
            <a:r>
              <a:rPr lang="en-US" dirty="0" smtClean="0"/>
              <a:t> and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err="1" smtClean="0"/>
              <a:t>Vishwa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Graph stores</a:t>
            </a:r>
          </a:p>
          <a:p>
            <a:r>
              <a:rPr lang="en-US" dirty="0" smtClean="0"/>
              <a:t>organize data as nodes, which are like records in a relational database, and edges, which represent connections between nodes</a:t>
            </a:r>
          </a:p>
          <a:p>
            <a:r>
              <a:rPr lang="en-US" dirty="0" smtClean="0"/>
              <a:t>support richer representations of data relationships</a:t>
            </a:r>
          </a:p>
          <a:p>
            <a:r>
              <a:rPr lang="en-US" dirty="0" smtClean="0"/>
              <a:t>the graph data model can evolve over time and use</a:t>
            </a:r>
          </a:p>
          <a:p>
            <a:r>
              <a:rPr lang="en-US" dirty="0" smtClean="0"/>
              <a:t>reservation systems or customer relationship management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NO SQL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962025"/>
            <a:ext cx="6477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document-oriented database</a:t>
            </a:r>
          </a:p>
          <a:p>
            <a:r>
              <a:rPr lang="en-US" dirty="0" smtClean="0"/>
              <a:t>– documents encapsulate and encode data (or</a:t>
            </a:r>
          </a:p>
          <a:p>
            <a:r>
              <a:rPr lang="en-US" dirty="0" smtClean="0"/>
              <a:t>information) in some standard formats or encodings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– non-adherence to the widely used relational database</a:t>
            </a:r>
          </a:p>
          <a:p>
            <a:r>
              <a:rPr lang="en-US" dirty="0" smtClean="0"/>
              <a:t>– highly optimized for retrieve and append operations</a:t>
            </a:r>
          </a:p>
          <a:p>
            <a:r>
              <a:rPr lang="en-US" dirty="0" smtClean="0"/>
              <a:t>• uses BSON format</a:t>
            </a:r>
          </a:p>
          <a:p>
            <a:r>
              <a:rPr lang="en-US" dirty="0" smtClean="0"/>
              <a:t>• schema-less</a:t>
            </a:r>
          </a:p>
          <a:p>
            <a:r>
              <a:rPr lang="en-US" dirty="0" smtClean="0"/>
              <a:t>– No more configuring database columns with types</a:t>
            </a:r>
          </a:p>
          <a:p>
            <a:r>
              <a:rPr lang="en-US" dirty="0" smtClean="0"/>
              <a:t>• No transactions</a:t>
            </a:r>
          </a:p>
          <a:p>
            <a:r>
              <a:rPr lang="en-US" dirty="0" smtClean="0"/>
              <a:t>• No joins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Developed by 10gen</a:t>
            </a:r>
          </a:p>
          <a:p>
            <a:r>
              <a:rPr lang="en-US" dirty="0" smtClean="0"/>
              <a:t>•Founded in 2007 </a:t>
            </a:r>
          </a:p>
          <a:p>
            <a:r>
              <a:rPr lang="en-US" dirty="0" smtClean="0"/>
              <a:t>•A document-oriented,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•Hash-based, s</a:t>
            </a:r>
            <a:r>
              <a:rPr lang="en-US" i="1" dirty="0" smtClean="0"/>
              <a:t>chema-less database</a:t>
            </a:r>
          </a:p>
          <a:p>
            <a:r>
              <a:rPr lang="en-US" dirty="0" smtClean="0"/>
              <a:t>•No Data Definition Language</a:t>
            </a:r>
          </a:p>
          <a:p>
            <a:r>
              <a:rPr lang="en-US" dirty="0" smtClean="0"/>
              <a:t>•In practice, this means you can store hashes with any keys and values that you choose</a:t>
            </a:r>
          </a:p>
          <a:p>
            <a:r>
              <a:rPr lang="en-US" dirty="0" smtClean="0"/>
              <a:t>•Keys are a basic data type but in reality stored as strings </a:t>
            </a:r>
          </a:p>
          <a:p>
            <a:r>
              <a:rPr lang="en-US" dirty="0" smtClean="0"/>
              <a:t>•Document Identifiers (_id) will be created for each document, field name reserved by system </a:t>
            </a:r>
          </a:p>
          <a:p>
            <a:r>
              <a:rPr lang="en-US" dirty="0" smtClean="0"/>
              <a:t>•Application tracks the schema and mapping </a:t>
            </a:r>
          </a:p>
          <a:p>
            <a:r>
              <a:rPr lang="en-US" dirty="0" smtClean="0"/>
              <a:t>•Uses BSON format</a:t>
            </a:r>
          </a:p>
          <a:p>
            <a:r>
              <a:rPr lang="en-US" dirty="0" smtClean="0"/>
              <a:t>•Based on JSON –B stands for Binary </a:t>
            </a:r>
          </a:p>
          <a:p>
            <a:r>
              <a:rPr lang="en-US" dirty="0" smtClean="0"/>
              <a:t>•Written in C++</a:t>
            </a:r>
          </a:p>
          <a:p>
            <a:r>
              <a:rPr lang="en-US" dirty="0" smtClean="0"/>
              <a:t>•Supports APIs (drivers) in many computer languages</a:t>
            </a:r>
          </a:p>
          <a:p>
            <a:r>
              <a:rPr lang="en-US" dirty="0" smtClean="0"/>
              <a:t>•JavaScript, Python, Ruby, Perl, Java, </a:t>
            </a:r>
            <a:r>
              <a:rPr lang="en-US" dirty="0" err="1" smtClean="0"/>
              <a:t>JavaScala</a:t>
            </a:r>
            <a:r>
              <a:rPr lang="en-US" dirty="0" smtClean="0"/>
              <a:t>, C#, C++, Haskell, </a:t>
            </a:r>
            <a:r>
              <a:rPr lang="en-US" dirty="0" err="1" smtClean="0"/>
              <a:t>Erlang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•Dynamic schema</a:t>
            </a:r>
          </a:p>
          <a:p>
            <a:r>
              <a:rPr lang="en-US" dirty="0" smtClean="0"/>
              <a:t>•No DDL </a:t>
            </a:r>
          </a:p>
          <a:p>
            <a:r>
              <a:rPr lang="en-US" dirty="0" smtClean="0"/>
              <a:t>•Document-based database</a:t>
            </a:r>
          </a:p>
          <a:p>
            <a:r>
              <a:rPr lang="en-US" dirty="0" smtClean="0"/>
              <a:t>•Secondary indexes </a:t>
            </a:r>
          </a:p>
          <a:p>
            <a:r>
              <a:rPr lang="en-US" dirty="0" smtClean="0"/>
              <a:t>•Query language via an API</a:t>
            </a:r>
          </a:p>
          <a:p>
            <a:r>
              <a:rPr lang="en-US" dirty="0" smtClean="0"/>
              <a:t>•Atomic writes and fully-consistent reads</a:t>
            </a:r>
          </a:p>
          <a:p>
            <a:r>
              <a:rPr lang="en-US" dirty="0" smtClean="0"/>
              <a:t>•If system configured that way </a:t>
            </a:r>
          </a:p>
          <a:p>
            <a:r>
              <a:rPr lang="en-US" dirty="0" smtClean="0"/>
              <a:t>•Master-slave replication with automated failover (replica sets) </a:t>
            </a:r>
          </a:p>
          <a:p>
            <a:r>
              <a:rPr lang="en-US" dirty="0" smtClean="0"/>
              <a:t>•Built-in horizontal scaling via automated range-based partitioning of data (</a:t>
            </a:r>
            <a:r>
              <a:rPr lang="en-US" dirty="0" err="1" smtClean="0"/>
              <a:t>sharding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•No joins nor transactions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</a:t>
            </a:r>
            <a:r>
              <a:rPr lang="en-US" dirty="0" smtClean="0"/>
              <a:t>Document-Oriented storage</a:t>
            </a:r>
          </a:p>
          <a:p>
            <a:r>
              <a:rPr lang="en-US" dirty="0" smtClean="0"/>
              <a:t>•Full Index Support</a:t>
            </a:r>
          </a:p>
          <a:p>
            <a:r>
              <a:rPr lang="en-US" dirty="0" smtClean="0"/>
              <a:t>•Replication &amp; High Availability</a:t>
            </a:r>
          </a:p>
          <a:p>
            <a:r>
              <a:rPr lang="en-US" dirty="0" smtClean="0"/>
              <a:t>•Auto-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•Querying</a:t>
            </a:r>
          </a:p>
          <a:p>
            <a:r>
              <a:rPr lang="en-US" dirty="0" smtClean="0"/>
              <a:t>•Fast In-Place Updates</a:t>
            </a:r>
          </a:p>
          <a:p>
            <a:r>
              <a:rPr lang="en-US" dirty="0" smtClean="0"/>
              <a:t>•Map/</a:t>
            </a:r>
            <a:r>
              <a:rPr lang="en-US" dirty="0" err="1" smtClean="0"/>
              <a:t>Reducefunctionality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281113"/>
            <a:ext cx="71056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: Hierarchical Objects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NOSQL stand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Not Only SQL database</a:t>
            </a:r>
          </a:p>
          <a:p>
            <a:r>
              <a:rPr lang="en-US" dirty="0" smtClean="0"/>
              <a:t>is an alternative to traditional relational databases</a:t>
            </a:r>
          </a:p>
          <a:p>
            <a:r>
              <a:rPr lang="en-US" dirty="0" smtClean="0"/>
              <a:t>useful for working with large sets of distributed data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: Hierarchical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MongoDB</a:t>
            </a:r>
            <a:r>
              <a:rPr lang="en-US" dirty="0" smtClean="0"/>
              <a:t> instance may have zero or more ‘databases’</a:t>
            </a:r>
          </a:p>
          <a:p>
            <a:r>
              <a:rPr lang="en-US" dirty="0" smtClean="0"/>
              <a:t>•A database may have zero or more ‘collections’.</a:t>
            </a:r>
          </a:p>
          <a:p>
            <a:r>
              <a:rPr lang="en-US" dirty="0" smtClean="0"/>
              <a:t>•A collection may have zero or more ‘documents’.</a:t>
            </a:r>
          </a:p>
          <a:p>
            <a:r>
              <a:rPr lang="en-US" dirty="0" smtClean="0"/>
              <a:t>•A document may have one or more ‘fields’.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MongoDB</a:t>
            </a:r>
            <a:r>
              <a:rPr lang="en-US" dirty="0" smtClean="0"/>
              <a:t> ‘Indexes’ function much like their RDBMS counterparts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38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BSON format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•</a:t>
            </a:r>
            <a:r>
              <a:rPr lang="en-US" dirty="0" smtClean="0"/>
              <a:t>Binary-encoded serialization of JSON-like documents</a:t>
            </a:r>
          </a:p>
          <a:p>
            <a:r>
              <a:rPr lang="en-US" dirty="0" smtClean="0"/>
              <a:t>•Zero or more key/value pairs are stored as a single entity</a:t>
            </a:r>
          </a:p>
          <a:p>
            <a:r>
              <a:rPr lang="en-US" dirty="0" smtClean="0"/>
              <a:t>•Each entry consists of a field name, a data type, and a value</a:t>
            </a:r>
          </a:p>
          <a:p>
            <a:r>
              <a:rPr lang="en-US" dirty="0" smtClean="0"/>
              <a:t>•Large elements in a BSON document are prefixed with a length field to facilitate scanning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JSON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•Data is in name / value pairs</a:t>
            </a:r>
          </a:p>
          <a:p>
            <a:r>
              <a:rPr lang="en-US" dirty="0" smtClean="0"/>
              <a:t>•A name/value pair consists of a field name followed by a colon, followed by a value:</a:t>
            </a:r>
          </a:p>
          <a:p>
            <a:r>
              <a:rPr lang="en-US" dirty="0" smtClean="0"/>
              <a:t>•Example: “name”: “R2-D2”</a:t>
            </a:r>
          </a:p>
          <a:p>
            <a:r>
              <a:rPr lang="en-US" dirty="0" smtClean="0"/>
              <a:t>•Data is separated by commas</a:t>
            </a:r>
          </a:p>
          <a:p>
            <a:r>
              <a:rPr lang="en-US" dirty="0" smtClean="0"/>
              <a:t>•Example: “name”: “R2-D2”, race : “Droid”</a:t>
            </a:r>
          </a:p>
          <a:p>
            <a:r>
              <a:rPr lang="en-US" dirty="0" smtClean="0"/>
              <a:t>•Curly braces hold objects </a:t>
            </a:r>
          </a:p>
          <a:p>
            <a:r>
              <a:rPr lang="en-US" dirty="0" smtClean="0"/>
              <a:t>•Example: {“name”: “R2-D2”, race : “Droid”, affiliation: “rebels”}</a:t>
            </a:r>
          </a:p>
          <a:p>
            <a:r>
              <a:rPr lang="en-US" dirty="0" smtClean="0"/>
              <a:t>•An array is stored in brackets []</a:t>
            </a:r>
          </a:p>
          <a:p>
            <a:r>
              <a:rPr lang="en-US" dirty="0" smtClean="0"/>
              <a:t>•Example [ {“name”: “R2-D2”, race : “Droid”, affiliation: “rebels”},</a:t>
            </a:r>
          </a:p>
          <a:p>
            <a:r>
              <a:rPr lang="en-US" dirty="0" smtClean="0"/>
              <a:t>•{“name”: “Yoda”, affiliation: “rebels”} 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Free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1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NoSQL</a:t>
            </a:r>
            <a:r>
              <a:rPr lang="en-US" dirty="0" smtClean="0"/>
              <a:t> vary from RDBMS?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Looser schema definition</a:t>
            </a:r>
          </a:p>
          <a:p>
            <a:r>
              <a:rPr lang="en-US" dirty="0" smtClean="0"/>
              <a:t>•Applications written to deal with specific documents/ data </a:t>
            </a:r>
          </a:p>
          <a:p>
            <a:r>
              <a:rPr lang="en-US" dirty="0" smtClean="0"/>
              <a:t>•Applications aware of the schema definition as opposed to the data </a:t>
            </a:r>
          </a:p>
          <a:p>
            <a:r>
              <a:rPr lang="en-US" dirty="0" smtClean="0"/>
              <a:t>•Designed to handle distributed, large databases</a:t>
            </a:r>
          </a:p>
          <a:p>
            <a:r>
              <a:rPr lang="en-US" dirty="0" smtClean="0"/>
              <a:t>•Trade offs: </a:t>
            </a:r>
          </a:p>
          <a:p>
            <a:r>
              <a:rPr lang="en-US" dirty="0" smtClean="0"/>
              <a:t>•No strong support for ad hoc queries but designed for speed and growth of database</a:t>
            </a:r>
          </a:p>
          <a:p>
            <a:r>
              <a:rPr lang="en-US" dirty="0" smtClean="0"/>
              <a:t>•Query language through the API</a:t>
            </a:r>
          </a:p>
          <a:p>
            <a:r>
              <a:rPr lang="en-US" dirty="0" smtClean="0"/>
              <a:t>•Relaxation of the ACID properties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204913"/>
            <a:ext cx="68008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25000" lnSpcReduction="20000"/>
          </a:bodyPr>
          <a:lstStyle/>
          <a:p>
            <a:endParaRPr lang="en-US" sz="5600" dirty="0" smtClean="0"/>
          </a:p>
          <a:p>
            <a:r>
              <a:rPr lang="en-US" sz="5600" b="1" dirty="0" smtClean="0"/>
              <a:t>Elastic Scaling </a:t>
            </a:r>
          </a:p>
          <a:p>
            <a:r>
              <a:rPr lang="en-US" sz="5600" dirty="0" smtClean="0"/>
              <a:t>•RDBMS scale up –bigger load , bigger server</a:t>
            </a:r>
          </a:p>
          <a:p>
            <a:r>
              <a:rPr lang="en-US" sz="5600" dirty="0" smtClean="0"/>
              <a:t>•NO SQL scale out –distribute data across multiple hosts seamlessly</a:t>
            </a:r>
          </a:p>
          <a:p>
            <a:endParaRPr lang="en-US" sz="5600" dirty="0" smtClean="0"/>
          </a:p>
          <a:p>
            <a:r>
              <a:rPr lang="en-US" sz="5600" b="1" dirty="0" smtClean="0"/>
              <a:t>DBA Specialists</a:t>
            </a:r>
          </a:p>
          <a:p>
            <a:r>
              <a:rPr lang="en-US" sz="5600" dirty="0" smtClean="0"/>
              <a:t>•RDMS require highly trained expert to monitor DB</a:t>
            </a:r>
          </a:p>
          <a:p>
            <a:r>
              <a:rPr lang="en-US" sz="5600" dirty="0" smtClean="0"/>
              <a:t>•</a:t>
            </a:r>
            <a:r>
              <a:rPr lang="en-US" sz="5600" dirty="0" err="1" smtClean="0"/>
              <a:t>NoSQL</a:t>
            </a:r>
            <a:r>
              <a:rPr lang="en-US" sz="5600" dirty="0" smtClean="0"/>
              <a:t> require less management, automatic repair and simpler data models </a:t>
            </a:r>
          </a:p>
          <a:p>
            <a:endParaRPr lang="en-US" sz="5600" dirty="0" smtClean="0"/>
          </a:p>
          <a:p>
            <a:r>
              <a:rPr lang="en-US" sz="5600" b="1" dirty="0" smtClean="0"/>
              <a:t>Big Data </a:t>
            </a:r>
          </a:p>
          <a:p>
            <a:r>
              <a:rPr lang="en-US" sz="5600" dirty="0" smtClean="0"/>
              <a:t>•Huge increase in data RDMS: capacity and constraints of data volumes at its limits</a:t>
            </a:r>
          </a:p>
          <a:p>
            <a:r>
              <a:rPr lang="en-US" sz="5600" dirty="0" smtClean="0"/>
              <a:t>•</a:t>
            </a:r>
            <a:r>
              <a:rPr lang="en-US" sz="5600" dirty="0" err="1" smtClean="0"/>
              <a:t>NoSQL</a:t>
            </a:r>
            <a:r>
              <a:rPr lang="en-US" sz="5600" dirty="0" smtClean="0"/>
              <a:t> designed for big data </a:t>
            </a:r>
            <a:endParaRPr lang="en-US" sz="5600" dirty="0" smtClean="0"/>
          </a:p>
          <a:p>
            <a:endParaRPr lang="en-US" sz="5600" dirty="0" smtClean="0"/>
          </a:p>
          <a:p>
            <a:r>
              <a:rPr lang="en-US" sz="5600" b="1" dirty="0" smtClean="0"/>
              <a:t>Flexible data models </a:t>
            </a:r>
          </a:p>
          <a:p>
            <a:r>
              <a:rPr lang="en-US" sz="5600" dirty="0" smtClean="0"/>
              <a:t>•Change management to schema for RDMS have to be carefully managed</a:t>
            </a:r>
          </a:p>
          <a:p>
            <a:r>
              <a:rPr lang="en-US" sz="5600" dirty="0" smtClean="0"/>
              <a:t>•</a:t>
            </a:r>
            <a:r>
              <a:rPr lang="en-US" sz="5600" dirty="0" err="1" smtClean="0"/>
              <a:t>NoSQL</a:t>
            </a:r>
            <a:r>
              <a:rPr lang="en-US" sz="5600" dirty="0" smtClean="0"/>
              <a:t> databases more relaxed in structure of data</a:t>
            </a:r>
          </a:p>
          <a:p>
            <a:r>
              <a:rPr lang="en-US" sz="5600" dirty="0" smtClean="0"/>
              <a:t>•Database schema changes do not have to be managed as one complicated change unit</a:t>
            </a:r>
          </a:p>
          <a:p>
            <a:r>
              <a:rPr lang="en-US" sz="5600" dirty="0" smtClean="0"/>
              <a:t>•Application already written to address an amorphous schema</a:t>
            </a:r>
          </a:p>
          <a:p>
            <a:endParaRPr lang="en-US" sz="5600" dirty="0" smtClean="0"/>
          </a:p>
          <a:p>
            <a:r>
              <a:rPr lang="en-US" sz="5600" b="1" dirty="0" smtClean="0"/>
              <a:t>Economics</a:t>
            </a:r>
          </a:p>
          <a:p>
            <a:r>
              <a:rPr lang="en-US" sz="5600" dirty="0" smtClean="0"/>
              <a:t>•RDMS rely on expensive proprietary servers to manage data </a:t>
            </a:r>
          </a:p>
          <a:p>
            <a:r>
              <a:rPr lang="en-US" sz="5600" dirty="0" smtClean="0"/>
              <a:t>•No SQL: clusters of cheap commodity servers to manage the data and transaction volumes</a:t>
            </a:r>
          </a:p>
          <a:p>
            <a:r>
              <a:rPr lang="en-US" sz="5600" dirty="0" smtClean="0"/>
              <a:t>•Cost per gigabyte or transaction/second for </a:t>
            </a:r>
            <a:r>
              <a:rPr lang="en-US" sz="5600" dirty="0" err="1" smtClean="0"/>
              <a:t>NoSQL</a:t>
            </a:r>
            <a:r>
              <a:rPr lang="en-US" sz="5600" dirty="0" smtClean="0"/>
              <a:t> can be lower than the cost for a RDBMS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</a:t>
            </a:r>
            <a:r>
              <a:rPr lang="en-US" dirty="0" err="1" smtClean="0"/>
              <a:t>NoSQL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•</a:t>
            </a:r>
            <a:r>
              <a:rPr lang="en-US" dirty="0" smtClean="0"/>
              <a:t>Support </a:t>
            </a:r>
          </a:p>
          <a:p>
            <a:r>
              <a:rPr lang="en-US" dirty="0" smtClean="0"/>
              <a:t>•RDBMS vendors provide a high level of support to clients</a:t>
            </a:r>
          </a:p>
          <a:p>
            <a:r>
              <a:rPr lang="en-US" dirty="0" smtClean="0"/>
              <a:t>•Stellar reputation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NoSQL</a:t>
            </a:r>
            <a:r>
              <a:rPr lang="en-US" dirty="0" smtClean="0"/>
              <a:t> –are open source projects with startups supporting them</a:t>
            </a:r>
          </a:p>
          <a:p>
            <a:r>
              <a:rPr lang="en-US" dirty="0" smtClean="0"/>
              <a:t>•Reputation not yet established </a:t>
            </a:r>
          </a:p>
          <a:p>
            <a:endParaRPr lang="en-US" dirty="0" smtClean="0"/>
          </a:p>
          <a:p>
            <a:r>
              <a:rPr lang="en-US" dirty="0" smtClean="0"/>
              <a:t>•Maturity </a:t>
            </a:r>
          </a:p>
          <a:p>
            <a:r>
              <a:rPr lang="en-US" dirty="0" smtClean="0"/>
              <a:t>•RDMS mature product: means stable and dependable </a:t>
            </a:r>
          </a:p>
          <a:p>
            <a:r>
              <a:rPr lang="en-US" dirty="0" smtClean="0"/>
              <a:t>•Also means old no longer cutting edge nor interesting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NoSQL</a:t>
            </a:r>
            <a:r>
              <a:rPr lang="en-US" dirty="0" smtClean="0"/>
              <a:t> are still implementing their basic feature set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Key-value stores</a:t>
            </a:r>
          </a:p>
          <a:p>
            <a:pPr lvl="1"/>
            <a:r>
              <a:rPr lang="en-US" dirty="0" smtClean="0"/>
              <a:t>pairs a unique key with an associated value</a:t>
            </a:r>
          </a:p>
          <a:p>
            <a:pPr lvl="1"/>
            <a:r>
              <a:rPr lang="en-US" dirty="0" smtClean="0"/>
              <a:t>Are extremely performing and highly scalable for session management and caching in web applications</a:t>
            </a:r>
          </a:p>
          <a:p>
            <a:pPr lvl="1"/>
            <a:r>
              <a:rPr lang="en-US" dirty="0" smtClean="0"/>
              <a:t>they are oriented to work with RAM, solid-state drives or disk drives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Document databases</a:t>
            </a:r>
          </a:p>
          <a:p>
            <a:r>
              <a:rPr lang="en-US" dirty="0" smtClean="0"/>
              <a:t>also called document stores</a:t>
            </a:r>
          </a:p>
          <a:p>
            <a:r>
              <a:rPr lang="en-US" dirty="0" smtClean="0"/>
              <a:t>store semi-structured data and descriptions of that data in document format</a:t>
            </a:r>
          </a:p>
          <a:p>
            <a:r>
              <a:rPr lang="en-US" dirty="0" smtClean="0"/>
              <a:t>allow developers to create and update programs without needing to reference master schema</a:t>
            </a:r>
          </a:p>
          <a:p>
            <a:r>
              <a:rPr lang="en-US" dirty="0" smtClean="0"/>
              <a:t>JSON format support though XML is also supported</a:t>
            </a:r>
          </a:p>
          <a:p>
            <a:r>
              <a:rPr lang="en-US" dirty="0" smtClean="0"/>
              <a:t>are used for content management and mobile application data handling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Wide-column stores</a:t>
            </a:r>
          </a:p>
          <a:p>
            <a:r>
              <a:rPr lang="en-US" dirty="0" smtClean="0"/>
              <a:t>organize data tables as columns instead of as rows</a:t>
            </a:r>
          </a:p>
          <a:p>
            <a:r>
              <a:rPr lang="en-US" dirty="0" smtClean="0"/>
              <a:t>can query large data volumes faster than conventional relational databases</a:t>
            </a:r>
          </a:p>
          <a:p>
            <a:r>
              <a:rPr lang="en-US" dirty="0" smtClean="0"/>
              <a:t>used for recommendation engines, catalogs, fraud detection and other types of data processing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1018</Words>
  <Application>Microsoft Office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 Introduction to NoSQL and MongoDB</vt:lpstr>
      <vt:lpstr>What does NOSQL stand for?</vt:lpstr>
      <vt:lpstr>How does NoSQL vary from RDBMS?</vt:lpstr>
      <vt:lpstr>Slide 4</vt:lpstr>
      <vt:lpstr>Benefits of NoSQL </vt:lpstr>
      <vt:lpstr>Drawbacks of NoSQL </vt:lpstr>
      <vt:lpstr>Types of No SQL</vt:lpstr>
      <vt:lpstr>Types of No SQL</vt:lpstr>
      <vt:lpstr>Types of No SQL</vt:lpstr>
      <vt:lpstr>Types of No SQL</vt:lpstr>
      <vt:lpstr>Different types of NO SQL</vt:lpstr>
      <vt:lpstr>Slide 12</vt:lpstr>
      <vt:lpstr>Slide 13</vt:lpstr>
      <vt:lpstr>Mongo db</vt:lpstr>
      <vt:lpstr>Mongo db history</vt:lpstr>
      <vt:lpstr>Functionality of MongoDB</vt:lpstr>
      <vt:lpstr>MongoDB Features </vt:lpstr>
      <vt:lpstr>Slide 18</vt:lpstr>
      <vt:lpstr>MongoDB: Hierarchical Objects</vt:lpstr>
      <vt:lpstr>MongoDB: Hierarchical Objects</vt:lpstr>
      <vt:lpstr>Slide 21</vt:lpstr>
      <vt:lpstr>BSON format </vt:lpstr>
      <vt:lpstr> JSON format</vt:lpstr>
      <vt:lpstr>Schema Free name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NoSQL and MongoDB</dc:title>
  <dc:creator>admin</dc:creator>
  <cp:lastModifiedBy>admin</cp:lastModifiedBy>
  <cp:revision>54</cp:revision>
  <dcterms:created xsi:type="dcterms:W3CDTF">2006-08-16T00:00:00Z</dcterms:created>
  <dcterms:modified xsi:type="dcterms:W3CDTF">2018-10-09T17:46:00Z</dcterms:modified>
</cp:coreProperties>
</file>