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6600" smtClean="0">
                <a:latin typeface="Algerian" panose="04020705040A02060702" pitchFamily="82" charset="0"/>
              </a:rPr>
              <a:t>FOOD ORDERING ONLINE 								SYSTEM</a:t>
            </a:r>
            <a:endParaRPr lang="en-IN" sz="6600">
              <a:latin typeface="Algerian" panose="04020705040A02060702" pitchFamily="82" charset="0"/>
            </a:endParaRPr>
          </a:p>
        </p:txBody>
      </p:sp>
      <p:sp>
        <p:nvSpPr>
          <p:cNvPr id="3" name="Subtitle 2"/>
          <p:cNvSpPr>
            <a:spLocks noGrp="1"/>
          </p:cNvSpPr>
          <p:nvPr>
            <p:ph type="subTitle" idx="1"/>
          </p:nvPr>
        </p:nvSpPr>
        <p:spPr>
          <a:xfrm>
            <a:off x="2589213" y="5857943"/>
            <a:ext cx="8915399" cy="45719"/>
          </a:xfrm>
        </p:spPr>
        <p:txBody>
          <a:bodyPr>
            <a:normAutofit fontScale="25000" lnSpcReduction="20000"/>
          </a:bodyPr>
          <a:lstStyle/>
          <a:p>
            <a:endParaRPr lang="en-IN"/>
          </a:p>
        </p:txBody>
      </p:sp>
      <p:grpSp>
        <p:nvGrpSpPr>
          <p:cNvPr id="5" name="Group 4"/>
          <p:cNvGrpSpPr/>
          <p:nvPr/>
        </p:nvGrpSpPr>
        <p:grpSpPr>
          <a:xfrm>
            <a:off x="1228725" y="971550"/>
            <a:ext cx="398145" cy="279400"/>
            <a:chOff x="0" y="0"/>
            <a:chExt cx="398526" cy="279654"/>
          </a:xfrm>
        </p:grpSpPr>
        <p:sp>
          <p:nvSpPr>
            <p:cNvPr id="6" name="Shape 23"/>
            <p:cNvSpPr/>
            <p:nvPr/>
          </p:nvSpPr>
          <p:spPr>
            <a:xfrm>
              <a:off x="0" y="69342"/>
              <a:ext cx="280416" cy="210312"/>
            </a:xfrm>
            <a:custGeom>
              <a:avLst/>
              <a:gdLst/>
              <a:ahLst/>
              <a:cxnLst/>
              <a:rect l="0" t="0" r="0" b="0"/>
              <a:pathLst>
                <a:path w="280416" h="210312">
                  <a:moveTo>
                    <a:pt x="140208" y="0"/>
                  </a:moveTo>
                  <a:cubicBezTo>
                    <a:pt x="217678" y="0"/>
                    <a:pt x="280416" y="47117"/>
                    <a:pt x="280416" y="105156"/>
                  </a:cubicBezTo>
                  <a:cubicBezTo>
                    <a:pt x="280416" y="163195"/>
                    <a:pt x="217678" y="210312"/>
                    <a:pt x="140208" y="210312"/>
                  </a:cubicBezTo>
                  <a:cubicBezTo>
                    <a:pt x="62738" y="210312"/>
                    <a:pt x="0" y="163195"/>
                    <a:pt x="0" y="105156"/>
                  </a:cubicBezTo>
                  <a:cubicBezTo>
                    <a:pt x="0" y="47117"/>
                    <a:pt x="62738" y="0"/>
                    <a:pt x="140208" y="0"/>
                  </a:cubicBezTo>
                  <a:close/>
                </a:path>
              </a:pathLst>
            </a:custGeom>
            <a:ln w="0" cap="rnd">
              <a:round/>
            </a:ln>
          </p:spPr>
          <p:style>
            <a:lnRef idx="0">
              <a:srgbClr val="000000">
                <a:alpha val="0"/>
              </a:srgbClr>
            </a:lnRef>
            <a:fillRef idx="1">
              <a:srgbClr val="000000">
                <a:alpha val="0"/>
              </a:srgbClr>
            </a:fillRef>
            <a:effectRef idx="0">
              <a:scrgbClr r="0" g="0" b="0"/>
            </a:effectRef>
            <a:fontRef idx="none"/>
          </p:style>
          <p:txBody>
            <a:bodyPr/>
            <a:lstStyle/>
            <a:p>
              <a:endParaRPr lang="en-IN"/>
            </a:p>
          </p:txBody>
        </p:sp>
        <p:sp>
          <p:nvSpPr>
            <p:cNvPr id="7" name="Shape 24"/>
            <p:cNvSpPr/>
            <p:nvPr/>
          </p:nvSpPr>
          <p:spPr>
            <a:xfrm>
              <a:off x="0" y="69342"/>
              <a:ext cx="280416" cy="210312"/>
            </a:xfrm>
            <a:custGeom>
              <a:avLst/>
              <a:gdLst/>
              <a:ahLst/>
              <a:cxnLst/>
              <a:rect l="0" t="0" r="0" b="0"/>
              <a:pathLst>
                <a:path w="280416" h="210312">
                  <a:moveTo>
                    <a:pt x="0" y="105156"/>
                  </a:moveTo>
                  <a:cubicBezTo>
                    <a:pt x="0" y="47117"/>
                    <a:pt x="62738" y="0"/>
                    <a:pt x="140208" y="0"/>
                  </a:cubicBezTo>
                  <a:cubicBezTo>
                    <a:pt x="217678" y="0"/>
                    <a:pt x="280416" y="47117"/>
                    <a:pt x="280416" y="105156"/>
                  </a:cubicBezTo>
                  <a:cubicBezTo>
                    <a:pt x="280416" y="163195"/>
                    <a:pt x="217678" y="210312"/>
                    <a:pt x="140208" y="210312"/>
                  </a:cubicBezTo>
                  <a:cubicBezTo>
                    <a:pt x="62738" y="210312"/>
                    <a:pt x="0" y="163195"/>
                    <a:pt x="0" y="105156"/>
                  </a:cubicBezTo>
                  <a:close/>
                </a:path>
              </a:pathLst>
            </a:custGeom>
            <a:ln w="1778" cap="rnd">
              <a:round/>
            </a:ln>
          </p:spPr>
          <p:style>
            <a:lnRef idx="1">
              <a:srgbClr val="308DA5">
                <a:alpha val="60000"/>
              </a:srgbClr>
            </a:lnRef>
            <a:fillRef idx="0">
              <a:srgbClr val="000000">
                <a:alpha val="0"/>
              </a:srgbClr>
            </a:fillRef>
            <a:effectRef idx="0">
              <a:scrgbClr r="0" g="0" b="0"/>
            </a:effectRef>
            <a:fontRef idx="none"/>
          </p:style>
          <p:txBody>
            <a:bodyPr/>
            <a:lstStyle/>
            <a:p>
              <a:endParaRPr lang="en-IN"/>
            </a:p>
          </p:txBody>
        </p:sp>
        <p:sp>
          <p:nvSpPr>
            <p:cNvPr id="8" name="Shape 25"/>
            <p:cNvSpPr/>
            <p:nvPr/>
          </p:nvSpPr>
          <p:spPr>
            <a:xfrm>
              <a:off x="313182" y="0"/>
              <a:ext cx="85344" cy="64008"/>
            </a:xfrm>
            <a:custGeom>
              <a:avLst/>
              <a:gdLst/>
              <a:ahLst/>
              <a:cxnLst/>
              <a:rect l="0" t="0" r="0" b="0"/>
              <a:pathLst>
                <a:path w="85344" h="64008">
                  <a:moveTo>
                    <a:pt x="0" y="32004"/>
                  </a:moveTo>
                  <a:cubicBezTo>
                    <a:pt x="0" y="14351"/>
                    <a:pt x="19050" y="0"/>
                    <a:pt x="42672" y="0"/>
                  </a:cubicBezTo>
                  <a:cubicBezTo>
                    <a:pt x="66294" y="0"/>
                    <a:pt x="85344" y="14351"/>
                    <a:pt x="85344" y="32004"/>
                  </a:cubicBezTo>
                  <a:cubicBezTo>
                    <a:pt x="85344" y="49657"/>
                    <a:pt x="66294" y="64008"/>
                    <a:pt x="42672" y="64008"/>
                  </a:cubicBezTo>
                  <a:cubicBezTo>
                    <a:pt x="19050" y="64008"/>
                    <a:pt x="0" y="49657"/>
                    <a:pt x="0" y="32004"/>
                  </a:cubicBezTo>
                  <a:close/>
                </a:path>
              </a:pathLst>
            </a:custGeom>
            <a:ln w="12192" cap="rnd">
              <a:round/>
            </a:ln>
          </p:spPr>
          <p:style>
            <a:lnRef idx="1">
              <a:srgbClr val="307F93">
                <a:alpha val="60000"/>
              </a:srgbClr>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4169873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Future Work</a:t>
            </a:r>
            <a:endParaRPr lang="en-IN" b="1"/>
          </a:p>
        </p:txBody>
      </p:sp>
      <p:sp>
        <p:nvSpPr>
          <p:cNvPr id="3" name="Content Placeholder 2"/>
          <p:cNvSpPr>
            <a:spLocks noGrp="1"/>
          </p:cNvSpPr>
          <p:nvPr>
            <p:ph idx="1"/>
          </p:nvPr>
        </p:nvSpPr>
        <p:spPr>
          <a:xfrm>
            <a:off x="2589212" y="2133599"/>
            <a:ext cx="8915400" cy="4434625"/>
          </a:xfrm>
        </p:spPr>
        <p:txBody>
          <a:bodyPr>
            <a:normAutofit fontScale="92500" lnSpcReduction="20000"/>
          </a:bodyPr>
          <a:lstStyle/>
          <a:p>
            <a:r>
              <a:rPr lang="en-IN" sz="2000">
                <a:latin typeface="Arial Rounded MT Bold" panose="020F0704030504030204" pitchFamily="34" charset="0"/>
              </a:rPr>
              <a:t>The following section describes the work that will be implemented with future releases of the software. </a:t>
            </a:r>
          </a:p>
          <a:p>
            <a:pPr lvl="0" fontAlgn="base"/>
            <a:r>
              <a:rPr lang="en-IN" sz="2000">
                <a:latin typeface="Arial Rounded MT Bold" panose="020F0704030504030204" pitchFamily="34" charset="0"/>
              </a:rPr>
              <a:t>Customize orders: Allow customers to customize food orders</a:t>
            </a:r>
          </a:p>
          <a:p>
            <a:pPr lvl="0" fontAlgn="base"/>
            <a:r>
              <a:rPr lang="en-IN" sz="2000">
                <a:latin typeface="Arial Rounded MT Bold" panose="020F0704030504030204" pitchFamily="34" charset="0"/>
              </a:rPr>
              <a:t>Enhance User Interface by adding more user interactive features. Provide Deals and promotional Offer details to home page. Provide Recipes of the Week/Day to Home Page </a:t>
            </a:r>
          </a:p>
          <a:p>
            <a:pPr lvl="0" fontAlgn="base"/>
            <a:r>
              <a:rPr lang="en-IN" sz="2000">
                <a:latin typeface="Arial Rounded MT Bold" panose="020F0704030504030204" pitchFamily="34" charset="0"/>
              </a:rPr>
              <a:t>Payment Options: Add different payment options such as PayPal, Cash, Gift Cards etc. Allow to save payment details for future use. </a:t>
            </a:r>
          </a:p>
          <a:p>
            <a:pPr lvl="0" fontAlgn="base"/>
            <a:r>
              <a:rPr lang="en-IN" sz="2000">
                <a:latin typeface="Arial Rounded MT Bold" panose="020F0704030504030204" pitchFamily="34" charset="0"/>
              </a:rPr>
              <a:t>Delivery Options: Add delivery option</a:t>
            </a:r>
          </a:p>
          <a:p>
            <a:pPr lvl="0" fontAlgn="base"/>
            <a:r>
              <a:rPr lang="en-IN" sz="2000">
                <a:latin typeface="Arial Rounded MT Bold" panose="020F0704030504030204" pitchFamily="34" charset="0"/>
              </a:rPr>
              <a:t>Order Process Estimate: Provide customer a visual graphical order status bar </a:t>
            </a:r>
          </a:p>
          <a:p>
            <a:pPr lvl="0" fontAlgn="base"/>
            <a:r>
              <a:rPr lang="en-IN" sz="2000">
                <a:latin typeface="Arial Rounded MT Bold" panose="020F0704030504030204" pitchFamily="34" charset="0"/>
              </a:rPr>
              <a:t>Order Status: Show only Active orders to Restaurant Employees. </a:t>
            </a:r>
          </a:p>
          <a:p>
            <a:pPr lvl="0" fontAlgn="base"/>
            <a:r>
              <a:rPr lang="en-IN" sz="2000">
                <a:latin typeface="Arial Rounded MT Bold" panose="020F0704030504030204" pitchFamily="34" charset="0"/>
              </a:rPr>
              <a:t>Order Ready notification: Send an Order Ready notification to the customer</a:t>
            </a:r>
          </a:p>
          <a:p>
            <a:endParaRPr lang="en-IN"/>
          </a:p>
        </p:txBody>
      </p:sp>
    </p:spTree>
    <p:extLst>
      <p:ext uri="{BB962C8B-B14F-4D97-AF65-F5344CB8AC3E}">
        <p14:creationId xmlns:p14="http://schemas.microsoft.com/office/powerpoint/2010/main" val="66217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IN"/>
          </a:p>
        </p:txBody>
      </p:sp>
      <p:grpSp>
        <p:nvGrpSpPr>
          <p:cNvPr id="5" name="Group 4"/>
          <p:cNvGrpSpPr/>
          <p:nvPr/>
        </p:nvGrpSpPr>
        <p:grpSpPr>
          <a:xfrm>
            <a:off x="3914676" y="3015297"/>
            <a:ext cx="5989177" cy="1275560"/>
            <a:chOff x="16510" y="0"/>
            <a:chExt cx="4448556" cy="884555"/>
          </a:xfrm>
        </p:grpSpPr>
        <p:pic>
          <p:nvPicPr>
            <p:cNvPr id="6" name="Picture 5"/>
            <p:cNvPicPr/>
            <p:nvPr/>
          </p:nvPicPr>
          <p:blipFill>
            <a:blip r:embed="rId2"/>
            <a:stretch>
              <a:fillRect/>
            </a:stretch>
          </p:blipFill>
          <p:spPr>
            <a:xfrm>
              <a:off x="156591" y="541655"/>
              <a:ext cx="4308475" cy="342900"/>
            </a:xfrm>
            <a:prstGeom prst="rect">
              <a:avLst/>
            </a:prstGeom>
          </p:spPr>
        </p:pic>
        <p:sp>
          <p:nvSpPr>
            <p:cNvPr id="7" name="Shape 1164"/>
            <p:cNvSpPr/>
            <p:nvPr/>
          </p:nvSpPr>
          <p:spPr>
            <a:xfrm>
              <a:off x="1015111" y="9398"/>
              <a:ext cx="270129" cy="545338"/>
            </a:xfrm>
            <a:custGeom>
              <a:avLst/>
              <a:gdLst/>
              <a:ahLst/>
              <a:cxnLst/>
              <a:rect l="0" t="0" r="0" b="0"/>
              <a:pathLst>
                <a:path w="270129" h="545338">
                  <a:moveTo>
                    <a:pt x="212471" y="0"/>
                  </a:moveTo>
                  <a:lnTo>
                    <a:pt x="270129" y="0"/>
                  </a:lnTo>
                  <a:lnTo>
                    <a:pt x="270129" y="129179"/>
                  </a:lnTo>
                  <a:lnTo>
                    <a:pt x="269367" y="127127"/>
                  </a:lnTo>
                  <a:lnTo>
                    <a:pt x="195707" y="329565"/>
                  </a:lnTo>
                  <a:lnTo>
                    <a:pt x="270129" y="329565"/>
                  </a:lnTo>
                  <a:lnTo>
                    <a:pt x="270129" y="421513"/>
                  </a:lnTo>
                  <a:lnTo>
                    <a:pt x="161798" y="421513"/>
                  </a:lnTo>
                  <a:lnTo>
                    <a:pt x="116840" y="545338"/>
                  </a:lnTo>
                  <a:lnTo>
                    <a:pt x="0" y="545338"/>
                  </a:lnTo>
                  <a:lnTo>
                    <a:pt x="212471" y="0"/>
                  </a:lnTo>
                  <a:close/>
                </a:path>
              </a:pathLst>
            </a:custGeom>
            <a:ln w="0" cap="rnd">
              <a:round/>
            </a:ln>
          </p:spPr>
          <p:style>
            <a:lnRef idx="0">
              <a:srgbClr val="000000">
                <a:alpha val="0"/>
              </a:srgbClr>
            </a:lnRef>
            <a:fillRef idx="1">
              <a:srgbClr val="0070C0"/>
            </a:fillRef>
            <a:effectRef idx="0">
              <a:scrgbClr r="0" g="0" b="0"/>
            </a:effectRef>
            <a:fontRef idx="none"/>
          </p:style>
          <p:txBody>
            <a:bodyPr/>
            <a:lstStyle/>
            <a:p>
              <a:endParaRPr lang="en-IN"/>
            </a:p>
          </p:txBody>
        </p:sp>
        <p:sp>
          <p:nvSpPr>
            <p:cNvPr id="8" name="Shape 1165"/>
            <p:cNvSpPr/>
            <p:nvPr/>
          </p:nvSpPr>
          <p:spPr>
            <a:xfrm>
              <a:off x="520700" y="9398"/>
              <a:ext cx="436118" cy="545338"/>
            </a:xfrm>
            <a:custGeom>
              <a:avLst/>
              <a:gdLst/>
              <a:ahLst/>
              <a:cxnLst/>
              <a:rect l="0" t="0" r="0" b="0"/>
              <a:pathLst>
                <a:path w="436118" h="545338">
                  <a:moveTo>
                    <a:pt x="0" y="0"/>
                  </a:moveTo>
                  <a:lnTo>
                    <a:pt x="110236" y="0"/>
                  </a:lnTo>
                  <a:lnTo>
                    <a:pt x="110236" y="214630"/>
                  </a:lnTo>
                  <a:lnTo>
                    <a:pt x="326009" y="214630"/>
                  </a:lnTo>
                  <a:lnTo>
                    <a:pt x="326009" y="0"/>
                  </a:lnTo>
                  <a:lnTo>
                    <a:pt x="436118" y="0"/>
                  </a:lnTo>
                  <a:lnTo>
                    <a:pt x="436118" y="545338"/>
                  </a:lnTo>
                  <a:lnTo>
                    <a:pt x="326009" y="545338"/>
                  </a:lnTo>
                  <a:lnTo>
                    <a:pt x="326009" y="306832"/>
                  </a:lnTo>
                  <a:lnTo>
                    <a:pt x="110236" y="306832"/>
                  </a:lnTo>
                  <a:lnTo>
                    <a:pt x="110236" y="545338"/>
                  </a:lnTo>
                  <a:lnTo>
                    <a:pt x="0" y="545338"/>
                  </a:lnTo>
                  <a:lnTo>
                    <a:pt x="0" y="0"/>
                  </a:lnTo>
                  <a:close/>
                </a:path>
              </a:pathLst>
            </a:custGeom>
            <a:ln w="0" cap="rnd">
              <a:round/>
            </a:ln>
          </p:spPr>
          <p:style>
            <a:lnRef idx="0">
              <a:srgbClr val="000000">
                <a:alpha val="0"/>
              </a:srgbClr>
            </a:lnRef>
            <a:fillRef idx="1">
              <a:srgbClr val="0070C0"/>
            </a:fillRef>
            <a:effectRef idx="0">
              <a:scrgbClr r="0" g="0" b="0"/>
            </a:effectRef>
            <a:fontRef idx="none"/>
          </p:style>
          <p:txBody>
            <a:bodyPr/>
            <a:lstStyle/>
            <a:p>
              <a:endParaRPr lang="en-IN"/>
            </a:p>
          </p:txBody>
        </p:sp>
        <p:sp>
          <p:nvSpPr>
            <p:cNvPr id="9" name="Shape 1166"/>
            <p:cNvSpPr/>
            <p:nvPr/>
          </p:nvSpPr>
          <p:spPr>
            <a:xfrm>
              <a:off x="16510" y="9398"/>
              <a:ext cx="433451" cy="545338"/>
            </a:xfrm>
            <a:custGeom>
              <a:avLst/>
              <a:gdLst/>
              <a:ahLst/>
              <a:cxnLst/>
              <a:rect l="0" t="0" r="0" b="0"/>
              <a:pathLst>
                <a:path w="433451" h="545338">
                  <a:moveTo>
                    <a:pt x="0" y="0"/>
                  </a:moveTo>
                  <a:lnTo>
                    <a:pt x="433451" y="0"/>
                  </a:lnTo>
                  <a:lnTo>
                    <a:pt x="433451" y="92202"/>
                  </a:lnTo>
                  <a:lnTo>
                    <a:pt x="272034" y="92202"/>
                  </a:lnTo>
                  <a:lnTo>
                    <a:pt x="272034" y="545338"/>
                  </a:lnTo>
                  <a:lnTo>
                    <a:pt x="161798" y="545338"/>
                  </a:lnTo>
                  <a:lnTo>
                    <a:pt x="161798" y="92202"/>
                  </a:lnTo>
                  <a:lnTo>
                    <a:pt x="0" y="92202"/>
                  </a:lnTo>
                  <a:lnTo>
                    <a:pt x="0" y="0"/>
                  </a:lnTo>
                  <a:close/>
                </a:path>
              </a:pathLst>
            </a:custGeom>
            <a:ln w="0" cap="rnd">
              <a:round/>
            </a:ln>
          </p:spPr>
          <p:style>
            <a:lnRef idx="0">
              <a:srgbClr val="000000">
                <a:alpha val="0"/>
              </a:srgbClr>
            </a:lnRef>
            <a:fillRef idx="1">
              <a:srgbClr val="0070C0"/>
            </a:fillRef>
            <a:effectRef idx="0">
              <a:scrgbClr r="0" g="0" b="0"/>
            </a:effectRef>
            <a:fontRef idx="none"/>
          </p:style>
          <p:txBody>
            <a:bodyPr/>
            <a:lstStyle/>
            <a:p>
              <a:endParaRPr lang="en-IN"/>
            </a:p>
          </p:txBody>
        </p:sp>
        <p:sp>
          <p:nvSpPr>
            <p:cNvPr id="10" name="Shape 1167"/>
            <p:cNvSpPr/>
            <p:nvPr/>
          </p:nvSpPr>
          <p:spPr>
            <a:xfrm>
              <a:off x="2865628" y="9398"/>
              <a:ext cx="510159" cy="545338"/>
            </a:xfrm>
            <a:custGeom>
              <a:avLst/>
              <a:gdLst/>
              <a:ahLst/>
              <a:cxnLst/>
              <a:rect l="0" t="0" r="0" b="0"/>
              <a:pathLst>
                <a:path w="510159" h="545338">
                  <a:moveTo>
                    <a:pt x="0" y="0"/>
                  </a:moveTo>
                  <a:lnTo>
                    <a:pt x="129159" y="0"/>
                  </a:lnTo>
                  <a:lnTo>
                    <a:pt x="257556" y="215773"/>
                  </a:lnTo>
                  <a:lnTo>
                    <a:pt x="383286" y="0"/>
                  </a:lnTo>
                  <a:lnTo>
                    <a:pt x="510159" y="0"/>
                  </a:lnTo>
                  <a:lnTo>
                    <a:pt x="309626" y="316611"/>
                  </a:lnTo>
                  <a:lnTo>
                    <a:pt x="309626" y="545338"/>
                  </a:lnTo>
                  <a:lnTo>
                    <a:pt x="199771" y="545338"/>
                  </a:lnTo>
                  <a:lnTo>
                    <a:pt x="199771" y="315849"/>
                  </a:lnTo>
                  <a:lnTo>
                    <a:pt x="0" y="0"/>
                  </a:lnTo>
                  <a:close/>
                </a:path>
              </a:pathLst>
            </a:custGeom>
            <a:ln w="0" cap="rnd">
              <a:round/>
            </a:ln>
          </p:spPr>
          <p:style>
            <a:lnRef idx="0">
              <a:srgbClr val="000000">
                <a:alpha val="0"/>
              </a:srgbClr>
            </a:lnRef>
            <a:fillRef idx="1">
              <a:srgbClr val="0070C0"/>
            </a:fillRef>
            <a:effectRef idx="0">
              <a:scrgbClr r="0" g="0" b="0"/>
            </a:effectRef>
            <a:fontRef idx="none"/>
          </p:style>
          <p:txBody>
            <a:bodyPr/>
            <a:lstStyle/>
            <a:p>
              <a:endParaRPr lang="en-IN"/>
            </a:p>
          </p:txBody>
        </p:sp>
        <p:sp>
          <p:nvSpPr>
            <p:cNvPr id="11" name="Shape 1168"/>
            <p:cNvSpPr/>
            <p:nvPr/>
          </p:nvSpPr>
          <p:spPr>
            <a:xfrm>
              <a:off x="2172335" y="9398"/>
              <a:ext cx="491872" cy="545338"/>
            </a:xfrm>
            <a:custGeom>
              <a:avLst/>
              <a:gdLst/>
              <a:ahLst/>
              <a:cxnLst/>
              <a:rect l="0" t="0" r="0" b="0"/>
              <a:pathLst>
                <a:path w="491872" h="545338">
                  <a:moveTo>
                    <a:pt x="0" y="0"/>
                  </a:moveTo>
                  <a:lnTo>
                    <a:pt x="110110" y="0"/>
                  </a:lnTo>
                  <a:lnTo>
                    <a:pt x="110110" y="242189"/>
                  </a:lnTo>
                  <a:lnTo>
                    <a:pt x="332613" y="0"/>
                  </a:lnTo>
                  <a:lnTo>
                    <a:pt x="480695" y="0"/>
                  </a:lnTo>
                  <a:lnTo>
                    <a:pt x="275337" y="212344"/>
                  </a:lnTo>
                  <a:lnTo>
                    <a:pt x="491872" y="545338"/>
                  </a:lnTo>
                  <a:lnTo>
                    <a:pt x="349377" y="545338"/>
                  </a:lnTo>
                  <a:lnTo>
                    <a:pt x="199517" y="289433"/>
                  </a:lnTo>
                  <a:lnTo>
                    <a:pt x="110110" y="380619"/>
                  </a:lnTo>
                  <a:lnTo>
                    <a:pt x="110110" y="545338"/>
                  </a:lnTo>
                  <a:lnTo>
                    <a:pt x="0" y="545338"/>
                  </a:lnTo>
                  <a:lnTo>
                    <a:pt x="0" y="0"/>
                  </a:lnTo>
                  <a:close/>
                </a:path>
              </a:pathLst>
            </a:custGeom>
            <a:ln w="0" cap="rnd">
              <a:round/>
            </a:ln>
          </p:spPr>
          <p:style>
            <a:lnRef idx="0">
              <a:srgbClr val="000000">
                <a:alpha val="0"/>
              </a:srgbClr>
            </a:lnRef>
            <a:fillRef idx="1">
              <a:srgbClr val="0070C0"/>
            </a:fillRef>
            <a:effectRef idx="0">
              <a:scrgbClr r="0" g="0" b="0"/>
            </a:effectRef>
            <a:fontRef idx="none"/>
          </p:style>
          <p:txBody>
            <a:bodyPr/>
            <a:lstStyle/>
            <a:p>
              <a:endParaRPr lang="en-IN"/>
            </a:p>
          </p:txBody>
        </p:sp>
        <p:sp>
          <p:nvSpPr>
            <p:cNvPr id="12" name="Shape 1169"/>
            <p:cNvSpPr/>
            <p:nvPr/>
          </p:nvSpPr>
          <p:spPr>
            <a:xfrm>
              <a:off x="1621790" y="9398"/>
              <a:ext cx="432816" cy="545338"/>
            </a:xfrm>
            <a:custGeom>
              <a:avLst/>
              <a:gdLst/>
              <a:ahLst/>
              <a:cxnLst/>
              <a:rect l="0" t="0" r="0" b="0"/>
              <a:pathLst>
                <a:path w="432816" h="545338">
                  <a:moveTo>
                    <a:pt x="0" y="0"/>
                  </a:moveTo>
                  <a:lnTo>
                    <a:pt x="107188" y="0"/>
                  </a:lnTo>
                  <a:lnTo>
                    <a:pt x="330454" y="364236"/>
                  </a:lnTo>
                  <a:lnTo>
                    <a:pt x="330454" y="0"/>
                  </a:lnTo>
                  <a:lnTo>
                    <a:pt x="432816" y="0"/>
                  </a:lnTo>
                  <a:lnTo>
                    <a:pt x="432816" y="545338"/>
                  </a:lnTo>
                  <a:lnTo>
                    <a:pt x="322199" y="545338"/>
                  </a:lnTo>
                  <a:lnTo>
                    <a:pt x="102362" y="189738"/>
                  </a:lnTo>
                  <a:lnTo>
                    <a:pt x="102362" y="545338"/>
                  </a:lnTo>
                  <a:lnTo>
                    <a:pt x="0" y="545338"/>
                  </a:lnTo>
                  <a:lnTo>
                    <a:pt x="0" y="0"/>
                  </a:lnTo>
                  <a:close/>
                </a:path>
              </a:pathLst>
            </a:custGeom>
            <a:ln w="0" cap="rnd">
              <a:round/>
            </a:ln>
          </p:spPr>
          <p:style>
            <a:lnRef idx="0">
              <a:srgbClr val="000000">
                <a:alpha val="0"/>
              </a:srgbClr>
            </a:lnRef>
            <a:fillRef idx="1">
              <a:srgbClr val="0070C0"/>
            </a:fillRef>
            <a:effectRef idx="0">
              <a:scrgbClr r="0" g="0" b="0"/>
            </a:effectRef>
            <a:fontRef idx="none"/>
          </p:style>
          <p:txBody>
            <a:bodyPr/>
            <a:lstStyle/>
            <a:p>
              <a:endParaRPr lang="en-IN"/>
            </a:p>
          </p:txBody>
        </p:sp>
        <p:sp>
          <p:nvSpPr>
            <p:cNvPr id="13" name="Shape 1170"/>
            <p:cNvSpPr/>
            <p:nvPr/>
          </p:nvSpPr>
          <p:spPr>
            <a:xfrm>
              <a:off x="1285240" y="9398"/>
              <a:ext cx="277241" cy="545338"/>
            </a:xfrm>
            <a:custGeom>
              <a:avLst/>
              <a:gdLst/>
              <a:ahLst/>
              <a:cxnLst/>
              <a:rect l="0" t="0" r="0" b="0"/>
              <a:pathLst>
                <a:path w="277241" h="545338">
                  <a:moveTo>
                    <a:pt x="0" y="0"/>
                  </a:moveTo>
                  <a:lnTo>
                    <a:pt x="58801" y="0"/>
                  </a:lnTo>
                  <a:lnTo>
                    <a:pt x="277241" y="545338"/>
                  </a:lnTo>
                  <a:lnTo>
                    <a:pt x="157353" y="545338"/>
                  </a:lnTo>
                  <a:lnTo>
                    <a:pt x="109728" y="421513"/>
                  </a:lnTo>
                  <a:lnTo>
                    <a:pt x="0" y="421513"/>
                  </a:lnTo>
                  <a:lnTo>
                    <a:pt x="0" y="329565"/>
                  </a:lnTo>
                  <a:lnTo>
                    <a:pt x="74422" y="329565"/>
                  </a:lnTo>
                  <a:lnTo>
                    <a:pt x="0" y="129179"/>
                  </a:lnTo>
                  <a:lnTo>
                    <a:pt x="0" y="0"/>
                  </a:lnTo>
                  <a:close/>
                </a:path>
              </a:pathLst>
            </a:custGeom>
            <a:ln w="0" cap="rnd">
              <a:round/>
            </a:ln>
          </p:spPr>
          <p:style>
            <a:lnRef idx="0">
              <a:srgbClr val="000000">
                <a:alpha val="0"/>
              </a:srgbClr>
            </a:lnRef>
            <a:fillRef idx="1">
              <a:srgbClr val="0070C0"/>
            </a:fillRef>
            <a:effectRef idx="0">
              <a:scrgbClr r="0" g="0" b="0"/>
            </a:effectRef>
            <a:fontRef idx="none"/>
          </p:style>
          <p:txBody>
            <a:bodyPr/>
            <a:lstStyle/>
            <a:p>
              <a:endParaRPr lang="en-IN"/>
            </a:p>
          </p:txBody>
        </p:sp>
        <p:sp>
          <p:nvSpPr>
            <p:cNvPr id="14" name="Shape 1171"/>
            <p:cNvSpPr/>
            <p:nvPr/>
          </p:nvSpPr>
          <p:spPr>
            <a:xfrm>
              <a:off x="3407410" y="0"/>
              <a:ext cx="264288" cy="564052"/>
            </a:xfrm>
            <a:custGeom>
              <a:avLst/>
              <a:gdLst/>
              <a:ahLst/>
              <a:cxnLst/>
              <a:rect l="0" t="0" r="0" b="0"/>
              <a:pathLst>
                <a:path w="264288" h="564052">
                  <a:moveTo>
                    <a:pt x="263779" y="0"/>
                  </a:moveTo>
                  <a:lnTo>
                    <a:pt x="264288" y="42"/>
                  </a:lnTo>
                  <a:lnTo>
                    <a:pt x="264288" y="94164"/>
                  </a:lnTo>
                  <a:lnTo>
                    <a:pt x="232488" y="97034"/>
                  </a:lnTo>
                  <a:cubicBezTo>
                    <a:pt x="201716" y="102886"/>
                    <a:pt x="175927" y="117507"/>
                    <a:pt x="155067" y="140843"/>
                  </a:cubicBezTo>
                  <a:cubicBezTo>
                    <a:pt x="127381" y="171958"/>
                    <a:pt x="113412" y="218948"/>
                    <a:pt x="113412" y="281686"/>
                  </a:cubicBezTo>
                  <a:cubicBezTo>
                    <a:pt x="113412" y="343408"/>
                    <a:pt x="127763" y="390271"/>
                    <a:pt x="156211" y="422148"/>
                  </a:cubicBezTo>
                  <a:cubicBezTo>
                    <a:pt x="177642" y="446056"/>
                    <a:pt x="203359" y="460962"/>
                    <a:pt x="233417" y="466922"/>
                  </a:cubicBezTo>
                  <a:lnTo>
                    <a:pt x="264288" y="469840"/>
                  </a:lnTo>
                  <a:lnTo>
                    <a:pt x="264288" y="564052"/>
                  </a:lnTo>
                  <a:lnTo>
                    <a:pt x="207558" y="559490"/>
                  </a:lnTo>
                  <a:cubicBezTo>
                    <a:pt x="152932" y="550204"/>
                    <a:pt x="107665" y="526986"/>
                    <a:pt x="71755" y="489839"/>
                  </a:cubicBezTo>
                  <a:cubicBezTo>
                    <a:pt x="23876" y="440436"/>
                    <a:pt x="0" y="372237"/>
                    <a:pt x="0" y="285369"/>
                  </a:cubicBezTo>
                  <a:cubicBezTo>
                    <a:pt x="0" y="229870"/>
                    <a:pt x="8255" y="183261"/>
                    <a:pt x="24892" y="145542"/>
                  </a:cubicBezTo>
                  <a:cubicBezTo>
                    <a:pt x="37338" y="117729"/>
                    <a:pt x="54229" y="92837"/>
                    <a:pt x="75692" y="70739"/>
                  </a:cubicBezTo>
                  <a:cubicBezTo>
                    <a:pt x="97155" y="48641"/>
                    <a:pt x="120650" y="32258"/>
                    <a:pt x="146177" y="21590"/>
                  </a:cubicBezTo>
                  <a:cubicBezTo>
                    <a:pt x="180213" y="7239"/>
                    <a:pt x="219329" y="0"/>
                    <a:pt x="263779" y="0"/>
                  </a:cubicBezTo>
                  <a:close/>
                </a:path>
              </a:pathLst>
            </a:custGeom>
            <a:ln w="0" cap="rnd">
              <a:round/>
            </a:ln>
          </p:spPr>
          <p:style>
            <a:lnRef idx="0">
              <a:srgbClr val="000000">
                <a:alpha val="0"/>
              </a:srgbClr>
            </a:lnRef>
            <a:fillRef idx="1">
              <a:srgbClr val="0070C0"/>
            </a:fillRef>
            <a:effectRef idx="0">
              <a:scrgbClr r="0" g="0" b="0"/>
            </a:effectRef>
            <a:fontRef idx="none"/>
          </p:style>
          <p:txBody>
            <a:bodyPr/>
            <a:lstStyle/>
            <a:p>
              <a:endParaRPr lang="en-IN"/>
            </a:p>
          </p:txBody>
        </p:sp>
        <p:sp>
          <p:nvSpPr>
            <p:cNvPr id="15" name="Shape 1172"/>
            <p:cNvSpPr/>
            <p:nvPr/>
          </p:nvSpPr>
          <p:spPr>
            <a:xfrm>
              <a:off x="4021836" y="9398"/>
              <a:ext cx="434849" cy="554736"/>
            </a:xfrm>
            <a:custGeom>
              <a:avLst/>
              <a:gdLst/>
              <a:ahLst/>
              <a:cxnLst/>
              <a:rect l="0" t="0" r="0" b="0"/>
              <a:pathLst>
                <a:path w="434849" h="554736">
                  <a:moveTo>
                    <a:pt x="0" y="0"/>
                  </a:moveTo>
                  <a:lnTo>
                    <a:pt x="110110" y="0"/>
                  </a:lnTo>
                  <a:lnTo>
                    <a:pt x="110110" y="295402"/>
                  </a:lnTo>
                  <a:cubicBezTo>
                    <a:pt x="110110" y="342265"/>
                    <a:pt x="111506" y="372618"/>
                    <a:pt x="114174" y="386461"/>
                  </a:cubicBezTo>
                  <a:cubicBezTo>
                    <a:pt x="118873" y="408813"/>
                    <a:pt x="130175" y="426720"/>
                    <a:pt x="147828" y="440309"/>
                  </a:cubicBezTo>
                  <a:cubicBezTo>
                    <a:pt x="165609" y="453771"/>
                    <a:pt x="189865" y="460502"/>
                    <a:pt x="220599" y="460502"/>
                  </a:cubicBezTo>
                  <a:cubicBezTo>
                    <a:pt x="251841" y="460502"/>
                    <a:pt x="275463" y="454152"/>
                    <a:pt x="291338" y="441452"/>
                  </a:cubicBezTo>
                  <a:cubicBezTo>
                    <a:pt x="307213" y="428625"/>
                    <a:pt x="316738" y="412877"/>
                    <a:pt x="319913" y="394335"/>
                  </a:cubicBezTo>
                  <a:cubicBezTo>
                    <a:pt x="323215" y="375666"/>
                    <a:pt x="324739" y="344805"/>
                    <a:pt x="324739" y="301625"/>
                  </a:cubicBezTo>
                  <a:lnTo>
                    <a:pt x="324739" y="0"/>
                  </a:lnTo>
                  <a:lnTo>
                    <a:pt x="434849" y="0"/>
                  </a:lnTo>
                  <a:lnTo>
                    <a:pt x="434849" y="286385"/>
                  </a:lnTo>
                  <a:cubicBezTo>
                    <a:pt x="434849" y="351917"/>
                    <a:pt x="431927" y="398145"/>
                    <a:pt x="425959" y="425196"/>
                  </a:cubicBezTo>
                  <a:cubicBezTo>
                    <a:pt x="419989" y="452247"/>
                    <a:pt x="409067" y="475107"/>
                    <a:pt x="393065" y="493649"/>
                  </a:cubicBezTo>
                  <a:cubicBezTo>
                    <a:pt x="377063" y="512318"/>
                    <a:pt x="355600" y="527050"/>
                    <a:pt x="328930" y="538099"/>
                  </a:cubicBezTo>
                  <a:cubicBezTo>
                    <a:pt x="302134" y="549148"/>
                    <a:pt x="267081" y="554736"/>
                    <a:pt x="223901" y="554736"/>
                  </a:cubicBezTo>
                  <a:cubicBezTo>
                    <a:pt x="171831" y="554736"/>
                    <a:pt x="132335" y="548640"/>
                    <a:pt x="105411" y="536702"/>
                  </a:cubicBezTo>
                  <a:cubicBezTo>
                    <a:pt x="78487" y="524637"/>
                    <a:pt x="57277" y="509016"/>
                    <a:pt x="41656" y="489712"/>
                  </a:cubicBezTo>
                  <a:cubicBezTo>
                    <a:pt x="26036" y="470535"/>
                    <a:pt x="15749" y="450342"/>
                    <a:pt x="10795" y="429260"/>
                  </a:cubicBezTo>
                  <a:cubicBezTo>
                    <a:pt x="3556" y="398018"/>
                    <a:pt x="0" y="351917"/>
                    <a:pt x="0" y="290957"/>
                  </a:cubicBezTo>
                  <a:lnTo>
                    <a:pt x="0" y="0"/>
                  </a:lnTo>
                  <a:close/>
                </a:path>
              </a:pathLst>
            </a:custGeom>
            <a:ln w="0" cap="rnd">
              <a:round/>
            </a:ln>
          </p:spPr>
          <p:style>
            <a:lnRef idx="0">
              <a:srgbClr val="000000">
                <a:alpha val="0"/>
              </a:srgbClr>
            </a:lnRef>
            <a:fillRef idx="1">
              <a:srgbClr val="0070C0"/>
            </a:fillRef>
            <a:effectRef idx="0">
              <a:scrgbClr r="0" g="0" b="0"/>
            </a:effectRef>
            <a:fontRef idx="none"/>
          </p:style>
          <p:txBody>
            <a:bodyPr/>
            <a:lstStyle/>
            <a:p>
              <a:endParaRPr lang="en-IN"/>
            </a:p>
          </p:txBody>
        </p:sp>
        <p:sp>
          <p:nvSpPr>
            <p:cNvPr id="16" name="Shape 1173"/>
            <p:cNvSpPr/>
            <p:nvPr/>
          </p:nvSpPr>
          <p:spPr>
            <a:xfrm>
              <a:off x="3671697" y="42"/>
              <a:ext cx="264795" cy="564092"/>
            </a:xfrm>
            <a:custGeom>
              <a:avLst/>
              <a:gdLst/>
              <a:ahLst/>
              <a:cxnLst/>
              <a:rect l="0" t="0" r="0" b="0"/>
              <a:pathLst>
                <a:path w="264795" h="564092">
                  <a:moveTo>
                    <a:pt x="0" y="0"/>
                  </a:moveTo>
                  <a:lnTo>
                    <a:pt x="56762" y="4645"/>
                  </a:lnTo>
                  <a:cubicBezTo>
                    <a:pt x="111013" y="14016"/>
                    <a:pt x="156210" y="37423"/>
                    <a:pt x="192405" y="74761"/>
                  </a:cubicBezTo>
                  <a:cubicBezTo>
                    <a:pt x="240664" y="124672"/>
                    <a:pt x="264795" y="194014"/>
                    <a:pt x="264795" y="282787"/>
                  </a:cubicBezTo>
                  <a:cubicBezTo>
                    <a:pt x="264795" y="370798"/>
                    <a:pt x="240792" y="439759"/>
                    <a:pt x="192912" y="489416"/>
                  </a:cubicBezTo>
                  <a:cubicBezTo>
                    <a:pt x="145034" y="539200"/>
                    <a:pt x="81025" y="564092"/>
                    <a:pt x="1015" y="564092"/>
                  </a:cubicBezTo>
                  <a:lnTo>
                    <a:pt x="0" y="564010"/>
                  </a:lnTo>
                  <a:lnTo>
                    <a:pt x="0" y="469798"/>
                  </a:lnTo>
                  <a:lnTo>
                    <a:pt x="635" y="469858"/>
                  </a:lnTo>
                  <a:cubicBezTo>
                    <a:pt x="44450" y="469858"/>
                    <a:pt x="80518" y="454110"/>
                    <a:pt x="108712" y="422487"/>
                  </a:cubicBezTo>
                  <a:cubicBezTo>
                    <a:pt x="136778" y="390864"/>
                    <a:pt x="150875" y="343366"/>
                    <a:pt x="150875" y="280120"/>
                  </a:cubicBezTo>
                  <a:cubicBezTo>
                    <a:pt x="150875" y="217636"/>
                    <a:pt x="137160" y="171027"/>
                    <a:pt x="109855" y="140293"/>
                  </a:cubicBezTo>
                  <a:cubicBezTo>
                    <a:pt x="82423" y="109559"/>
                    <a:pt x="45974" y="94065"/>
                    <a:pt x="635" y="94065"/>
                  </a:cubicBezTo>
                  <a:lnTo>
                    <a:pt x="0" y="94123"/>
                  </a:lnTo>
                  <a:lnTo>
                    <a:pt x="0" y="0"/>
                  </a:lnTo>
                  <a:close/>
                </a:path>
              </a:pathLst>
            </a:custGeom>
            <a:ln w="0" cap="rnd">
              <a:round/>
            </a:ln>
          </p:spPr>
          <p:style>
            <a:lnRef idx="0">
              <a:srgbClr val="000000">
                <a:alpha val="0"/>
              </a:srgbClr>
            </a:lnRef>
            <a:fillRef idx="1">
              <a:srgbClr val="0070C0"/>
            </a:fillRef>
            <a:effectRef idx="0">
              <a:scrgbClr r="0" g="0" b="0"/>
            </a:effectRef>
            <a:fontRef idx="none"/>
          </p:style>
          <p:txBody>
            <a:bodyPr/>
            <a:lstStyle/>
            <a:p>
              <a:endParaRPr lang="en-IN"/>
            </a:p>
          </p:txBody>
        </p:sp>
        <p:sp>
          <p:nvSpPr>
            <p:cNvPr id="17" name="Shape 1174"/>
            <p:cNvSpPr/>
            <p:nvPr/>
          </p:nvSpPr>
          <p:spPr>
            <a:xfrm>
              <a:off x="1210818" y="136525"/>
              <a:ext cx="148844" cy="202438"/>
            </a:xfrm>
            <a:custGeom>
              <a:avLst/>
              <a:gdLst/>
              <a:ahLst/>
              <a:cxnLst/>
              <a:rect l="0" t="0" r="0" b="0"/>
              <a:pathLst>
                <a:path w="148844" h="202438">
                  <a:moveTo>
                    <a:pt x="73660" y="0"/>
                  </a:moveTo>
                  <a:lnTo>
                    <a:pt x="0" y="202438"/>
                  </a:lnTo>
                  <a:lnTo>
                    <a:pt x="148844" y="202438"/>
                  </a:lnTo>
                  <a:close/>
                </a:path>
              </a:pathLst>
            </a:custGeom>
            <a:ln w="9144" cap="flat">
              <a:round/>
            </a:ln>
          </p:spPr>
          <p:style>
            <a:lnRef idx="1">
              <a:srgbClr val="63851A"/>
            </a:lnRef>
            <a:fillRef idx="0">
              <a:srgbClr val="000000">
                <a:alpha val="0"/>
              </a:srgbClr>
            </a:fillRef>
            <a:effectRef idx="0">
              <a:scrgbClr r="0" g="0" b="0"/>
            </a:effectRef>
            <a:fontRef idx="none"/>
          </p:style>
          <p:txBody>
            <a:bodyPr/>
            <a:lstStyle/>
            <a:p>
              <a:endParaRPr lang="en-IN"/>
            </a:p>
          </p:txBody>
        </p:sp>
        <p:sp>
          <p:nvSpPr>
            <p:cNvPr id="18" name="Shape 1175"/>
            <p:cNvSpPr/>
            <p:nvPr/>
          </p:nvSpPr>
          <p:spPr>
            <a:xfrm>
              <a:off x="3520821" y="94107"/>
              <a:ext cx="301751" cy="375793"/>
            </a:xfrm>
            <a:custGeom>
              <a:avLst/>
              <a:gdLst/>
              <a:ahLst/>
              <a:cxnLst/>
              <a:rect l="0" t="0" r="0" b="0"/>
              <a:pathLst>
                <a:path w="301751" h="375793">
                  <a:moveTo>
                    <a:pt x="151511" y="0"/>
                  </a:moveTo>
                  <a:cubicBezTo>
                    <a:pt x="106045" y="0"/>
                    <a:pt x="69469" y="15621"/>
                    <a:pt x="41656" y="46736"/>
                  </a:cubicBezTo>
                  <a:cubicBezTo>
                    <a:pt x="13970" y="77851"/>
                    <a:pt x="0" y="124841"/>
                    <a:pt x="0" y="187579"/>
                  </a:cubicBezTo>
                  <a:cubicBezTo>
                    <a:pt x="0" y="249301"/>
                    <a:pt x="14351" y="296164"/>
                    <a:pt x="42799" y="328041"/>
                  </a:cubicBezTo>
                  <a:cubicBezTo>
                    <a:pt x="71374" y="359918"/>
                    <a:pt x="107569" y="375793"/>
                    <a:pt x="151511" y="375793"/>
                  </a:cubicBezTo>
                  <a:cubicBezTo>
                    <a:pt x="195326" y="375793"/>
                    <a:pt x="231394" y="360045"/>
                    <a:pt x="259588" y="328422"/>
                  </a:cubicBezTo>
                  <a:cubicBezTo>
                    <a:pt x="287655" y="296799"/>
                    <a:pt x="301751" y="249301"/>
                    <a:pt x="301751" y="186055"/>
                  </a:cubicBezTo>
                  <a:cubicBezTo>
                    <a:pt x="301751" y="123571"/>
                    <a:pt x="288036" y="76962"/>
                    <a:pt x="260731" y="46228"/>
                  </a:cubicBezTo>
                  <a:cubicBezTo>
                    <a:pt x="233299" y="15494"/>
                    <a:pt x="196850" y="0"/>
                    <a:pt x="151511" y="0"/>
                  </a:cubicBezTo>
                  <a:close/>
                </a:path>
              </a:pathLst>
            </a:custGeom>
            <a:ln w="9144" cap="flat">
              <a:round/>
            </a:ln>
          </p:spPr>
          <p:style>
            <a:lnRef idx="1">
              <a:srgbClr val="63851A"/>
            </a:lnRef>
            <a:fillRef idx="0">
              <a:srgbClr val="000000">
                <a:alpha val="0"/>
              </a:srgbClr>
            </a:fillRef>
            <a:effectRef idx="0">
              <a:scrgbClr r="0" g="0" b="0"/>
            </a:effectRef>
            <a:fontRef idx="none"/>
          </p:style>
          <p:txBody>
            <a:bodyPr/>
            <a:lstStyle/>
            <a:p>
              <a:endParaRPr lang="en-IN"/>
            </a:p>
          </p:txBody>
        </p:sp>
        <p:sp>
          <p:nvSpPr>
            <p:cNvPr id="19" name="Shape 1176"/>
            <p:cNvSpPr/>
            <p:nvPr/>
          </p:nvSpPr>
          <p:spPr>
            <a:xfrm>
              <a:off x="4021836" y="9398"/>
              <a:ext cx="434849" cy="554736"/>
            </a:xfrm>
            <a:custGeom>
              <a:avLst/>
              <a:gdLst/>
              <a:ahLst/>
              <a:cxnLst/>
              <a:rect l="0" t="0" r="0" b="0"/>
              <a:pathLst>
                <a:path w="434849" h="554736">
                  <a:moveTo>
                    <a:pt x="0" y="0"/>
                  </a:moveTo>
                  <a:lnTo>
                    <a:pt x="110110" y="0"/>
                  </a:lnTo>
                  <a:lnTo>
                    <a:pt x="110110" y="295402"/>
                  </a:lnTo>
                  <a:cubicBezTo>
                    <a:pt x="110110" y="342265"/>
                    <a:pt x="111506" y="372618"/>
                    <a:pt x="114174" y="386461"/>
                  </a:cubicBezTo>
                  <a:cubicBezTo>
                    <a:pt x="118873" y="408813"/>
                    <a:pt x="130175" y="426720"/>
                    <a:pt x="147828" y="440309"/>
                  </a:cubicBezTo>
                  <a:cubicBezTo>
                    <a:pt x="165609" y="453771"/>
                    <a:pt x="189865" y="460502"/>
                    <a:pt x="220599" y="460502"/>
                  </a:cubicBezTo>
                  <a:cubicBezTo>
                    <a:pt x="251841" y="460502"/>
                    <a:pt x="275463" y="454152"/>
                    <a:pt x="291338" y="441452"/>
                  </a:cubicBezTo>
                  <a:cubicBezTo>
                    <a:pt x="307213" y="428625"/>
                    <a:pt x="316738" y="412877"/>
                    <a:pt x="319913" y="394335"/>
                  </a:cubicBezTo>
                  <a:cubicBezTo>
                    <a:pt x="323215" y="375666"/>
                    <a:pt x="324739" y="344805"/>
                    <a:pt x="324739" y="301625"/>
                  </a:cubicBezTo>
                  <a:lnTo>
                    <a:pt x="324739" y="0"/>
                  </a:lnTo>
                  <a:lnTo>
                    <a:pt x="434849" y="0"/>
                  </a:lnTo>
                  <a:lnTo>
                    <a:pt x="434849" y="286385"/>
                  </a:lnTo>
                  <a:cubicBezTo>
                    <a:pt x="434849" y="351917"/>
                    <a:pt x="431927" y="398145"/>
                    <a:pt x="425959" y="425196"/>
                  </a:cubicBezTo>
                  <a:cubicBezTo>
                    <a:pt x="419989" y="452247"/>
                    <a:pt x="409067" y="475107"/>
                    <a:pt x="393065" y="493649"/>
                  </a:cubicBezTo>
                  <a:cubicBezTo>
                    <a:pt x="377063" y="512318"/>
                    <a:pt x="355600" y="527050"/>
                    <a:pt x="328930" y="538099"/>
                  </a:cubicBezTo>
                  <a:cubicBezTo>
                    <a:pt x="302134" y="549148"/>
                    <a:pt x="267081" y="554736"/>
                    <a:pt x="223901" y="554736"/>
                  </a:cubicBezTo>
                  <a:cubicBezTo>
                    <a:pt x="171831" y="554736"/>
                    <a:pt x="132335" y="548640"/>
                    <a:pt x="105411" y="536702"/>
                  </a:cubicBezTo>
                  <a:cubicBezTo>
                    <a:pt x="78487" y="524637"/>
                    <a:pt x="57277" y="509016"/>
                    <a:pt x="41656" y="489712"/>
                  </a:cubicBezTo>
                  <a:cubicBezTo>
                    <a:pt x="26036" y="470535"/>
                    <a:pt x="15749" y="450342"/>
                    <a:pt x="10795" y="429260"/>
                  </a:cubicBezTo>
                  <a:cubicBezTo>
                    <a:pt x="3556" y="398018"/>
                    <a:pt x="0" y="351917"/>
                    <a:pt x="0" y="290957"/>
                  </a:cubicBezTo>
                  <a:close/>
                </a:path>
              </a:pathLst>
            </a:custGeom>
            <a:ln w="9144" cap="flat">
              <a:round/>
            </a:ln>
          </p:spPr>
          <p:style>
            <a:lnRef idx="1">
              <a:srgbClr val="63851A"/>
            </a:lnRef>
            <a:fillRef idx="0">
              <a:srgbClr val="000000">
                <a:alpha val="0"/>
              </a:srgbClr>
            </a:fillRef>
            <a:effectRef idx="0">
              <a:scrgbClr r="0" g="0" b="0"/>
            </a:effectRef>
            <a:fontRef idx="none"/>
          </p:style>
          <p:txBody>
            <a:bodyPr/>
            <a:lstStyle/>
            <a:p>
              <a:endParaRPr lang="en-IN"/>
            </a:p>
          </p:txBody>
        </p:sp>
        <p:sp>
          <p:nvSpPr>
            <p:cNvPr id="20" name="Shape 1177"/>
            <p:cNvSpPr/>
            <p:nvPr/>
          </p:nvSpPr>
          <p:spPr>
            <a:xfrm>
              <a:off x="2865628" y="9398"/>
              <a:ext cx="510159" cy="545338"/>
            </a:xfrm>
            <a:custGeom>
              <a:avLst/>
              <a:gdLst/>
              <a:ahLst/>
              <a:cxnLst/>
              <a:rect l="0" t="0" r="0" b="0"/>
              <a:pathLst>
                <a:path w="510159" h="545338">
                  <a:moveTo>
                    <a:pt x="0" y="0"/>
                  </a:moveTo>
                  <a:lnTo>
                    <a:pt x="129159" y="0"/>
                  </a:lnTo>
                  <a:lnTo>
                    <a:pt x="257556" y="215773"/>
                  </a:lnTo>
                  <a:lnTo>
                    <a:pt x="383286" y="0"/>
                  </a:lnTo>
                  <a:lnTo>
                    <a:pt x="510159" y="0"/>
                  </a:lnTo>
                  <a:lnTo>
                    <a:pt x="309626" y="316611"/>
                  </a:lnTo>
                  <a:lnTo>
                    <a:pt x="309626" y="545338"/>
                  </a:lnTo>
                  <a:lnTo>
                    <a:pt x="199771" y="545338"/>
                  </a:lnTo>
                  <a:lnTo>
                    <a:pt x="199771" y="315849"/>
                  </a:lnTo>
                  <a:close/>
                </a:path>
              </a:pathLst>
            </a:custGeom>
            <a:ln w="9144" cap="flat">
              <a:round/>
            </a:ln>
          </p:spPr>
          <p:style>
            <a:lnRef idx="1">
              <a:srgbClr val="63851A"/>
            </a:lnRef>
            <a:fillRef idx="0">
              <a:srgbClr val="000000">
                <a:alpha val="0"/>
              </a:srgbClr>
            </a:fillRef>
            <a:effectRef idx="0">
              <a:scrgbClr r="0" g="0" b="0"/>
            </a:effectRef>
            <a:fontRef idx="none"/>
          </p:style>
          <p:txBody>
            <a:bodyPr/>
            <a:lstStyle/>
            <a:p>
              <a:endParaRPr lang="en-IN"/>
            </a:p>
          </p:txBody>
        </p:sp>
        <p:sp>
          <p:nvSpPr>
            <p:cNvPr id="21" name="Shape 1178"/>
            <p:cNvSpPr/>
            <p:nvPr/>
          </p:nvSpPr>
          <p:spPr>
            <a:xfrm>
              <a:off x="2172335" y="9398"/>
              <a:ext cx="491872" cy="545338"/>
            </a:xfrm>
            <a:custGeom>
              <a:avLst/>
              <a:gdLst/>
              <a:ahLst/>
              <a:cxnLst/>
              <a:rect l="0" t="0" r="0" b="0"/>
              <a:pathLst>
                <a:path w="491872" h="545338">
                  <a:moveTo>
                    <a:pt x="0" y="0"/>
                  </a:moveTo>
                  <a:lnTo>
                    <a:pt x="110110" y="0"/>
                  </a:lnTo>
                  <a:lnTo>
                    <a:pt x="110110" y="242189"/>
                  </a:lnTo>
                  <a:lnTo>
                    <a:pt x="332613" y="0"/>
                  </a:lnTo>
                  <a:lnTo>
                    <a:pt x="480695" y="0"/>
                  </a:lnTo>
                  <a:lnTo>
                    <a:pt x="275337" y="212344"/>
                  </a:lnTo>
                  <a:lnTo>
                    <a:pt x="491872" y="545338"/>
                  </a:lnTo>
                  <a:lnTo>
                    <a:pt x="349377" y="545338"/>
                  </a:lnTo>
                  <a:lnTo>
                    <a:pt x="199517" y="289433"/>
                  </a:lnTo>
                  <a:lnTo>
                    <a:pt x="110110" y="380619"/>
                  </a:lnTo>
                  <a:lnTo>
                    <a:pt x="110110" y="545338"/>
                  </a:lnTo>
                  <a:lnTo>
                    <a:pt x="0" y="545338"/>
                  </a:lnTo>
                  <a:close/>
                </a:path>
              </a:pathLst>
            </a:custGeom>
            <a:ln w="9144" cap="flat">
              <a:round/>
            </a:ln>
          </p:spPr>
          <p:style>
            <a:lnRef idx="1">
              <a:srgbClr val="63851A"/>
            </a:lnRef>
            <a:fillRef idx="0">
              <a:srgbClr val="000000">
                <a:alpha val="0"/>
              </a:srgbClr>
            </a:fillRef>
            <a:effectRef idx="0">
              <a:scrgbClr r="0" g="0" b="0"/>
            </a:effectRef>
            <a:fontRef idx="none"/>
          </p:style>
          <p:txBody>
            <a:bodyPr/>
            <a:lstStyle/>
            <a:p>
              <a:endParaRPr lang="en-IN"/>
            </a:p>
          </p:txBody>
        </p:sp>
        <p:sp>
          <p:nvSpPr>
            <p:cNvPr id="22" name="Shape 1179"/>
            <p:cNvSpPr/>
            <p:nvPr/>
          </p:nvSpPr>
          <p:spPr>
            <a:xfrm>
              <a:off x="1621790" y="9398"/>
              <a:ext cx="432816" cy="545338"/>
            </a:xfrm>
            <a:custGeom>
              <a:avLst/>
              <a:gdLst/>
              <a:ahLst/>
              <a:cxnLst/>
              <a:rect l="0" t="0" r="0" b="0"/>
              <a:pathLst>
                <a:path w="432816" h="545338">
                  <a:moveTo>
                    <a:pt x="0" y="0"/>
                  </a:moveTo>
                  <a:lnTo>
                    <a:pt x="107188" y="0"/>
                  </a:lnTo>
                  <a:lnTo>
                    <a:pt x="330454" y="364236"/>
                  </a:lnTo>
                  <a:lnTo>
                    <a:pt x="330454" y="0"/>
                  </a:lnTo>
                  <a:lnTo>
                    <a:pt x="432816" y="0"/>
                  </a:lnTo>
                  <a:lnTo>
                    <a:pt x="432816" y="545338"/>
                  </a:lnTo>
                  <a:lnTo>
                    <a:pt x="322199" y="545338"/>
                  </a:lnTo>
                  <a:lnTo>
                    <a:pt x="102362" y="189738"/>
                  </a:lnTo>
                  <a:lnTo>
                    <a:pt x="102362" y="545338"/>
                  </a:lnTo>
                  <a:lnTo>
                    <a:pt x="0" y="545338"/>
                  </a:lnTo>
                  <a:close/>
                </a:path>
              </a:pathLst>
            </a:custGeom>
            <a:ln w="9144" cap="flat">
              <a:round/>
            </a:ln>
          </p:spPr>
          <p:style>
            <a:lnRef idx="1">
              <a:srgbClr val="63851A"/>
            </a:lnRef>
            <a:fillRef idx="0">
              <a:srgbClr val="000000">
                <a:alpha val="0"/>
              </a:srgbClr>
            </a:fillRef>
            <a:effectRef idx="0">
              <a:scrgbClr r="0" g="0" b="0"/>
            </a:effectRef>
            <a:fontRef idx="none"/>
          </p:style>
          <p:txBody>
            <a:bodyPr/>
            <a:lstStyle/>
            <a:p>
              <a:endParaRPr lang="en-IN"/>
            </a:p>
          </p:txBody>
        </p:sp>
        <p:sp>
          <p:nvSpPr>
            <p:cNvPr id="23" name="Shape 1180"/>
            <p:cNvSpPr/>
            <p:nvPr/>
          </p:nvSpPr>
          <p:spPr>
            <a:xfrm>
              <a:off x="1015111" y="9398"/>
              <a:ext cx="547370" cy="545338"/>
            </a:xfrm>
            <a:custGeom>
              <a:avLst/>
              <a:gdLst/>
              <a:ahLst/>
              <a:cxnLst/>
              <a:rect l="0" t="0" r="0" b="0"/>
              <a:pathLst>
                <a:path w="547370" h="545338">
                  <a:moveTo>
                    <a:pt x="212471" y="0"/>
                  </a:moveTo>
                  <a:lnTo>
                    <a:pt x="328930" y="0"/>
                  </a:lnTo>
                  <a:lnTo>
                    <a:pt x="547370" y="545338"/>
                  </a:lnTo>
                  <a:lnTo>
                    <a:pt x="427482" y="545338"/>
                  </a:lnTo>
                  <a:lnTo>
                    <a:pt x="379857" y="421513"/>
                  </a:lnTo>
                  <a:lnTo>
                    <a:pt x="161798" y="421513"/>
                  </a:lnTo>
                  <a:lnTo>
                    <a:pt x="116840" y="545338"/>
                  </a:lnTo>
                  <a:lnTo>
                    <a:pt x="0" y="545338"/>
                  </a:lnTo>
                  <a:close/>
                </a:path>
              </a:pathLst>
            </a:custGeom>
            <a:ln w="9144" cap="flat">
              <a:round/>
            </a:ln>
          </p:spPr>
          <p:style>
            <a:lnRef idx="1">
              <a:srgbClr val="63851A"/>
            </a:lnRef>
            <a:fillRef idx="0">
              <a:srgbClr val="000000">
                <a:alpha val="0"/>
              </a:srgbClr>
            </a:fillRef>
            <a:effectRef idx="0">
              <a:scrgbClr r="0" g="0" b="0"/>
            </a:effectRef>
            <a:fontRef idx="none"/>
          </p:style>
          <p:txBody>
            <a:bodyPr/>
            <a:lstStyle/>
            <a:p>
              <a:endParaRPr lang="en-IN"/>
            </a:p>
          </p:txBody>
        </p:sp>
        <p:sp>
          <p:nvSpPr>
            <p:cNvPr id="24" name="Shape 1181"/>
            <p:cNvSpPr/>
            <p:nvPr/>
          </p:nvSpPr>
          <p:spPr>
            <a:xfrm>
              <a:off x="520700" y="9398"/>
              <a:ext cx="436118" cy="545338"/>
            </a:xfrm>
            <a:custGeom>
              <a:avLst/>
              <a:gdLst/>
              <a:ahLst/>
              <a:cxnLst/>
              <a:rect l="0" t="0" r="0" b="0"/>
              <a:pathLst>
                <a:path w="436118" h="545338">
                  <a:moveTo>
                    <a:pt x="0" y="0"/>
                  </a:moveTo>
                  <a:lnTo>
                    <a:pt x="110236" y="0"/>
                  </a:lnTo>
                  <a:lnTo>
                    <a:pt x="110236" y="214630"/>
                  </a:lnTo>
                  <a:lnTo>
                    <a:pt x="326009" y="214630"/>
                  </a:lnTo>
                  <a:lnTo>
                    <a:pt x="326009" y="0"/>
                  </a:lnTo>
                  <a:lnTo>
                    <a:pt x="436118" y="0"/>
                  </a:lnTo>
                  <a:lnTo>
                    <a:pt x="436118" y="545338"/>
                  </a:lnTo>
                  <a:lnTo>
                    <a:pt x="326009" y="545338"/>
                  </a:lnTo>
                  <a:lnTo>
                    <a:pt x="326009" y="306832"/>
                  </a:lnTo>
                  <a:lnTo>
                    <a:pt x="110236" y="306832"/>
                  </a:lnTo>
                  <a:lnTo>
                    <a:pt x="110236" y="545338"/>
                  </a:lnTo>
                  <a:lnTo>
                    <a:pt x="0" y="545338"/>
                  </a:lnTo>
                  <a:close/>
                </a:path>
              </a:pathLst>
            </a:custGeom>
            <a:ln w="9144" cap="flat">
              <a:round/>
            </a:ln>
          </p:spPr>
          <p:style>
            <a:lnRef idx="1">
              <a:srgbClr val="63851A"/>
            </a:lnRef>
            <a:fillRef idx="0">
              <a:srgbClr val="000000">
                <a:alpha val="0"/>
              </a:srgbClr>
            </a:fillRef>
            <a:effectRef idx="0">
              <a:scrgbClr r="0" g="0" b="0"/>
            </a:effectRef>
            <a:fontRef idx="none"/>
          </p:style>
          <p:txBody>
            <a:bodyPr/>
            <a:lstStyle/>
            <a:p>
              <a:endParaRPr lang="en-IN"/>
            </a:p>
          </p:txBody>
        </p:sp>
        <p:sp>
          <p:nvSpPr>
            <p:cNvPr id="25" name="Shape 1182"/>
            <p:cNvSpPr/>
            <p:nvPr/>
          </p:nvSpPr>
          <p:spPr>
            <a:xfrm>
              <a:off x="16510" y="9398"/>
              <a:ext cx="433451" cy="545338"/>
            </a:xfrm>
            <a:custGeom>
              <a:avLst/>
              <a:gdLst/>
              <a:ahLst/>
              <a:cxnLst/>
              <a:rect l="0" t="0" r="0" b="0"/>
              <a:pathLst>
                <a:path w="433451" h="545338">
                  <a:moveTo>
                    <a:pt x="0" y="0"/>
                  </a:moveTo>
                  <a:lnTo>
                    <a:pt x="433451" y="0"/>
                  </a:lnTo>
                  <a:lnTo>
                    <a:pt x="433451" y="92202"/>
                  </a:lnTo>
                  <a:lnTo>
                    <a:pt x="272034" y="92202"/>
                  </a:lnTo>
                  <a:lnTo>
                    <a:pt x="272034" y="545338"/>
                  </a:lnTo>
                  <a:lnTo>
                    <a:pt x="161798" y="545338"/>
                  </a:lnTo>
                  <a:lnTo>
                    <a:pt x="161798" y="92202"/>
                  </a:lnTo>
                  <a:lnTo>
                    <a:pt x="0" y="92202"/>
                  </a:lnTo>
                  <a:close/>
                </a:path>
              </a:pathLst>
            </a:custGeom>
            <a:ln w="9144" cap="flat">
              <a:round/>
            </a:ln>
          </p:spPr>
          <p:style>
            <a:lnRef idx="1">
              <a:srgbClr val="63851A"/>
            </a:lnRef>
            <a:fillRef idx="0">
              <a:srgbClr val="000000">
                <a:alpha val="0"/>
              </a:srgbClr>
            </a:fillRef>
            <a:effectRef idx="0">
              <a:scrgbClr r="0" g="0" b="0"/>
            </a:effectRef>
            <a:fontRef idx="none"/>
          </p:style>
          <p:txBody>
            <a:bodyPr/>
            <a:lstStyle/>
            <a:p>
              <a:endParaRPr lang="en-IN"/>
            </a:p>
          </p:txBody>
        </p:sp>
        <p:sp>
          <p:nvSpPr>
            <p:cNvPr id="26" name="Shape 1183"/>
            <p:cNvSpPr/>
            <p:nvPr/>
          </p:nvSpPr>
          <p:spPr>
            <a:xfrm>
              <a:off x="3407410" y="0"/>
              <a:ext cx="529082" cy="564134"/>
            </a:xfrm>
            <a:custGeom>
              <a:avLst/>
              <a:gdLst/>
              <a:ahLst/>
              <a:cxnLst/>
              <a:rect l="0" t="0" r="0" b="0"/>
              <a:pathLst>
                <a:path w="529082" h="564134">
                  <a:moveTo>
                    <a:pt x="263779" y="0"/>
                  </a:moveTo>
                  <a:cubicBezTo>
                    <a:pt x="344170" y="0"/>
                    <a:pt x="408432" y="25019"/>
                    <a:pt x="456692" y="74803"/>
                  </a:cubicBezTo>
                  <a:cubicBezTo>
                    <a:pt x="504952" y="124714"/>
                    <a:pt x="529082" y="194056"/>
                    <a:pt x="529082" y="282829"/>
                  </a:cubicBezTo>
                  <a:cubicBezTo>
                    <a:pt x="529082" y="370840"/>
                    <a:pt x="505079" y="439801"/>
                    <a:pt x="457200" y="489458"/>
                  </a:cubicBezTo>
                  <a:cubicBezTo>
                    <a:pt x="409322" y="539242"/>
                    <a:pt x="345313" y="564134"/>
                    <a:pt x="265303" y="564134"/>
                  </a:cubicBezTo>
                  <a:cubicBezTo>
                    <a:pt x="184150" y="564134"/>
                    <a:pt x="119635" y="539369"/>
                    <a:pt x="71755" y="489839"/>
                  </a:cubicBezTo>
                  <a:cubicBezTo>
                    <a:pt x="23876" y="440436"/>
                    <a:pt x="0" y="372237"/>
                    <a:pt x="0" y="285369"/>
                  </a:cubicBezTo>
                  <a:cubicBezTo>
                    <a:pt x="0" y="229870"/>
                    <a:pt x="8255" y="183261"/>
                    <a:pt x="24892" y="145542"/>
                  </a:cubicBezTo>
                  <a:cubicBezTo>
                    <a:pt x="37338" y="117729"/>
                    <a:pt x="54229" y="92837"/>
                    <a:pt x="75692" y="70739"/>
                  </a:cubicBezTo>
                  <a:cubicBezTo>
                    <a:pt x="97155" y="48641"/>
                    <a:pt x="120650" y="32258"/>
                    <a:pt x="146177" y="21590"/>
                  </a:cubicBezTo>
                  <a:cubicBezTo>
                    <a:pt x="180213" y="7239"/>
                    <a:pt x="219329" y="0"/>
                    <a:pt x="263779" y="0"/>
                  </a:cubicBezTo>
                  <a:close/>
                </a:path>
              </a:pathLst>
            </a:custGeom>
            <a:ln w="9144" cap="flat">
              <a:round/>
            </a:ln>
          </p:spPr>
          <p:style>
            <a:lnRef idx="1">
              <a:srgbClr val="63851A"/>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6534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Abstract</a:t>
            </a:r>
            <a:endParaRPr lang="en-IN" b="1"/>
          </a:p>
        </p:txBody>
      </p:sp>
      <p:sp>
        <p:nvSpPr>
          <p:cNvPr id="3" name="Content Placeholder 2"/>
          <p:cNvSpPr>
            <a:spLocks noGrp="1"/>
          </p:cNvSpPr>
          <p:nvPr>
            <p:ph idx="1"/>
          </p:nvPr>
        </p:nvSpPr>
        <p:spPr/>
        <p:txBody>
          <a:bodyPr>
            <a:normAutofit/>
          </a:bodyPr>
          <a:lstStyle/>
          <a:p>
            <a:pPr marL="0" indent="0">
              <a:buNone/>
            </a:pPr>
            <a:r>
              <a:rPr lang="en-IN" sz="2000">
                <a:latin typeface="Arial Rounded MT Bold" panose="020F0704030504030204" pitchFamily="34" charset="0"/>
              </a:rPr>
              <a:t>ONLINE FOOD DELIVERY SYSTEM is a website designed primarily for use in the food delivery industry. This system will allow hotels and restaurants to increase scope of business by reducing the labor cost involved. The system also allows to quickly and easily manage an online menu which customers can browse and use to place orders with just few clicks. Restaurant employees then use these orders through an easy to navigate graphical interface for efficient processing.</a:t>
            </a:r>
            <a:endParaRPr lang="en-IN" sz="2000">
              <a:latin typeface="Arial Rounded MT Bold" panose="020F0704030504030204" pitchFamily="34" charset="0"/>
            </a:endParaRPr>
          </a:p>
        </p:txBody>
      </p:sp>
    </p:spTree>
    <p:extLst>
      <p:ext uri="{BB962C8B-B14F-4D97-AF65-F5344CB8AC3E}">
        <p14:creationId xmlns:p14="http://schemas.microsoft.com/office/powerpoint/2010/main" val="381493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Introduction</a:t>
            </a:r>
            <a:endParaRPr lang="en-IN" b="1"/>
          </a:p>
        </p:txBody>
      </p:sp>
      <p:sp>
        <p:nvSpPr>
          <p:cNvPr id="3" name="Content Placeholder 2"/>
          <p:cNvSpPr>
            <a:spLocks noGrp="1"/>
          </p:cNvSpPr>
          <p:nvPr>
            <p:ph idx="1"/>
          </p:nvPr>
        </p:nvSpPr>
        <p:spPr/>
        <p:txBody>
          <a:bodyPr>
            <a:normAutofit/>
          </a:bodyPr>
          <a:lstStyle/>
          <a:p>
            <a:r>
              <a:rPr lang="en-IN" sz="2000">
                <a:latin typeface="Arial Rounded MT Bold" panose="020F0704030504030204" pitchFamily="34" charset="0"/>
              </a:rPr>
              <a:t>Online ordering system that I am proposing here, greatly simplifies the ordering process for both the customer and the restaurant. System presents an interactive and up-to-date menu with all available options in an easy to use manner. Customer can choose one or more items to place an order which will land in the Cart. Customer can view all the order details in the cart before checking out. At the end, customer gets order confirmation details. Once the order is placed it is entered in the database and retrieved in pretty much real time. This allows Restaurant Employees to quickly go through the orders as they are received and process all orders efficiently and effectively with minimal delays and confusion</a:t>
            </a:r>
            <a:endParaRPr lang="en-IN" sz="2000">
              <a:latin typeface="Arial Rounded MT Bold" panose="020F0704030504030204" pitchFamily="34" charset="0"/>
            </a:endParaRPr>
          </a:p>
        </p:txBody>
      </p:sp>
    </p:spTree>
    <p:extLst>
      <p:ext uri="{BB962C8B-B14F-4D97-AF65-F5344CB8AC3E}">
        <p14:creationId xmlns:p14="http://schemas.microsoft.com/office/powerpoint/2010/main" val="124023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Objective</a:t>
            </a:r>
            <a:endParaRPr lang="en-IN" b="1"/>
          </a:p>
        </p:txBody>
      </p:sp>
      <p:sp>
        <p:nvSpPr>
          <p:cNvPr id="3" name="Content Placeholder 2"/>
          <p:cNvSpPr>
            <a:spLocks noGrp="1"/>
          </p:cNvSpPr>
          <p:nvPr>
            <p:ph idx="1"/>
          </p:nvPr>
        </p:nvSpPr>
        <p:spPr>
          <a:xfrm>
            <a:off x="2794714" y="2343954"/>
            <a:ext cx="8709897" cy="3567267"/>
          </a:xfrm>
        </p:spPr>
        <p:txBody>
          <a:bodyPr>
            <a:normAutofit/>
          </a:bodyPr>
          <a:lstStyle/>
          <a:p>
            <a:r>
              <a:rPr lang="en-IN" sz="2000">
                <a:latin typeface="Arial Rounded MT Bold" panose="020F0704030504030204" pitchFamily="34" charset="0"/>
              </a:rPr>
              <a:t>Develop a system that will allow customers to place their food order online and provide them with feedback as to the calorie and fat count of the meal, a generic	image	of	the	meal,	a	list	of	side	dishes,	main	course ingredients, and cost information.</a:t>
            </a:r>
            <a:endParaRPr lang="en-IN" sz="2000">
              <a:latin typeface="Arial Rounded MT Bold" panose="020F0704030504030204" pitchFamily="34" charset="0"/>
            </a:endParaRPr>
          </a:p>
        </p:txBody>
      </p:sp>
    </p:spTree>
    <p:extLst>
      <p:ext uri="{BB962C8B-B14F-4D97-AF65-F5344CB8AC3E}">
        <p14:creationId xmlns:p14="http://schemas.microsoft.com/office/powerpoint/2010/main" val="1890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What </a:t>
            </a:r>
            <a:r>
              <a:rPr lang="en-IN" b="1"/>
              <a:t>To </a:t>
            </a:r>
            <a:r>
              <a:rPr lang="en-IN" b="1" smtClean="0"/>
              <a:t>Do?</a:t>
            </a:r>
            <a:endParaRPr lang="en-IN" b="1"/>
          </a:p>
        </p:txBody>
      </p:sp>
      <p:sp>
        <p:nvSpPr>
          <p:cNvPr id="3" name="Content Placeholder 2"/>
          <p:cNvSpPr>
            <a:spLocks noGrp="1"/>
          </p:cNvSpPr>
          <p:nvPr>
            <p:ph idx="1"/>
          </p:nvPr>
        </p:nvSpPr>
        <p:spPr/>
        <p:txBody>
          <a:bodyPr/>
          <a:lstStyle/>
          <a:p>
            <a:pPr lvl="0" fontAlgn="base"/>
            <a:r>
              <a:rPr lang="en-IN" sz="2000">
                <a:latin typeface="Arial Rounded MT Bold" panose="020F0704030504030204" pitchFamily="34" charset="0"/>
              </a:rPr>
              <a:t>provide a display that will allow the customer to choose menu items and make corrections.</a:t>
            </a:r>
          </a:p>
          <a:p>
            <a:pPr lvl="0" fontAlgn="base"/>
            <a:r>
              <a:rPr lang="en-IN" sz="2000">
                <a:latin typeface="Arial Rounded MT Bold" panose="020F0704030504030204" pitchFamily="34" charset="0"/>
              </a:rPr>
              <a:t>update this display with changes to the order.</a:t>
            </a:r>
          </a:p>
          <a:p>
            <a:pPr lvl="0" fontAlgn="base"/>
            <a:r>
              <a:rPr lang="en-IN" sz="2000">
                <a:latin typeface="Arial Rounded MT Bold" panose="020F0704030504030204" pitchFamily="34" charset="0"/>
              </a:rPr>
              <a:t>provide a running total cost and calorie/fat count.</a:t>
            </a:r>
          </a:p>
          <a:p>
            <a:pPr lvl="0" fontAlgn="base"/>
            <a:r>
              <a:rPr lang="en-IN" sz="2000">
                <a:latin typeface="Arial Rounded MT Bold" panose="020F0704030504030204" pitchFamily="34" charset="0"/>
              </a:rPr>
              <a:t>At order finalization, we will request identification information from the customer. </a:t>
            </a:r>
          </a:p>
          <a:p>
            <a:pPr lvl="0" fontAlgn="base"/>
            <a:r>
              <a:rPr lang="en-IN" sz="2000">
                <a:latin typeface="Arial Rounded MT Bold" panose="020F0704030504030204" pitchFamily="34" charset="0"/>
              </a:rPr>
              <a:t>offer a static map of our surrounding area so that customers unfamiliar with our location can find </a:t>
            </a:r>
            <a:r>
              <a:rPr lang="en-IN" sz="2000">
                <a:latin typeface="Arial Rounded MT Bold" panose="020F0704030504030204" pitchFamily="34" charset="0"/>
              </a:rPr>
              <a:t>us</a:t>
            </a:r>
            <a:r>
              <a:rPr lang="en-IN" sz="2000" smtClean="0">
                <a:latin typeface="Arial Rounded MT Bold" panose="020F0704030504030204" pitchFamily="34" charset="0"/>
              </a:rPr>
              <a:t>.</a:t>
            </a:r>
            <a:endParaRPr lang="en-IN" sz="2000">
              <a:latin typeface="Arial Rounded MT Bold" panose="020F0704030504030204" pitchFamily="34" charset="0"/>
            </a:endParaRPr>
          </a:p>
          <a:p>
            <a:pPr marL="0" indent="0">
              <a:buNone/>
            </a:pPr>
            <a:endParaRPr lang="en-IN"/>
          </a:p>
        </p:txBody>
      </p:sp>
    </p:spTree>
    <p:extLst>
      <p:ext uri="{BB962C8B-B14F-4D97-AF65-F5344CB8AC3E}">
        <p14:creationId xmlns:p14="http://schemas.microsoft.com/office/powerpoint/2010/main" val="304155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t>HOW AN ONLINE FOOD ORDERING SYSTEM WORKS</a:t>
            </a:r>
            <a:endParaRPr lang="en-IN" b="1"/>
          </a:p>
        </p:txBody>
      </p:sp>
      <p:pic>
        <p:nvPicPr>
          <p:cNvPr id="4" name="Content Placeholder 3"/>
          <p:cNvPicPr>
            <a:picLocks noGrp="1"/>
          </p:cNvPicPr>
          <p:nvPr>
            <p:ph idx="1"/>
          </p:nvPr>
        </p:nvPicPr>
        <p:blipFill>
          <a:blip r:embed="rId2"/>
          <a:stretch>
            <a:fillRect/>
          </a:stretch>
        </p:blipFill>
        <p:spPr>
          <a:xfrm>
            <a:off x="2871989" y="1905000"/>
            <a:ext cx="8860665" cy="4701862"/>
          </a:xfrm>
          <a:prstGeom prst="rect">
            <a:avLst/>
          </a:prstGeom>
        </p:spPr>
      </p:pic>
    </p:spTree>
    <p:extLst>
      <p:ext uri="{BB962C8B-B14F-4D97-AF65-F5344CB8AC3E}">
        <p14:creationId xmlns:p14="http://schemas.microsoft.com/office/powerpoint/2010/main" val="152641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What We </a:t>
            </a:r>
            <a:r>
              <a:rPr lang="en-IN" b="1"/>
              <a:t>Will </a:t>
            </a:r>
            <a:r>
              <a:rPr lang="en-IN" b="1" smtClean="0"/>
              <a:t>Do?</a:t>
            </a:r>
            <a:r>
              <a:rPr lang="en-IN"/>
              <a:t/>
            </a:r>
            <a:br>
              <a:rPr lang="en-IN"/>
            </a:br>
            <a:endParaRPr lang="en-IN"/>
          </a:p>
        </p:txBody>
      </p:sp>
      <p:pic>
        <p:nvPicPr>
          <p:cNvPr id="4" name="Content Placeholder 3"/>
          <p:cNvPicPr>
            <a:picLocks noGrp="1"/>
          </p:cNvPicPr>
          <p:nvPr>
            <p:ph idx="1"/>
          </p:nvPr>
        </p:nvPicPr>
        <p:blipFill>
          <a:blip r:embed="rId2"/>
          <a:stretch>
            <a:fillRect/>
          </a:stretch>
        </p:blipFill>
        <p:spPr>
          <a:xfrm>
            <a:off x="3206839" y="1905001"/>
            <a:ext cx="8178085" cy="4328374"/>
          </a:xfrm>
          <a:prstGeom prst="rect">
            <a:avLst/>
          </a:prstGeom>
        </p:spPr>
      </p:pic>
    </p:spTree>
    <p:extLst>
      <p:ext uri="{BB962C8B-B14F-4D97-AF65-F5344CB8AC3E}">
        <p14:creationId xmlns:p14="http://schemas.microsoft.com/office/powerpoint/2010/main" val="286758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Implementation</a:t>
            </a:r>
            <a:endParaRPr lang="en-IN" b="1"/>
          </a:p>
        </p:txBody>
      </p:sp>
      <p:sp>
        <p:nvSpPr>
          <p:cNvPr id="3" name="Content Placeholder 2"/>
          <p:cNvSpPr>
            <a:spLocks noGrp="1"/>
          </p:cNvSpPr>
          <p:nvPr>
            <p:ph idx="1"/>
          </p:nvPr>
        </p:nvSpPr>
        <p:spPr/>
        <p:txBody>
          <a:bodyPr>
            <a:normAutofit lnSpcReduction="10000"/>
          </a:bodyPr>
          <a:lstStyle/>
          <a:p>
            <a:r>
              <a:rPr lang="en-IN" sz="2000">
                <a:latin typeface="Arial Rounded MT Bold" panose="020F0704030504030204" pitchFamily="34" charset="0"/>
              </a:rPr>
              <a:t>Hardware Interface</a:t>
            </a:r>
            <a:r>
              <a:rPr lang="en-IN">
                <a:latin typeface="Arial Rounded MT Bold" panose="020F0704030504030204" pitchFamily="34" charset="0"/>
              </a:rPr>
              <a:t>: </a:t>
            </a:r>
            <a:endParaRPr lang="en-IN" smtClean="0">
              <a:latin typeface="Arial Rounded MT Bold" panose="020F0704030504030204" pitchFamily="34" charset="0"/>
            </a:endParaRPr>
          </a:p>
          <a:p>
            <a:pPr lvl="1"/>
            <a:r>
              <a:rPr lang="en-IN" smtClean="0"/>
              <a:t> </a:t>
            </a:r>
            <a:r>
              <a:rPr lang="en-IN"/>
              <a:t>Pentium Processor</a:t>
            </a:r>
          </a:p>
          <a:p>
            <a:pPr lvl="1" fontAlgn="base"/>
            <a:r>
              <a:rPr lang="en-IN"/>
              <a:t>60 MB of free hard-drive space </a:t>
            </a:r>
          </a:p>
          <a:p>
            <a:pPr lvl="1" fontAlgn="base"/>
            <a:r>
              <a:rPr lang="en-IN"/>
              <a:t>128 MB of RAM </a:t>
            </a:r>
          </a:p>
          <a:p>
            <a:r>
              <a:rPr lang="en-IN" sz="2000">
                <a:latin typeface="Arial Rounded MT Bold" panose="020F0704030504030204" pitchFamily="34" charset="0"/>
              </a:rPr>
              <a:t>Software Interface</a:t>
            </a:r>
            <a:r>
              <a:rPr lang="en-IN"/>
              <a:t>:</a:t>
            </a:r>
          </a:p>
          <a:p>
            <a:pPr lvl="1" fontAlgn="base"/>
            <a:r>
              <a:rPr lang="en-IN"/>
              <a:t>Operating System: </a:t>
            </a:r>
            <a:r>
              <a:rPr lang="en-IN"/>
              <a:t>Windows </a:t>
            </a:r>
            <a:r>
              <a:rPr lang="en-IN" smtClean="0"/>
              <a:t>(7 or 10)</a:t>
            </a:r>
            <a:endParaRPr lang="en-IN"/>
          </a:p>
          <a:p>
            <a:pPr lvl="1" fontAlgn="base"/>
            <a:r>
              <a:rPr lang="en-IN" smtClean="0"/>
              <a:t>ASP.net tool </a:t>
            </a:r>
            <a:endParaRPr lang="en-IN"/>
          </a:p>
          <a:p>
            <a:pPr lvl="1"/>
            <a:r>
              <a:rPr lang="en-IN" smtClean="0"/>
              <a:t>Languages used: c#,html,css</a:t>
            </a:r>
          </a:p>
          <a:p>
            <a:pPr lvl="1"/>
            <a:r>
              <a:rPr lang="en-IN"/>
              <a:t>T</a:t>
            </a:r>
            <a:r>
              <a:rPr lang="en-IN" smtClean="0"/>
              <a:t>omcat platform</a:t>
            </a:r>
          </a:p>
          <a:p>
            <a:pPr lvl="1"/>
            <a:r>
              <a:rPr lang="en-IN" smtClean="0"/>
              <a:t>Database used: mySQL </a:t>
            </a:r>
            <a:endParaRPr lang="en-IN"/>
          </a:p>
        </p:txBody>
      </p:sp>
    </p:spTree>
    <p:extLst>
      <p:ext uri="{BB962C8B-B14F-4D97-AF65-F5344CB8AC3E}">
        <p14:creationId xmlns:p14="http://schemas.microsoft.com/office/powerpoint/2010/main" val="334586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Program Requirements</a:t>
            </a:r>
            <a:endParaRPr lang="en-IN" b="1"/>
          </a:p>
        </p:txBody>
      </p:sp>
      <p:pic>
        <p:nvPicPr>
          <p:cNvPr id="4" name="Content Placeholder 3"/>
          <p:cNvPicPr>
            <a:picLocks noGrp="1"/>
          </p:cNvPicPr>
          <p:nvPr>
            <p:ph idx="1"/>
          </p:nvPr>
        </p:nvPicPr>
        <p:blipFill>
          <a:blip r:embed="rId2"/>
          <a:stretch>
            <a:fillRect/>
          </a:stretch>
        </p:blipFill>
        <p:spPr>
          <a:xfrm>
            <a:off x="3090930" y="1712890"/>
            <a:ext cx="8413682" cy="4481847"/>
          </a:xfrm>
          <a:prstGeom prst="rect">
            <a:avLst/>
          </a:prstGeom>
        </p:spPr>
      </p:pic>
    </p:spTree>
    <p:extLst>
      <p:ext uri="{BB962C8B-B14F-4D97-AF65-F5344CB8AC3E}">
        <p14:creationId xmlns:p14="http://schemas.microsoft.com/office/powerpoint/2010/main" val="31279065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TotalTime>
  <Words>493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Arial Rounded MT Bold</vt:lpstr>
      <vt:lpstr>Century Gothic</vt:lpstr>
      <vt:lpstr>Wingdings 3</vt:lpstr>
      <vt:lpstr>Wisp</vt:lpstr>
      <vt:lpstr>FOOD ORDERING ONLINE         SYSTEM</vt:lpstr>
      <vt:lpstr>Abstract</vt:lpstr>
      <vt:lpstr>Introduction</vt:lpstr>
      <vt:lpstr>Objective</vt:lpstr>
      <vt:lpstr>What To Do?</vt:lpstr>
      <vt:lpstr>HOW AN ONLINE FOOD ORDERING SYSTEM WORKS</vt:lpstr>
      <vt:lpstr>What We Will Do? </vt:lpstr>
      <vt:lpstr>Implementation</vt:lpstr>
      <vt:lpstr>Program Requirements</vt:lpstr>
      <vt:lpstr>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ONLINE         SYSTEM</dc:title>
  <dc:creator>HP</dc:creator>
  <cp:lastModifiedBy>HP</cp:lastModifiedBy>
  <cp:revision>6</cp:revision>
  <dcterms:created xsi:type="dcterms:W3CDTF">2019-04-15T01:53:20Z</dcterms:created>
  <dcterms:modified xsi:type="dcterms:W3CDTF">2019-04-15T02:22:12Z</dcterms:modified>
</cp:coreProperties>
</file>