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A034-420A-535C-0BD0-F8991F343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DA2252-CCA6-FA2C-8261-6706AA37B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478E24-B3A6-03D5-6875-672A994F303E}"/>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64988222-7416-B722-C5F0-EF743FB19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AAD56-3F07-9D35-1E90-605499CC4CC1}"/>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417325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5659-384F-E25A-CD83-A410FE8639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23075-B30F-88B5-BE3B-7B967CC3A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44046-796A-25DA-7CC7-D19C4023310D}"/>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5FBA1B47-5D83-A6D7-ABAE-AF186183F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F445D-121D-795A-FA5D-B30F628D3F9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00802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8C48A-2FCB-0A31-0CA5-970D72848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4BC20-FACE-3CD3-1573-C5F1D750E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FB949-BDC8-9823-9C91-D97407B919B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38CD46FA-1BB0-6F4A-7FD0-96EAA7A8A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2348A-DA77-ED05-FC96-8BA2E7FFE552}"/>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26215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AFCF-97D2-593D-99C8-39D29F84B0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E3CB82-65DC-AB4A-6577-B8D47E959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4E081-BFE7-EDCA-1D7B-BE6C83BFE99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BFDFA9E2-ED13-32CD-8387-57F6E89EF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E1063-DB9D-5FAC-9BCF-C8CB0A9502A5}"/>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2363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72AE-8C12-2131-2561-CE74CB88D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931711-5EA5-5310-FBD7-58427AC37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E41A9-B647-923C-CA06-0767136F18C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2836ACBE-7F33-6A9D-3097-096DC1797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ECC23-8EA2-D9FE-6BA0-2DAC3617B8EA}"/>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49330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03D6-D141-ADD0-9E6A-B0FC8542DF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DEDE5-06C3-36B8-7C15-8E96BC8CC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5B74F-EB16-43F9-B42B-1E9A61491C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598EC-6685-BAEF-C444-7AF466A12BDB}"/>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F1F195AE-DEA8-58A4-2A66-0CFF98FAE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E7B9D-344C-04FB-1803-DF21F22FB453}"/>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71253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ED66-D045-7CA9-9C51-F48434F537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B23AB-6FD8-B64D-AFDC-BACAB0494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747D0-C0E6-8968-A1FB-8F566C052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599F93-6DC2-4E39-3689-25229F201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93CA0-FD63-6503-F376-A7A6B6FC4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2DB10D-3A8F-740C-D76F-192AD879409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8" name="Footer Placeholder 7">
            <a:extLst>
              <a:ext uri="{FF2B5EF4-FFF2-40B4-BE49-F238E27FC236}">
                <a16:creationId xmlns:a16="http://schemas.microsoft.com/office/drawing/2014/main" id="{613B65D1-F311-A605-0E46-C0EED44C57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644FE-79BD-9BB6-F31F-80FAE64B4C8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166034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D34A-8467-3AFF-8242-4FFA4C94F9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682AE-CAEE-43CA-D3D7-2B4D1789B65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4" name="Footer Placeholder 3">
            <a:extLst>
              <a:ext uri="{FF2B5EF4-FFF2-40B4-BE49-F238E27FC236}">
                <a16:creationId xmlns:a16="http://schemas.microsoft.com/office/drawing/2014/main" id="{450570AE-8AFA-728B-19A3-D76352182A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9233F6-A6D3-C56E-189E-FF4A7CEDC9DD}"/>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64373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4C80A-84FF-6640-686E-F35F3CE7407C}"/>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3" name="Footer Placeholder 2">
            <a:extLst>
              <a:ext uri="{FF2B5EF4-FFF2-40B4-BE49-F238E27FC236}">
                <a16:creationId xmlns:a16="http://schemas.microsoft.com/office/drawing/2014/main" id="{3B36FA45-BFC3-064D-4EB3-D7B4F8874A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11405-C741-534E-3606-F7DC48796AC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46022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DE41-9971-72EE-3C01-8D23FC696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5CAB8D-EC26-A92F-7899-374B177E0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7A0420-6FEA-9480-64AA-C2A492329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483FE-0CD8-0BA0-DF18-421FDE1F8F8E}"/>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F7954D67-D428-B1BA-1E1F-10A8F5311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E833E-0373-BCF4-2842-B0753DF77E31}"/>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51558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8F8E-5526-92D0-724B-80811E3D6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2061A4-C429-A29D-C21B-32F231EE7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8528C-1C21-C7EE-8F46-499ED8C8E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4D4C4-2CA7-1C63-F0A6-93EEAEA4C80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C00AD2EB-F917-9743-9D06-BA0927A15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1D5DE-250F-D284-26BF-9CA27733C8C9}"/>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127065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B6074-A5B9-CEBF-75BD-A1549AA66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440D4-BC2C-8E26-A803-CC1C7969C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C24B8-7DE2-8C86-26F8-482E42439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51F69856-D21E-BB9B-F366-3C249BB431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17601-21D4-FAA4-FF92-764B7308E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3D2DF-06A2-403E-8066-99436F1FB1E3}" type="slidenum">
              <a:rPr lang="en-IN" smtClean="0"/>
              <a:t>‹#›</a:t>
            </a:fld>
            <a:endParaRPr lang="en-IN"/>
          </a:p>
        </p:txBody>
      </p:sp>
    </p:spTree>
    <p:extLst>
      <p:ext uri="{BB962C8B-B14F-4D97-AF65-F5344CB8AC3E}">
        <p14:creationId xmlns:p14="http://schemas.microsoft.com/office/powerpoint/2010/main" val="155493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453D-EF20-429C-8EA1-6D99F9012E83}"/>
              </a:ext>
            </a:extLst>
          </p:cNvPr>
          <p:cNvSpPr>
            <a:spLocks noGrp="1"/>
          </p:cNvSpPr>
          <p:nvPr>
            <p:ph type="ctrTitle"/>
          </p:nvPr>
        </p:nvSpPr>
        <p:spPr>
          <a:xfrm>
            <a:off x="1524000" y="1122362"/>
            <a:ext cx="9144000" cy="1238283"/>
          </a:xfrm>
        </p:spPr>
        <p:txBody>
          <a:bodyPr/>
          <a:lstStyle/>
          <a:p>
            <a:r>
              <a:rPr lang="en-US" b="1" i="1" dirty="0">
                <a:solidFill>
                  <a:srgbClr val="002060"/>
                </a:solidFill>
              </a:rPr>
              <a:t>PROTOCOL PRESENTATION</a:t>
            </a:r>
            <a:endParaRPr lang="en-IN" b="1" i="1" dirty="0">
              <a:solidFill>
                <a:srgbClr val="002060"/>
              </a:solidFill>
            </a:endParaRPr>
          </a:p>
        </p:txBody>
      </p:sp>
      <p:sp>
        <p:nvSpPr>
          <p:cNvPr id="3" name="Subtitle 2">
            <a:extLst>
              <a:ext uri="{FF2B5EF4-FFF2-40B4-BE49-F238E27FC236}">
                <a16:creationId xmlns:a16="http://schemas.microsoft.com/office/drawing/2014/main" id="{4318A31F-E40B-2EAA-01B6-0794315FEDEB}"/>
              </a:ext>
            </a:extLst>
          </p:cNvPr>
          <p:cNvSpPr>
            <a:spLocks noGrp="1"/>
          </p:cNvSpPr>
          <p:nvPr>
            <p:ph type="subTitle" idx="1"/>
          </p:nvPr>
        </p:nvSpPr>
        <p:spPr>
          <a:xfrm>
            <a:off x="1524000" y="2612571"/>
            <a:ext cx="9144000" cy="2645229"/>
          </a:xfrm>
        </p:spPr>
        <p:txBody>
          <a:bodyPr/>
          <a:lstStyle/>
          <a:p>
            <a:r>
              <a:rPr lang="en-US" dirty="0"/>
              <a:t>                                  BY:</a:t>
            </a:r>
          </a:p>
          <a:p>
            <a:r>
              <a:rPr lang="en-US" dirty="0"/>
              <a:t>                                                          </a:t>
            </a:r>
            <a:r>
              <a:rPr lang="en-US" dirty="0" err="1"/>
              <a:t>A.Sukanya</a:t>
            </a:r>
            <a:endParaRPr lang="en-US" dirty="0"/>
          </a:p>
          <a:p>
            <a:r>
              <a:rPr lang="en-US" dirty="0"/>
              <a:t>                                                       </a:t>
            </a:r>
            <a:r>
              <a:rPr lang="en-US" dirty="0" err="1"/>
              <a:t>K.Shylaja</a:t>
            </a:r>
            <a:endParaRPr lang="en-US" dirty="0"/>
          </a:p>
          <a:p>
            <a:r>
              <a:rPr lang="en-US" dirty="0"/>
              <a:t>                                                         </a:t>
            </a:r>
            <a:r>
              <a:rPr lang="en-US" dirty="0" err="1"/>
              <a:t>T.Samatha</a:t>
            </a:r>
            <a:endParaRPr lang="en-US" dirty="0"/>
          </a:p>
          <a:p>
            <a:r>
              <a:rPr lang="en-US" dirty="0"/>
              <a:t>                                                             Khairul Islam</a:t>
            </a:r>
            <a:endParaRPr lang="en-IN" dirty="0"/>
          </a:p>
        </p:txBody>
      </p:sp>
    </p:spTree>
    <p:extLst>
      <p:ext uri="{BB962C8B-B14F-4D97-AF65-F5344CB8AC3E}">
        <p14:creationId xmlns:p14="http://schemas.microsoft.com/office/powerpoint/2010/main" val="183564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AC5EF-788C-EBDE-AA9F-9D9D41A1B0D2}"/>
              </a:ext>
            </a:extLst>
          </p:cNvPr>
          <p:cNvSpPr>
            <a:spLocks noGrp="1"/>
          </p:cNvSpPr>
          <p:nvPr>
            <p:ph idx="1"/>
          </p:nvPr>
        </p:nvSpPr>
        <p:spPr>
          <a:xfrm>
            <a:off x="838200" y="718457"/>
            <a:ext cx="10515600" cy="5458506"/>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                   ROLE OF CHRONIC ALCOHOL CONSUMPTION ON LIPID PROFILE</a:t>
            </a: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Aim:-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monitor the lipid changes in chronic alcoholic patients and how it affect their cardiovascular system.</a:t>
            </a:r>
          </a:p>
          <a:p>
            <a:pPr marL="0" indent="0">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Objectives of the study:-</a:t>
            </a: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determine the lipid changes in chronic alcoholic patients and to monitor the associated complications with the lipid changes.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evalute</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the association between alcohol consumption and lipid levels in </a:t>
            </a:r>
            <a:r>
              <a:rPr lang="en-US" sz="1800" kern="100">
                <a:latin typeface="Times New Roman" panose="02020603050405020304" pitchFamily="18" charset="0"/>
                <a:ea typeface="Calibri" panose="020F0502020204030204" pitchFamily="34" charset="0"/>
                <a:cs typeface="Times New Roman" panose="02020603050405020304" pitchFamily="18" charset="0"/>
              </a:rPr>
              <a:t>cardiac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whether acute or chronic conditions will cause cardiac complications.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most common cardiac complications associated with alcoholic intake.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effect of alcohol on non-comorbidity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17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2C0C0-929C-B3AA-0CFB-DDA24310D7F0}"/>
              </a:ext>
            </a:extLst>
          </p:cNvPr>
          <p:cNvSpPr>
            <a:spLocks noGrp="1"/>
          </p:cNvSpPr>
          <p:nvPr>
            <p:ph idx="1"/>
          </p:nvPr>
        </p:nvSpPr>
        <p:spPr>
          <a:xfrm>
            <a:off x="838200" y="671804"/>
            <a:ext cx="10515600" cy="5505159"/>
          </a:xfrm>
        </p:spPr>
        <p:txBody>
          <a:bodyPr/>
          <a:lstStyle/>
          <a:p>
            <a:pPr marL="0" indent="0">
              <a:buNone/>
            </a:pPr>
            <a:r>
              <a:rPr lang="en-US" sz="1800" b="1" dirty="0">
                <a:effectLst/>
                <a:latin typeface="Times New Roman" panose="02020603050405020304" pitchFamily="18" charset="0"/>
                <a:ea typeface="Calibri" panose="020F0502020204030204" pitchFamily="34" charset="0"/>
              </a:rPr>
              <a:t> Need of the study:-</a:t>
            </a:r>
          </a:p>
          <a:p>
            <a:pPr marL="0" indent="0">
              <a:buNone/>
            </a:pPr>
            <a:r>
              <a:rPr lang="en-US" sz="1800" b="1"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To know the effect of alcohol on Non-Co-morbidity cardiac patients.</a:t>
            </a: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Literature review :-</a:t>
            </a:r>
          </a:p>
          <a:p>
            <a:pPr marL="0" indent="0">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graphicFrame>
        <p:nvGraphicFramePr>
          <p:cNvPr id="6" name="Table 6">
            <a:extLst>
              <a:ext uri="{FF2B5EF4-FFF2-40B4-BE49-F238E27FC236}">
                <a16:creationId xmlns:a16="http://schemas.microsoft.com/office/drawing/2014/main" id="{4088EABF-8598-3074-DA84-248E5369F46B}"/>
              </a:ext>
            </a:extLst>
          </p:cNvPr>
          <p:cNvGraphicFramePr>
            <a:graphicFrameLocks noGrp="1"/>
          </p:cNvGraphicFramePr>
          <p:nvPr>
            <p:extLst>
              <p:ext uri="{D42A27DB-BD31-4B8C-83A1-F6EECF244321}">
                <p14:modId xmlns:p14="http://schemas.microsoft.com/office/powerpoint/2010/main" val="28377442"/>
              </p:ext>
            </p:extLst>
          </p:nvPr>
        </p:nvGraphicFramePr>
        <p:xfrm>
          <a:off x="670560" y="2168790"/>
          <a:ext cx="10820400" cy="4042602"/>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89460138"/>
                    </a:ext>
                  </a:extLst>
                </a:gridCol>
                <a:gridCol w="3606800">
                  <a:extLst>
                    <a:ext uri="{9D8B030D-6E8A-4147-A177-3AD203B41FA5}">
                      <a16:colId xmlns:a16="http://schemas.microsoft.com/office/drawing/2014/main" val="4012166905"/>
                    </a:ext>
                  </a:extLst>
                </a:gridCol>
                <a:gridCol w="3606800">
                  <a:extLst>
                    <a:ext uri="{9D8B030D-6E8A-4147-A177-3AD203B41FA5}">
                      <a16:colId xmlns:a16="http://schemas.microsoft.com/office/drawing/2014/main" val="2174167131"/>
                    </a:ext>
                  </a:extLst>
                </a:gridCol>
              </a:tblGrid>
              <a:tr h="268153">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0066139"/>
                  </a:ext>
                </a:extLst>
              </a:tr>
              <a:tr h="2071079">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1.Alcohol induced hyperlipidemia is ameliorated by orally administered DWP208,a sodium succinate form of ZYMZOL.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Jae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youlcho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jongwon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choi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conclusion chronic abuse is a serious social problem and it is increasing in fast east Asian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countries.The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complications of alcohol consumption including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hypelipidemia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atherosclerosis.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609807"/>
                  </a:ext>
                </a:extLst>
              </a:tr>
              <a:tr h="1555680">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2.Lipid profile and alcoholism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Sanju Daniel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Sabin George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Salle George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with heavy alcohol consumption has significant increase in total cholesterol,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triglyccerides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,LDL, VLDL. Moderate alcohol consumption had significantly increased HDL and decreased VLDL.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6423985"/>
                  </a:ext>
                </a:extLst>
              </a:tr>
            </a:tbl>
          </a:graphicData>
        </a:graphic>
      </p:graphicFrame>
    </p:spTree>
    <p:extLst>
      <p:ext uri="{BB962C8B-B14F-4D97-AF65-F5344CB8AC3E}">
        <p14:creationId xmlns:p14="http://schemas.microsoft.com/office/powerpoint/2010/main" val="830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4E01827-23B7-5E2B-EC44-D7C08515E1C1}"/>
              </a:ext>
            </a:extLst>
          </p:cNvPr>
          <p:cNvGraphicFramePr>
            <a:graphicFrameLocks noGrp="1"/>
          </p:cNvGraphicFramePr>
          <p:nvPr>
            <p:ph idx="1"/>
            <p:extLst>
              <p:ext uri="{D42A27DB-BD31-4B8C-83A1-F6EECF244321}">
                <p14:modId xmlns:p14="http://schemas.microsoft.com/office/powerpoint/2010/main" val="2188525745"/>
              </p:ext>
            </p:extLst>
          </p:nvPr>
        </p:nvGraphicFramePr>
        <p:xfrm>
          <a:off x="838200" y="569167"/>
          <a:ext cx="10515597" cy="583782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732273415"/>
                    </a:ext>
                  </a:extLst>
                </a:gridCol>
                <a:gridCol w="3505199">
                  <a:extLst>
                    <a:ext uri="{9D8B030D-6E8A-4147-A177-3AD203B41FA5}">
                      <a16:colId xmlns:a16="http://schemas.microsoft.com/office/drawing/2014/main" val="2516041971"/>
                    </a:ext>
                  </a:extLst>
                </a:gridCol>
                <a:gridCol w="3505199">
                  <a:extLst>
                    <a:ext uri="{9D8B030D-6E8A-4147-A177-3AD203B41FA5}">
                      <a16:colId xmlns:a16="http://schemas.microsoft.com/office/drawing/2014/main" val="318257506"/>
                    </a:ext>
                  </a:extLst>
                </a:gridCol>
              </a:tblGrid>
              <a:tr h="1352938">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585872"/>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3.Effect of chronic alcohol abuse on the lipids – lipoproteins and      apolipoproteins concentration in the sera.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Agnieszkakrawie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that the alteration in the lipid profile depends upon amount of weekly alcoholic intake and duration period of last drinking changes in lipid profile may causes cardiac complications.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150955"/>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4.Association of habitual alcohol intake with risk of cardiovascular disease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Kiran J.Biddinger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connor A. emdin etal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genetic epidemiology suggested that alcohol consumption of all amounts was associated with increased cardiovascular disease, but marked difference exit level of intake.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818991"/>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5.Association of alcohol consumption with lipid profile in hypertensive men.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Hyejin park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Kisok kim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that alcohol consumption differentially effected lipid measures according to amount of alcohol intake in hypertensive men.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960072"/>
                  </a:ext>
                </a:extLst>
              </a:tr>
            </a:tbl>
          </a:graphicData>
        </a:graphic>
      </p:graphicFrame>
    </p:spTree>
    <p:extLst>
      <p:ext uri="{BB962C8B-B14F-4D97-AF65-F5344CB8AC3E}">
        <p14:creationId xmlns:p14="http://schemas.microsoft.com/office/powerpoint/2010/main" val="1435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FFA8A-AA95-A8AC-9163-28DB2D27F31F}"/>
              </a:ext>
            </a:extLst>
          </p:cNvPr>
          <p:cNvSpPr>
            <a:spLocks noGrp="1"/>
          </p:cNvSpPr>
          <p:nvPr>
            <p:ph idx="1"/>
          </p:nvPr>
        </p:nvSpPr>
        <p:spPr>
          <a:xfrm>
            <a:off x="838200" y="905069"/>
            <a:ext cx="10515600" cy="5271894"/>
          </a:xfrm>
        </p:spPr>
        <p:txBody>
          <a:bodyPr>
            <a:normAutofit fontScale="92500" lnSpcReduction="10000"/>
          </a:bodyPr>
          <a:lstStyle/>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Background Information:-</a:t>
            </a: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Now-a-days alcoholism is major complication for development of different diseases. According to </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our literature review chronic alcoholic consumption will cause the cardiac complications. People without any</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comorbidities are also diagnosing with the cardiac complications at early age because of alcohol consumption.</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Our aim of the study is to identify the lipid changes in chronic alcoholic patients and how it effects on their</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cardiovascular system.</a:t>
            </a:r>
          </a:p>
          <a:p>
            <a:pPr marL="0" indent="0">
              <a:buNone/>
            </a:pP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rPr>
              <a:t> Materials and methods :-</a:t>
            </a:r>
          </a:p>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Study site:-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Bhageerath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cardiac care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center,Hanamkonda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Ekashila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Hospital,Hanamkonda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Guide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CH.Tejaswi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pharm D,DDHN,PGDHM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Clinical guide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Dr.Bhageerath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Atthe,MD,DM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cardiology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Duration of study :- </a:t>
            </a:r>
            <a:r>
              <a:rPr lang="en-US" sz="1800" dirty="0">
                <a:effectLst/>
                <a:latin typeface="Times New Roman" panose="02020603050405020304" pitchFamily="18" charset="0"/>
                <a:ea typeface="Calibri" panose="020F0502020204030204" pitchFamily="34" charset="0"/>
              </a:rPr>
              <a:t>8 months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646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86455-B756-D3F9-DF77-80FE20C92C5A}"/>
              </a:ext>
            </a:extLst>
          </p:cNvPr>
          <p:cNvSpPr>
            <a:spLocks noGrp="1"/>
          </p:cNvSpPr>
          <p:nvPr>
            <p:ph idx="1"/>
          </p:nvPr>
        </p:nvSpPr>
        <p:spPr>
          <a:xfrm>
            <a:off x="838200" y="998376"/>
            <a:ext cx="10515600" cy="5057191"/>
          </a:xfrm>
        </p:spPr>
        <p:txBody>
          <a:bodyPr>
            <a:noAutofit/>
          </a:bodyPr>
          <a:lstStyle/>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Expected sample size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600 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Inclusion criteria:-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Both acute and chronic alcoholic patients are included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Age between 20-50 years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Only males are included in our study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Exclusion criteria:-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patients with co-morbidities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-females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childrens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-smokers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-Pregnant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womens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p>
        </p:txBody>
      </p:sp>
    </p:spTree>
    <p:extLst>
      <p:ext uri="{BB962C8B-B14F-4D97-AF65-F5344CB8AC3E}">
        <p14:creationId xmlns:p14="http://schemas.microsoft.com/office/powerpoint/2010/main" val="414210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FD015-5121-6A17-1F34-E09C19CCC7B5}"/>
              </a:ext>
            </a:extLst>
          </p:cNvPr>
          <p:cNvSpPr>
            <a:spLocks noGrp="1"/>
          </p:cNvSpPr>
          <p:nvPr>
            <p:ph idx="1"/>
          </p:nvPr>
        </p:nvSpPr>
        <p:spPr>
          <a:xfrm>
            <a:off x="838200" y="699796"/>
            <a:ext cx="10515600" cy="5477167"/>
          </a:xfrm>
        </p:spPr>
        <p:txBody>
          <a:bodyPr/>
          <a:lstStyle/>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Source of data:-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By interacting with patients and by using the data collection 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rPr>
              <a:t>  Analysis of data :-  </a:t>
            </a:r>
            <a:r>
              <a:rPr lang="en-US" sz="1800" dirty="0">
                <a:effectLst/>
                <a:latin typeface="Times New Roman" panose="02020603050405020304" pitchFamily="18" charset="0"/>
                <a:ea typeface="Calibri" panose="020F0502020204030204" pitchFamily="34" charset="0"/>
              </a:rPr>
              <a:t>By using excel.</a:t>
            </a:r>
          </a:p>
          <a:p>
            <a:pPr marL="0" indent="0">
              <a:buNone/>
            </a:pPr>
            <a:endParaRPr lang="en-US" sz="1800" dirty="0">
              <a:latin typeface="Times New Roman" panose="02020603050405020304" pitchFamily="18" charset="0"/>
              <a:ea typeface="Calibri" panose="020F0502020204030204" pitchFamily="34"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Expected conclusion:-</a:t>
            </a:r>
          </a:p>
          <a:p>
            <a:pPr marL="0" indent="0">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According to our study we want to conclude  that Triglyceride levels are majorly elevated by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chronic alcohol</a:t>
            </a:r>
          </a:p>
          <a:p>
            <a:pPr marL="0" indent="0">
              <a:buNone/>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intake and it will cause cardiac complication in non co-morbidity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6719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658</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PROTOCOL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PRESENTATION</dc:title>
  <dc:creator>pravallika m</dc:creator>
  <cp:lastModifiedBy>pravallika m</cp:lastModifiedBy>
  <cp:revision>2</cp:revision>
  <dcterms:created xsi:type="dcterms:W3CDTF">2023-09-07T18:43:03Z</dcterms:created>
  <dcterms:modified xsi:type="dcterms:W3CDTF">2023-09-08T04:49:41Z</dcterms:modified>
</cp:coreProperties>
</file>