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3" r:id="rId1"/>
  </p:sldMasterIdLst>
  <p:sldIdLst>
    <p:sldId id="256" r:id="rId2"/>
    <p:sldId id="257" r:id="rId3"/>
    <p:sldId id="280" r:id="rId4"/>
    <p:sldId id="258" r:id="rId5"/>
    <p:sldId id="259" r:id="rId6"/>
    <p:sldId id="260" r:id="rId7"/>
    <p:sldId id="261" r:id="rId8"/>
    <p:sldId id="262" r:id="rId9"/>
    <p:sldId id="281" r:id="rId10"/>
    <p:sldId id="263" r:id="rId11"/>
    <p:sldId id="264" r:id="rId12"/>
    <p:sldId id="265" r:id="rId13"/>
    <p:sldId id="266" r:id="rId14"/>
    <p:sldId id="282" r:id="rId15"/>
    <p:sldId id="267" r:id="rId16"/>
    <p:sldId id="268" r:id="rId17"/>
    <p:sldId id="283" r:id="rId18"/>
    <p:sldId id="279" r:id="rId19"/>
    <p:sldId id="286" r:id="rId20"/>
    <p:sldId id="271" r:id="rId21"/>
    <p:sldId id="272" r:id="rId22"/>
    <p:sldId id="273" r:id="rId23"/>
    <p:sldId id="284" r:id="rId24"/>
    <p:sldId id="274" r:id="rId25"/>
    <p:sldId id="275" r:id="rId26"/>
    <p:sldId id="276" r:id="rId27"/>
    <p:sldId id="277" r:id="rId28"/>
    <p:sldId id="285"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2" d="100"/>
          <a:sy n="82" d="100"/>
        </p:scale>
        <p:origin x="9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87DA-DBFA-6105-BE88-1FA66FBE45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DF265E-73BB-AB9C-60FB-87764ADCE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D652AA-77D0-97D2-E96A-A2A1C57B4847}"/>
              </a:ext>
            </a:extLst>
          </p:cNvPr>
          <p:cNvSpPr>
            <a:spLocks noGrp="1"/>
          </p:cNvSpPr>
          <p:nvPr>
            <p:ph type="dt" sz="half" idx="10"/>
          </p:nvPr>
        </p:nvSpPr>
        <p:spPr/>
        <p:txBody>
          <a:bodyPr/>
          <a:lstStyle/>
          <a:p>
            <a:fld id="{5D5A6087-CD0F-4957-AFE4-4617A01B4CB9}" type="datetimeFigureOut">
              <a:rPr lang="en-US" smtClean="0"/>
              <a:t>8/25/2023</a:t>
            </a:fld>
            <a:endParaRPr lang="en-US"/>
          </a:p>
        </p:txBody>
      </p:sp>
      <p:sp>
        <p:nvSpPr>
          <p:cNvPr id="5" name="Footer Placeholder 4">
            <a:extLst>
              <a:ext uri="{FF2B5EF4-FFF2-40B4-BE49-F238E27FC236}">
                <a16:creationId xmlns:a16="http://schemas.microsoft.com/office/drawing/2014/main" id="{196F646C-5AB5-22CE-3D5B-BCD8DA2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B503F-809F-1E18-57C6-09FF82B7C5E9}"/>
              </a:ext>
            </a:extLst>
          </p:cNvPr>
          <p:cNvSpPr>
            <a:spLocks noGrp="1"/>
          </p:cNvSpPr>
          <p:nvPr>
            <p:ph type="sldNum" sz="quarter" idx="12"/>
          </p:nvPr>
        </p:nvSpPr>
        <p:spPr/>
        <p:txBody>
          <a:bodyPr/>
          <a:lstStyle/>
          <a:p>
            <a:fld id="{DB8B12D2-F7CD-48BA-9A45-7D8188D967A8}" type="slidenum">
              <a:rPr lang="en-US" smtClean="0"/>
              <a:t>‹#›</a:t>
            </a:fld>
            <a:endParaRPr lang="en-US"/>
          </a:p>
        </p:txBody>
      </p:sp>
    </p:spTree>
    <p:extLst>
      <p:ext uri="{BB962C8B-B14F-4D97-AF65-F5344CB8AC3E}">
        <p14:creationId xmlns:p14="http://schemas.microsoft.com/office/powerpoint/2010/main" val="372978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5905-1C10-02FE-166B-0280643291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1BF268-B7BC-F157-0E57-0BA77F7DFA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4D7725-EA27-2E49-C6AC-7484CDBF6D14}"/>
              </a:ext>
            </a:extLst>
          </p:cNvPr>
          <p:cNvSpPr>
            <a:spLocks noGrp="1"/>
          </p:cNvSpPr>
          <p:nvPr>
            <p:ph type="dt" sz="half" idx="10"/>
          </p:nvPr>
        </p:nvSpPr>
        <p:spPr/>
        <p:txBody>
          <a:bodyPr/>
          <a:lstStyle/>
          <a:p>
            <a:fld id="{5D5A6087-CD0F-4957-AFE4-4617A01B4CB9}" type="datetimeFigureOut">
              <a:rPr lang="en-US" smtClean="0"/>
              <a:t>8/25/2023</a:t>
            </a:fld>
            <a:endParaRPr lang="en-US"/>
          </a:p>
        </p:txBody>
      </p:sp>
      <p:sp>
        <p:nvSpPr>
          <p:cNvPr id="5" name="Footer Placeholder 4">
            <a:extLst>
              <a:ext uri="{FF2B5EF4-FFF2-40B4-BE49-F238E27FC236}">
                <a16:creationId xmlns:a16="http://schemas.microsoft.com/office/drawing/2014/main" id="{F86EEBE5-0DA6-A09E-5B4A-DF0BF4461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E9430-F47B-C5C4-41FC-AB5CF9812E8F}"/>
              </a:ext>
            </a:extLst>
          </p:cNvPr>
          <p:cNvSpPr>
            <a:spLocks noGrp="1"/>
          </p:cNvSpPr>
          <p:nvPr>
            <p:ph type="sldNum" sz="quarter" idx="12"/>
          </p:nvPr>
        </p:nvSpPr>
        <p:spPr/>
        <p:txBody>
          <a:bodyPr/>
          <a:lstStyle/>
          <a:p>
            <a:fld id="{DB8B12D2-F7CD-48BA-9A45-7D8188D967A8}" type="slidenum">
              <a:rPr lang="en-US" smtClean="0"/>
              <a:t>‹#›</a:t>
            </a:fld>
            <a:endParaRPr lang="en-US"/>
          </a:p>
        </p:txBody>
      </p:sp>
    </p:spTree>
    <p:extLst>
      <p:ext uri="{BB962C8B-B14F-4D97-AF65-F5344CB8AC3E}">
        <p14:creationId xmlns:p14="http://schemas.microsoft.com/office/powerpoint/2010/main" val="113510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B17C5B-FEE7-D3C5-450A-73B22C546C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3F2CC1-5AE9-EF7D-2FB1-C94D22CC53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FDE57F-2357-EDD3-ADF7-F92EC48B9147}"/>
              </a:ext>
            </a:extLst>
          </p:cNvPr>
          <p:cNvSpPr>
            <a:spLocks noGrp="1"/>
          </p:cNvSpPr>
          <p:nvPr>
            <p:ph type="dt" sz="half" idx="10"/>
          </p:nvPr>
        </p:nvSpPr>
        <p:spPr/>
        <p:txBody>
          <a:bodyPr/>
          <a:lstStyle/>
          <a:p>
            <a:fld id="{5D5A6087-CD0F-4957-AFE4-4617A01B4CB9}" type="datetimeFigureOut">
              <a:rPr lang="en-US" smtClean="0"/>
              <a:t>8/25/2023</a:t>
            </a:fld>
            <a:endParaRPr lang="en-US"/>
          </a:p>
        </p:txBody>
      </p:sp>
      <p:sp>
        <p:nvSpPr>
          <p:cNvPr id="5" name="Footer Placeholder 4">
            <a:extLst>
              <a:ext uri="{FF2B5EF4-FFF2-40B4-BE49-F238E27FC236}">
                <a16:creationId xmlns:a16="http://schemas.microsoft.com/office/drawing/2014/main" id="{FA2FDD0A-A67D-EE58-4660-621430B8F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51DE9-5C11-254D-DFA7-06A0E3F6D20C}"/>
              </a:ext>
            </a:extLst>
          </p:cNvPr>
          <p:cNvSpPr>
            <a:spLocks noGrp="1"/>
          </p:cNvSpPr>
          <p:nvPr>
            <p:ph type="sldNum" sz="quarter" idx="12"/>
          </p:nvPr>
        </p:nvSpPr>
        <p:spPr/>
        <p:txBody>
          <a:bodyPr/>
          <a:lstStyle/>
          <a:p>
            <a:fld id="{DB8B12D2-F7CD-48BA-9A45-7D8188D967A8}" type="slidenum">
              <a:rPr lang="en-US" smtClean="0"/>
              <a:t>‹#›</a:t>
            </a:fld>
            <a:endParaRPr lang="en-US"/>
          </a:p>
        </p:txBody>
      </p:sp>
    </p:spTree>
    <p:extLst>
      <p:ext uri="{BB962C8B-B14F-4D97-AF65-F5344CB8AC3E}">
        <p14:creationId xmlns:p14="http://schemas.microsoft.com/office/powerpoint/2010/main" val="90105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D451-39DF-8EDB-575B-360F475E42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16DEFE-4257-5DF1-14A1-D8E51B717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3799C9-0B74-21B8-8966-2BD00139341C}"/>
              </a:ext>
            </a:extLst>
          </p:cNvPr>
          <p:cNvSpPr>
            <a:spLocks noGrp="1"/>
          </p:cNvSpPr>
          <p:nvPr>
            <p:ph type="dt" sz="half" idx="10"/>
          </p:nvPr>
        </p:nvSpPr>
        <p:spPr/>
        <p:txBody>
          <a:bodyPr/>
          <a:lstStyle/>
          <a:p>
            <a:fld id="{5D5A6087-CD0F-4957-AFE4-4617A01B4CB9}" type="datetimeFigureOut">
              <a:rPr lang="en-US" smtClean="0"/>
              <a:t>8/25/2023</a:t>
            </a:fld>
            <a:endParaRPr lang="en-US"/>
          </a:p>
        </p:txBody>
      </p:sp>
      <p:sp>
        <p:nvSpPr>
          <p:cNvPr id="5" name="Footer Placeholder 4">
            <a:extLst>
              <a:ext uri="{FF2B5EF4-FFF2-40B4-BE49-F238E27FC236}">
                <a16:creationId xmlns:a16="http://schemas.microsoft.com/office/drawing/2014/main" id="{8B1DB07C-B3FF-7260-745D-0C3E6BF82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1CDEC-AD09-8E12-9F2F-32DD8A0C2110}"/>
              </a:ext>
            </a:extLst>
          </p:cNvPr>
          <p:cNvSpPr>
            <a:spLocks noGrp="1"/>
          </p:cNvSpPr>
          <p:nvPr>
            <p:ph type="sldNum" sz="quarter" idx="12"/>
          </p:nvPr>
        </p:nvSpPr>
        <p:spPr/>
        <p:txBody>
          <a:bodyPr/>
          <a:lstStyle/>
          <a:p>
            <a:fld id="{DB8B12D2-F7CD-48BA-9A45-7D8188D967A8}" type="slidenum">
              <a:rPr lang="en-US" smtClean="0"/>
              <a:t>‹#›</a:t>
            </a:fld>
            <a:endParaRPr lang="en-US"/>
          </a:p>
        </p:txBody>
      </p:sp>
    </p:spTree>
    <p:extLst>
      <p:ext uri="{BB962C8B-B14F-4D97-AF65-F5344CB8AC3E}">
        <p14:creationId xmlns:p14="http://schemas.microsoft.com/office/powerpoint/2010/main" val="2519372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6ADA-CFF8-A8A9-D201-EF70FF5A00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761879-D362-9E29-FB7B-C0FB4E445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5C3D9-CD81-81A4-791B-9410873355BB}"/>
              </a:ext>
            </a:extLst>
          </p:cNvPr>
          <p:cNvSpPr>
            <a:spLocks noGrp="1"/>
          </p:cNvSpPr>
          <p:nvPr>
            <p:ph type="dt" sz="half" idx="10"/>
          </p:nvPr>
        </p:nvSpPr>
        <p:spPr/>
        <p:txBody>
          <a:bodyPr/>
          <a:lstStyle/>
          <a:p>
            <a:fld id="{5D5A6087-CD0F-4957-AFE4-4617A01B4CB9}" type="datetimeFigureOut">
              <a:rPr lang="en-US" smtClean="0"/>
              <a:t>8/25/2023</a:t>
            </a:fld>
            <a:endParaRPr lang="en-US"/>
          </a:p>
        </p:txBody>
      </p:sp>
      <p:sp>
        <p:nvSpPr>
          <p:cNvPr id="5" name="Footer Placeholder 4">
            <a:extLst>
              <a:ext uri="{FF2B5EF4-FFF2-40B4-BE49-F238E27FC236}">
                <a16:creationId xmlns:a16="http://schemas.microsoft.com/office/drawing/2014/main" id="{D9B1AFD9-F0B3-5C02-DDCF-CC3A82944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6C16B-5ADE-7BCE-227D-04365E0418DB}"/>
              </a:ext>
            </a:extLst>
          </p:cNvPr>
          <p:cNvSpPr>
            <a:spLocks noGrp="1"/>
          </p:cNvSpPr>
          <p:nvPr>
            <p:ph type="sldNum" sz="quarter" idx="12"/>
          </p:nvPr>
        </p:nvSpPr>
        <p:spPr/>
        <p:txBody>
          <a:bodyPr/>
          <a:lstStyle/>
          <a:p>
            <a:fld id="{DB8B12D2-F7CD-48BA-9A45-7D8188D967A8}" type="slidenum">
              <a:rPr lang="en-US" smtClean="0"/>
              <a:t>‹#›</a:t>
            </a:fld>
            <a:endParaRPr lang="en-US"/>
          </a:p>
        </p:txBody>
      </p:sp>
    </p:spTree>
    <p:extLst>
      <p:ext uri="{BB962C8B-B14F-4D97-AF65-F5344CB8AC3E}">
        <p14:creationId xmlns:p14="http://schemas.microsoft.com/office/powerpoint/2010/main" val="133455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65B0-289F-983D-2218-FC6E2D7906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5B1B1F-D11E-1189-1BF2-12394D9FCA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59F74F-3D98-8F0C-F1FE-9E7006E79C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CE8665-C226-553B-BA47-827963061813}"/>
              </a:ext>
            </a:extLst>
          </p:cNvPr>
          <p:cNvSpPr>
            <a:spLocks noGrp="1"/>
          </p:cNvSpPr>
          <p:nvPr>
            <p:ph type="dt" sz="half" idx="10"/>
          </p:nvPr>
        </p:nvSpPr>
        <p:spPr/>
        <p:txBody>
          <a:bodyPr/>
          <a:lstStyle/>
          <a:p>
            <a:fld id="{5D5A6087-CD0F-4957-AFE4-4617A01B4CB9}" type="datetimeFigureOut">
              <a:rPr lang="en-US" smtClean="0"/>
              <a:t>8/25/2023</a:t>
            </a:fld>
            <a:endParaRPr lang="en-US"/>
          </a:p>
        </p:txBody>
      </p:sp>
      <p:sp>
        <p:nvSpPr>
          <p:cNvPr id="6" name="Footer Placeholder 5">
            <a:extLst>
              <a:ext uri="{FF2B5EF4-FFF2-40B4-BE49-F238E27FC236}">
                <a16:creationId xmlns:a16="http://schemas.microsoft.com/office/drawing/2014/main" id="{9DEFB2BF-2356-A405-E777-06406B3DE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96623-20F3-A514-0F3A-CD9046639CB7}"/>
              </a:ext>
            </a:extLst>
          </p:cNvPr>
          <p:cNvSpPr>
            <a:spLocks noGrp="1"/>
          </p:cNvSpPr>
          <p:nvPr>
            <p:ph type="sldNum" sz="quarter" idx="12"/>
          </p:nvPr>
        </p:nvSpPr>
        <p:spPr/>
        <p:txBody>
          <a:bodyPr/>
          <a:lstStyle/>
          <a:p>
            <a:fld id="{DB8B12D2-F7CD-48BA-9A45-7D8188D967A8}" type="slidenum">
              <a:rPr lang="en-US" smtClean="0"/>
              <a:t>‹#›</a:t>
            </a:fld>
            <a:endParaRPr lang="en-US"/>
          </a:p>
        </p:txBody>
      </p:sp>
    </p:spTree>
    <p:extLst>
      <p:ext uri="{BB962C8B-B14F-4D97-AF65-F5344CB8AC3E}">
        <p14:creationId xmlns:p14="http://schemas.microsoft.com/office/powerpoint/2010/main" val="3519149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2080-F8A0-E879-20BC-BB5EEE2ECB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B10051-C473-6508-5D37-4410DD8A6A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FA47A1-9CF2-27ED-A22F-38270878D0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FC541C-4A02-9EDA-F39D-DD56E7CD9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52FCA1-8861-E34C-BC3C-91DA55D369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B5BDE4-2CCB-7228-CC7D-58DF264DB2B2}"/>
              </a:ext>
            </a:extLst>
          </p:cNvPr>
          <p:cNvSpPr>
            <a:spLocks noGrp="1"/>
          </p:cNvSpPr>
          <p:nvPr>
            <p:ph type="dt" sz="half" idx="10"/>
          </p:nvPr>
        </p:nvSpPr>
        <p:spPr/>
        <p:txBody>
          <a:bodyPr/>
          <a:lstStyle/>
          <a:p>
            <a:fld id="{5D5A6087-CD0F-4957-AFE4-4617A01B4CB9}" type="datetimeFigureOut">
              <a:rPr lang="en-US" smtClean="0"/>
              <a:t>8/25/2023</a:t>
            </a:fld>
            <a:endParaRPr lang="en-US"/>
          </a:p>
        </p:txBody>
      </p:sp>
      <p:sp>
        <p:nvSpPr>
          <p:cNvPr id="8" name="Footer Placeholder 7">
            <a:extLst>
              <a:ext uri="{FF2B5EF4-FFF2-40B4-BE49-F238E27FC236}">
                <a16:creationId xmlns:a16="http://schemas.microsoft.com/office/drawing/2014/main" id="{0250C398-AD8D-514A-0957-294268DB88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03DF1C-7236-B779-6BE9-0DCC18CDE608}"/>
              </a:ext>
            </a:extLst>
          </p:cNvPr>
          <p:cNvSpPr>
            <a:spLocks noGrp="1"/>
          </p:cNvSpPr>
          <p:nvPr>
            <p:ph type="sldNum" sz="quarter" idx="12"/>
          </p:nvPr>
        </p:nvSpPr>
        <p:spPr/>
        <p:txBody>
          <a:bodyPr/>
          <a:lstStyle/>
          <a:p>
            <a:fld id="{DB8B12D2-F7CD-48BA-9A45-7D8188D967A8}" type="slidenum">
              <a:rPr lang="en-US" smtClean="0"/>
              <a:t>‹#›</a:t>
            </a:fld>
            <a:endParaRPr lang="en-US"/>
          </a:p>
        </p:txBody>
      </p:sp>
    </p:spTree>
    <p:extLst>
      <p:ext uri="{BB962C8B-B14F-4D97-AF65-F5344CB8AC3E}">
        <p14:creationId xmlns:p14="http://schemas.microsoft.com/office/powerpoint/2010/main" val="63923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DB55-DC6C-818F-691E-E7507BF96E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D46C6B-02BA-B5D9-E5A0-BD06C99A3B5F}"/>
              </a:ext>
            </a:extLst>
          </p:cNvPr>
          <p:cNvSpPr>
            <a:spLocks noGrp="1"/>
          </p:cNvSpPr>
          <p:nvPr>
            <p:ph type="dt" sz="half" idx="10"/>
          </p:nvPr>
        </p:nvSpPr>
        <p:spPr/>
        <p:txBody>
          <a:bodyPr/>
          <a:lstStyle/>
          <a:p>
            <a:fld id="{5D5A6087-CD0F-4957-AFE4-4617A01B4CB9}" type="datetimeFigureOut">
              <a:rPr lang="en-US" smtClean="0"/>
              <a:t>8/25/2023</a:t>
            </a:fld>
            <a:endParaRPr lang="en-US"/>
          </a:p>
        </p:txBody>
      </p:sp>
      <p:sp>
        <p:nvSpPr>
          <p:cNvPr id="4" name="Footer Placeholder 3">
            <a:extLst>
              <a:ext uri="{FF2B5EF4-FFF2-40B4-BE49-F238E27FC236}">
                <a16:creationId xmlns:a16="http://schemas.microsoft.com/office/drawing/2014/main" id="{9792591A-3C5A-865F-D065-F587E2D808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5B562C-D197-EE60-E7AE-914DBDD8EB78}"/>
              </a:ext>
            </a:extLst>
          </p:cNvPr>
          <p:cNvSpPr>
            <a:spLocks noGrp="1"/>
          </p:cNvSpPr>
          <p:nvPr>
            <p:ph type="sldNum" sz="quarter" idx="12"/>
          </p:nvPr>
        </p:nvSpPr>
        <p:spPr/>
        <p:txBody>
          <a:bodyPr/>
          <a:lstStyle/>
          <a:p>
            <a:fld id="{DB8B12D2-F7CD-48BA-9A45-7D8188D967A8}" type="slidenum">
              <a:rPr lang="en-US" smtClean="0"/>
              <a:t>‹#›</a:t>
            </a:fld>
            <a:endParaRPr lang="en-US"/>
          </a:p>
        </p:txBody>
      </p:sp>
    </p:spTree>
    <p:extLst>
      <p:ext uri="{BB962C8B-B14F-4D97-AF65-F5344CB8AC3E}">
        <p14:creationId xmlns:p14="http://schemas.microsoft.com/office/powerpoint/2010/main" val="559577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154F0B-D2E3-2B4A-2D91-B1DC2977CEC6}"/>
              </a:ext>
            </a:extLst>
          </p:cNvPr>
          <p:cNvSpPr>
            <a:spLocks noGrp="1"/>
          </p:cNvSpPr>
          <p:nvPr>
            <p:ph type="dt" sz="half" idx="10"/>
          </p:nvPr>
        </p:nvSpPr>
        <p:spPr/>
        <p:txBody>
          <a:bodyPr/>
          <a:lstStyle/>
          <a:p>
            <a:fld id="{5D5A6087-CD0F-4957-AFE4-4617A01B4CB9}" type="datetimeFigureOut">
              <a:rPr lang="en-US" smtClean="0"/>
              <a:t>8/25/2023</a:t>
            </a:fld>
            <a:endParaRPr lang="en-US"/>
          </a:p>
        </p:txBody>
      </p:sp>
      <p:sp>
        <p:nvSpPr>
          <p:cNvPr id="3" name="Footer Placeholder 2">
            <a:extLst>
              <a:ext uri="{FF2B5EF4-FFF2-40B4-BE49-F238E27FC236}">
                <a16:creationId xmlns:a16="http://schemas.microsoft.com/office/drawing/2014/main" id="{D4CAEE30-BD42-1E62-F1B9-04F3D413DD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9F89FB-52EB-6C47-843D-6CB64A00F3F2}"/>
              </a:ext>
            </a:extLst>
          </p:cNvPr>
          <p:cNvSpPr>
            <a:spLocks noGrp="1"/>
          </p:cNvSpPr>
          <p:nvPr>
            <p:ph type="sldNum" sz="quarter" idx="12"/>
          </p:nvPr>
        </p:nvSpPr>
        <p:spPr/>
        <p:txBody>
          <a:bodyPr/>
          <a:lstStyle/>
          <a:p>
            <a:fld id="{DB8B12D2-F7CD-48BA-9A45-7D8188D967A8}" type="slidenum">
              <a:rPr lang="en-US" smtClean="0"/>
              <a:t>‹#›</a:t>
            </a:fld>
            <a:endParaRPr lang="en-US"/>
          </a:p>
        </p:txBody>
      </p:sp>
    </p:spTree>
    <p:extLst>
      <p:ext uri="{BB962C8B-B14F-4D97-AF65-F5344CB8AC3E}">
        <p14:creationId xmlns:p14="http://schemas.microsoft.com/office/powerpoint/2010/main" val="339449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1CDE-A9FB-01D2-7E2A-9BA4E7F3ED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729AAD-499B-18D6-E30C-7CE425963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79D286-349C-DA10-AFC2-B9BDF7FE6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71D6E-E714-F3EF-01CE-540CD642CA5A}"/>
              </a:ext>
            </a:extLst>
          </p:cNvPr>
          <p:cNvSpPr>
            <a:spLocks noGrp="1"/>
          </p:cNvSpPr>
          <p:nvPr>
            <p:ph type="dt" sz="half" idx="10"/>
          </p:nvPr>
        </p:nvSpPr>
        <p:spPr/>
        <p:txBody>
          <a:bodyPr/>
          <a:lstStyle/>
          <a:p>
            <a:fld id="{5D5A6087-CD0F-4957-AFE4-4617A01B4CB9}" type="datetimeFigureOut">
              <a:rPr lang="en-US" smtClean="0"/>
              <a:t>8/25/2023</a:t>
            </a:fld>
            <a:endParaRPr lang="en-US"/>
          </a:p>
        </p:txBody>
      </p:sp>
      <p:sp>
        <p:nvSpPr>
          <p:cNvPr id="6" name="Footer Placeholder 5">
            <a:extLst>
              <a:ext uri="{FF2B5EF4-FFF2-40B4-BE49-F238E27FC236}">
                <a16:creationId xmlns:a16="http://schemas.microsoft.com/office/drawing/2014/main" id="{C2E50210-4848-FF8F-F499-8C75CA8C6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4F4F52-AF4B-E071-64C4-111F9C7AE6B5}"/>
              </a:ext>
            </a:extLst>
          </p:cNvPr>
          <p:cNvSpPr>
            <a:spLocks noGrp="1"/>
          </p:cNvSpPr>
          <p:nvPr>
            <p:ph type="sldNum" sz="quarter" idx="12"/>
          </p:nvPr>
        </p:nvSpPr>
        <p:spPr/>
        <p:txBody>
          <a:bodyPr/>
          <a:lstStyle/>
          <a:p>
            <a:fld id="{DB8B12D2-F7CD-48BA-9A45-7D8188D967A8}" type="slidenum">
              <a:rPr lang="en-US" smtClean="0"/>
              <a:t>‹#›</a:t>
            </a:fld>
            <a:endParaRPr lang="en-US"/>
          </a:p>
        </p:txBody>
      </p:sp>
    </p:spTree>
    <p:extLst>
      <p:ext uri="{BB962C8B-B14F-4D97-AF65-F5344CB8AC3E}">
        <p14:creationId xmlns:p14="http://schemas.microsoft.com/office/powerpoint/2010/main" val="86938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577B5-F6E2-D4FA-05A0-CAB9DE880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8021A2-DDEE-CF44-A3DE-0FBE1E63E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A72A5B-5A35-BF42-00F0-B3EC2717A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753086-6136-6692-10AE-9D329A579168}"/>
              </a:ext>
            </a:extLst>
          </p:cNvPr>
          <p:cNvSpPr>
            <a:spLocks noGrp="1"/>
          </p:cNvSpPr>
          <p:nvPr>
            <p:ph type="dt" sz="half" idx="10"/>
          </p:nvPr>
        </p:nvSpPr>
        <p:spPr/>
        <p:txBody>
          <a:bodyPr/>
          <a:lstStyle/>
          <a:p>
            <a:fld id="{5D5A6087-CD0F-4957-AFE4-4617A01B4CB9}" type="datetimeFigureOut">
              <a:rPr lang="en-US" smtClean="0"/>
              <a:t>8/25/2023</a:t>
            </a:fld>
            <a:endParaRPr lang="en-US"/>
          </a:p>
        </p:txBody>
      </p:sp>
      <p:sp>
        <p:nvSpPr>
          <p:cNvPr id="6" name="Footer Placeholder 5">
            <a:extLst>
              <a:ext uri="{FF2B5EF4-FFF2-40B4-BE49-F238E27FC236}">
                <a16:creationId xmlns:a16="http://schemas.microsoft.com/office/drawing/2014/main" id="{F85ABCD6-8026-D8C9-BA21-6E9E8FC085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8EB951-CDE3-1E40-13EC-1D03C84A55DA}"/>
              </a:ext>
            </a:extLst>
          </p:cNvPr>
          <p:cNvSpPr>
            <a:spLocks noGrp="1"/>
          </p:cNvSpPr>
          <p:nvPr>
            <p:ph type="sldNum" sz="quarter" idx="12"/>
          </p:nvPr>
        </p:nvSpPr>
        <p:spPr/>
        <p:txBody>
          <a:bodyPr/>
          <a:lstStyle/>
          <a:p>
            <a:fld id="{DB8B12D2-F7CD-48BA-9A45-7D8188D967A8}" type="slidenum">
              <a:rPr lang="en-US" smtClean="0"/>
              <a:t>‹#›</a:t>
            </a:fld>
            <a:endParaRPr lang="en-US"/>
          </a:p>
        </p:txBody>
      </p:sp>
    </p:spTree>
    <p:extLst>
      <p:ext uri="{BB962C8B-B14F-4D97-AF65-F5344CB8AC3E}">
        <p14:creationId xmlns:p14="http://schemas.microsoft.com/office/powerpoint/2010/main" val="112140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29DCAE-BF25-63B4-54AE-66BD090FF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94FD38-3535-9D2F-9631-CBC6597CC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ABBD1C-7752-43EB-1E47-02A226AE9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5A6087-CD0F-4957-AFE4-4617A01B4CB9}" type="datetimeFigureOut">
              <a:rPr lang="en-US" smtClean="0"/>
              <a:t>8/25/2023</a:t>
            </a:fld>
            <a:endParaRPr lang="en-US"/>
          </a:p>
        </p:txBody>
      </p:sp>
      <p:sp>
        <p:nvSpPr>
          <p:cNvPr id="5" name="Footer Placeholder 4">
            <a:extLst>
              <a:ext uri="{FF2B5EF4-FFF2-40B4-BE49-F238E27FC236}">
                <a16:creationId xmlns:a16="http://schemas.microsoft.com/office/drawing/2014/main" id="{6A4DD210-6324-B515-E5CA-A029DFD9B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B8BB23-E5D4-9165-FE85-DBB9D7778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B12D2-F7CD-48BA-9A45-7D8188D967A8}" type="slidenum">
              <a:rPr lang="en-US" smtClean="0"/>
              <a:t>‹#›</a:t>
            </a:fld>
            <a:endParaRPr lang="en-US"/>
          </a:p>
        </p:txBody>
      </p:sp>
    </p:spTree>
    <p:extLst>
      <p:ext uri="{BB962C8B-B14F-4D97-AF65-F5344CB8AC3E}">
        <p14:creationId xmlns:p14="http://schemas.microsoft.com/office/powerpoint/2010/main" val="3730767596"/>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8C48-7843-48E4-8D8B-2586275BE749}"/>
              </a:ext>
            </a:extLst>
          </p:cNvPr>
          <p:cNvSpPr>
            <a:spLocks noGrp="1"/>
          </p:cNvSpPr>
          <p:nvPr>
            <p:ph type="ctrTitle"/>
          </p:nvPr>
        </p:nvSpPr>
        <p:spPr>
          <a:xfrm>
            <a:off x="808383" y="543339"/>
            <a:ext cx="10694504" cy="3193774"/>
          </a:xfrm>
        </p:spPr>
        <p:txBody>
          <a:bodyPr/>
          <a:lstStyle/>
          <a:p>
            <a:pPr algn="ctr"/>
            <a:r>
              <a:rPr lang="en-US" sz="3200" dirty="0">
                <a:solidFill>
                  <a:srgbClr val="0070C0"/>
                </a:solidFill>
                <a:latin typeface="Times New Roman" panose="02020603050405020304" pitchFamily="18" charset="0"/>
                <a:cs typeface="Times New Roman" panose="02020603050405020304" pitchFamily="18" charset="0"/>
              </a:rPr>
              <a:t>VAAGDEVI PHARMACY COLLEGE</a:t>
            </a:r>
            <a:br>
              <a:rPr lang="en-US" sz="3200" dirty="0">
                <a:solidFill>
                  <a:srgbClr val="0070C0"/>
                </a:solidFill>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2800" dirty="0">
                <a:solidFill>
                  <a:schemeClr val="accent1">
                    <a:lumMod val="50000"/>
                  </a:schemeClr>
                </a:solidFill>
                <a:latin typeface="Times New Roman" panose="02020603050405020304" pitchFamily="18" charset="0"/>
                <a:cs typeface="Times New Roman" panose="02020603050405020304" pitchFamily="18" charset="0"/>
              </a:rPr>
              <a:t>CLERKSHIP-1</a:t>
            </a:r>
            <a:br>
              <a:rPr lang="en-US" sz="2800" dirty="0">
                <a:solidFill>
                  <a:schemeClr val="accent1">
                    <a:lumMod val="50000"/>
                  </a:schemeClr>
                </a:solidFill>
                <a:latin typeface="Times New Roman" panose="02020603050405020304" pitchFamily="18" charset="0"/>
                <a:cs typeface="Times New Roman" panose="02020603050405020304" pitchFamily="18" charset="0"/>
              </a:rPr>
            </a:br>
            <a:r>
              <a:rPr lang="en-US" sz="2800" dirty="0">
                <a:solidFill>
                  <a:schemeClr val="accent1">
                    <a:lumMod val="50000"/>
                  </a:schemeClr>
                </a:solidFill>
                <a:latin typeface="Times New Roman" panose="02020603050405020304" pitchFamily="18" charset="0"/>
                <a:cs typeface="Times New Roman" panose="02020603050405020304" pitchFamily="18" charset="0"/>
              </a:rPr>
              <a:t>DEPARTMENT OF CARDIOLOGY</a:t>
            </a:r>
            <a:br>
              <a:rPr lang="en-US" sz="3200" dirty="0">
                <a:solidFill>
                  <a:schemeClr val="accent1">
                    <a:lumMod val="50000"/>
                  </a:schemeClr>
                </a:solidFill>
                <a:latin typeface="Times New Roman" panose="02020603050405020304" pitchFamily="18" charset="0"/>
                <a:cs typeface="Times New Roman" panose="02020603050405020304" pitchFamily="18" charset="0"/>
              </a:rPr>
            </a:br>
            <a:endParaRPr lang="en-US" sz="32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0D9871F-AAA5-4B9D-AE38-961AFC78894E}"/>
              </a:ext>
            </a:extLst>
          </p:cNvPr>
          <p:cNvSpPr>
            <a:spLocks noGrp="1"/>
          </p:cNvSpPr>
          <p:nvPr>
            <p:ph type="subTitle" idx="1"/>
          </p:nvPr>
        </p:nvSpPr>
        <p:spPr>
          <a:xfrm>
            <a:off x="1507066" y="3737113"/>
            <a:ext cx="8723612" cy="2676939"/>
          </a:xfrm>
        </p:spPr>
        <p:txBody>
          <a:bodyPr>
            <a:normAutofit/>
          </a:bodyPr>
          <a:lstStyle/>
          <a:p>
            <a:pPr algn="ctr"/>
            <a:r>
              <a:rPr lang="en-US" sz="2400" dirty="0">
                <a:latin typeface="Times New Roman" panose="02020603050405020304" pitchFamily="18" charset="0"/>
                <a:cs typeface="Times New Roman" panose="02020603050405020304" pitchFamily="18" charset="0"/>
              </a:rPr>
              <a:t>PRESENTED BY:</a:t>
            </a:r>
          </a:p>
          <a:p>
            <a:pPr algn="just"/>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Tanniru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Samatha</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PHARM-D 5</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YEAR</a:t>
            </a:r>
          </a:p>
          <a:p>
            <a:pPr algn="just"/>
            <a:r>
              <a:rPr lang="en-US" sz="2400" dirty="0">
                <a:latin typeface="Times New Roman" panose="02020603050405020304" pitchFamily="18" charset="0"/>
                <a:cs typeface="Times New Roman" panose="02020603050405020304" pitchFamily="18" charset="0"/>
              </a:rPr>
              <a:t>                                                                   ROLL NO: 19ED1T0005</a:t>
            </a:r>
          </a:p>
        </p:txBody>
      </p:sp>
      <p:pic>
        <p:nvPicPr>
          <p:cNvPr id="5" name="Picture 4">
            <a:extLst>
              <a:ext uri="{FF2B5EF4-FFF2-40B4-BE49-F238E27FC236}">
                <a16:creationId xmlns:a16="http://schemas.microsoft.com/office/drawing/2014/main" id="{57C84403-5FA1-4A75-9DC4-324DCD62D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13" y="954157"/>
            <a:ext cx="1762540" cy="1510749"/>
          </a:xfrm>
          <a:prstGeom prst="rect">
            <a:avLst/>
          </a:prstGeom>
        </p:spPr>
      </p:pic>
    </p:spTree>
    <p:extLst>
      <p:ext uri="{BB962C8B-B14F-4D97-AF65-F5344CB8AC3E}">
        <p14:creationId xmlns:p14="http://schemas.microsoft.com/office/powerpoint/2010/main" val="131747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827C43-02AD-4B0F-818F-5ADB6CDC7CAE}"/>
              </a:ext>
            </a:extLst>
          </p:cNvPr>
          <p:cNvSpPr>
            <a:spLocks noGrp="1"/>
          </p:cNvSpPr>
          <p:nvPr>
            <p:ph idx="1"/>
          </p:nvPr>
        </p:nvSpPr>
        <p:spPr>
          <a:xfrm>
            <a:off x="677333" y="119921"/>
            <a:ext cx="9860752" cy="6385810"/>
          </a:xfrm>
        </p:spPr>
        <p:txBody>
          <a:bodyPr>
            <a:normAutofit/>
          </a:bodyPr>
          <a:lstStyle/>
          <a:p>
            <a:pPr marL="0" indent="0">
              <a:buNone/>
            </a:pPr>
            <a:endParaRPr lang="en-US" sz="2000" i="0" dirty="0">
              <a:solidFill>
                <a:srgbClr val="212B32"/>
              </a:solidFill>
              <a:effectLst/>
              <a:latin typeface="Times New Roman" panose="02020603050405020304" pitchFamily="18" charset="0"/>
              <a:cs typeface="Times New Roman" panose="02020603050405020304" pitchFamily="18" charset="0"/>
            </a:endParaRPr>
          </a:p>
          <a:p>
            <a:r>
              <a:rPr lang="en-US" sz="2800" i="0" dirty="0">
                <a:solidFill>
                  <a:srgbClr val="212B32"/>
                </a:solidFill>
                <a:effectLst/>
                <a:latin typeface="Times New Roman" panose="02020603050405020304" pitchFamily="18" charset="0"/>
                <a:cs typeface="Times New Roman" panose="02020603050405020304" pitchFamily="18" charset="0"/>
              </a:rPr>
              <a:t>Calcium channel blockers:  amlodipine, verapamil and diltiazem.</a:t>
            </a:r>
          </a:p>
          <a:p>
            <a:r>
              <a:rPr lang="en-US" sz="2800" i="0" dirty="0">
                <a:solidFill>
                  <a:srgbClr val="212B32"/>
                </a:solidFill>
                <a:effectLst/>
                <a:latin typeface="Times New Roman" panose="02020603050405020304" pitchFamily="18" charset="0"/>
                <a:cs typeface="Times New Roman" panose="02020603050405020304" pitchFamily="18" charset="0"/>
              </a:rPr>
              <a:t>Diuretics: furosemide, mannitol.</a:t>
            </a:r>
          </a:p>
          <a:p>
            <a:r>
              <a:rPr lang="en-US" sz="2800" i="0" dirty="0">
                <a:solidFill>
                  <a:srgbClr val="202124"/>
                </a:solidFill>
                <a:effectLst/>
                <a:latin typeface="Times New Roman" panose="02020603050405020304" pitchFamily="18" charset="0"/>
                <a:cs typeface="Times New Roman" panose="02020603050405020304" pitchFamily="18" charset="0"/>
              </a:rPr>
              <a:t>thrombolytic drugs</a:t>
            </a:r>
            <a:r>
              <a:rPr lang="en-US" sz="2800" dirty="0">
                <a:solidFill>
                  <a:srgbClr val="212B32"/>
                </a:solidFill>
                <a:latin typeface="Times New Roman" panose="02020603050405020304" pitchFamily="18" charset="0"/>
                <a:cs typeface="Times New Roman" panose="02020603050405020304" pitchFamily="18" charset="0"/>
              </a:rPr>
              <a:t>: Streptokinase, Alteplase, </a:t>
            </a:r>
            <a:r>
              <a:rPr lang="en-US" sz="2800" dirty="0" err="1">
                <a:solidFill>
                  <a:srgbClr val="212B32"/>
                </a:solidFill>
                <a:latin typeface="Times New Roman" panose="02020603050405020304" pitchFamily="18" charset="0"/>
                <a:cs typeface="Times New Roman" panose="02020603050405020304" pitchFamily="18" charset="0"/>
              </a:rPr>
              <a:t>Reteplase</a:t>
            </a:r>
            <a:r>
              <a:rPr lang="en-US" sz="2800" dirty="0">
                <a:solidFill>
                  <a:srgbClr val="212B32"/>
                </a:solidFill>
                <a:latin typeface="Times New Roman" panose="02020603050405020304" pitchFamily="18" charset="0"/>
                <a:cs typeface="Times New Roman" panose="02020603050405020304" pitchFamily="18" charset="0"/>
              </a:rPr>
              <a:t>, Tenecteplase.</a:t>
            </a:r>
          </a:p>
          <a:p>
            <a:r>
              <a:rPr lang="en-US" sz="2800" i="0" dirty="0">
                <a:solidFill>
                  <a:srgbClr val="202124"/>
                </a:solidFill>
                <a:effectLst/>
                <a:latin typeface="Times New Roman" panose="02020603050405020304" pitchFamily="18" charset="0"/>
                <a:cs typeface="Times New Roman" panose="02020603050405020304" pitchFamily="18" charset="0"/>
              </a:rPr>
              <a:t>Anticoagulants</a:t>
            </a:r>
            <a:r>
              <a:rPr lang="en-US" sz="2800" i="0" dirty="0">
                <a:solidFill>
                  <a:srgbClr val="212B32"/>
                </a:solidFill>
                <a:effectLst/>
                <a:latin typeface="Times New Roman" panose="02020603050405020304" pitchFamily="18" charset="0"/>
                <a:cs typeface="Times New Roman" panose="02020603050405020304" pitchFamily="18" charset="0"/>
              </a:rPr>
              <a:t>: </a:t>
            </a:r>
            <a:r>
              <a:rPr lang="en-US" sz="2800" i="0" dirty="0">
                <a:solidFill>
                  <a:srgbClr val="202124"/>
                </a:solidFill>
                <a:effectLst/>
                <a:latin typeface="Times New Roman" panose="02020603050405020304" pitchFamily="18" charset="0"/>
                <a:cs typeface="Times New Roman" panose="02020603050405020304" pitchFamily="18" charset="0"/>
              </a:rPr>
              <a:t>apixaban, dabigatran, rivaroxaban, warfarin.</a:t>
            </a:r>
          </a:p>
          <a:p>
            <a:r>
              <a:rPr lang="en-US" sz="2800" dirty="0">
                <a:solidFill>
                  <a:srgbClr val="202124"/>
                </a:solidFill>
                <a:latin typeface="Times New Roman" panose="02020603050405020304" pitchFamily="18" charset="0"/>
                <a:cs typeface="Times New Roman" panose="02020603050405020304" pitchFamily="18" charset="0"/>
              </a:rPr>
              <a:t>Cardiotonic: digoxin.</a:t>
            </a:r>
            <a:endParaRPr lang="en-US" sz="2800" i="0" dirty="0">
              <a:solidFill>
                <a:srgbClr val="202124"/>
              </a:solidFill>
              <a:effectLst/>
              <a:latin typeface="Times New Roman" panose="02020603050405020304" pitchFamily="18" charset="0"/>
              <a:cs typeface="Times New Roman" panose="02020603050405020304" pitchFamily="18" charset="0"/>
            </a:endParaRPr>
          </a:p>
          <a:p>
            <a:r>
              <a:rPr lang="en-US" sz="2800" i="0" dirty="0">
                <a:solidFill>
                  <a:srgbClr val="212B32"/>
                </a:solidFill>
                <a:effectLst/>
                <a:latin typeface="Times New Roman" panose="02020603050405020304" pitchFamily="18" charset="0"/>
                <a:cs typeface="Times New Roman" panose="02020603050405020304" pitchFamily="18" charset="0"/>
              </a:rPr>
              <a:t>Procedures and surgery: Coronary angioplasty, Coronary artery bypass graft, Heart transplant.</a:t>
            </a:r>
          </a:p>
          <a:p>
            <a:endParaRPr lang="en-US" sz="2400" i="0" dirty="0">
              <a:solidFill>
                <a:srgbClr val="212B32"/>
              </a:solidFill>
              <a:effectLst/>
              <a:latin typeface="Times New Roman" panose="02020603050405020304" pitchFamily="18" charset="0"/>
              <a:cs typeface="Times New Roman" panose="02020603050405020304" pitchFamily="18" charset="0"/>
            </a:endParaRPr>
          </a:p>
          <a:p>
            <a:endParaRPr lang="en-US" sz="2400" i="0" dirty="0">
              <a:solidFill>
                <a:srgbClr val="212B32"/>
              </a:solidFill>
              <a:effectLst/>
              <a:latin typeface="Times New Roman" panose="02020603050405020304" pitchFamily="18" charset="0"/>
              <a:cs typeface="Times New Roman" panose="02020603050405020304" pitchFamily="18" charset="0"/>
            </a:endParaRPr>
          </a:p>
          <a:p>
            <a:endParaRPr lang="en-US" sz="2000" i="0" dirty="0">
              <a:solidFill>
                <a:srgbClr val="212B32"/>
              </a:solidFill>
              <a:effectLst/>
              <a:latin typeface="Times New Roman" panose="02020603050405020304" pitchFamily="18" charset="0"/>
              <a:cs typeface="Times New Roman" panose="02020603050405020304" pitchFamily="18" charset="0"/>
            </a:endParaRPr>
          </a:p>
          <a:p>
            <a:endParaRPr lang="en-US" b="1" i="0" dirty="0">
              <a:solidFill>
                <a:srgbClr val="212B32"/>
              </a:solidFill>
              <a:effectLst/>
              <a:latin typeface="Frutiger W01"/>
            </a:endParaRPr>
          </a:p>
          <a:p>
            <a:endParaRPr lang="en-US" b="1" i="0" dirty="0">
              <a:solidFill>
                <a:srgbClr val="212B32"/>
              </a:solidFill>
              <a:effectLst/>
              <a:latin typeface="Frutiger W01"/>
            </a:endParaRPr>
          </a:p>
        </p:txBody>
      </p:sp>
    </p:spTree>
    <p:extLst>
      <p:ext uri="{BB962C8B-B14F-4D97-AF65-F5344CB8AC3E}">
        <p14:creationId xmlns:p14="http://schemas.microsoft.com/office/powerpoint/2010/main" val="3059539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6F4DB-4A91-4D00-A8CF-C67C0FC8475B}"/>
              </a:ext>
            </a:extLst>
          </p:cNvPr>
          <p:cNvSpPr>
            <a:spLocks noGrp="1"/>
          </p:cNvSpPr>
          <p:nvPr>
            <p:ph idx="1"/>
          </p:nvPr>
        </p:nvSpPr>
        <p:spPr>
          <a:xfrm>
            <a:off x="677333" y="238539"/>
            <a:ext cx="9815781" cy="6417093"/>
          </a:xfrm>
        </p:spPr>
        <p:txBody>
          <a:bodyPr>
            <a:normAutofit/>
          </a:bodyPr>
          <a:lstStyle/>
          <a:p>
            <a:r>
              <a:rPr lang="en-US" sz="2800" dirty="0">
                <a:latin typeface="Times New Roman" panose="02020603050405020304" pitchFamily="18" charset="0"/>
                <a:cs typeface="Times New Roman" panose="02020603050405020304" pitchFamily="18" charset="0"/>
              </a:rPr>
              <a:t>CASES:</a:t>
            </a: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Atrial fibrillation with severe hypertension</a:t>
            </a: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Cardiogenic shock with Renal failure</a:t>
            </a: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Acute left ventricular failure with AKI over CKD</a:t>
            </a: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Angina pectoris</a:t>
            </a: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Supraventricular tachycardia</a:t>
            </a: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DCMP with severe LV dysfunction</a:t>
            </a: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CAD-IWMI </a:t>
            </a: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Congestive heart failure with CKD with HTN</a:t>
            </a: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CAD-unstable angina</a:t>
            </a:r>
          </a:p>
          <a:p>
            <a:pPr marL="0" indent="0">
              <a:buNone/>
            </a:pPr>
            <a:r>
              <a:rPr lang="en-US" sz="2800" dirty="0">
                <a:latin typeface="Times New Roman" panose="02020603050405020304" pitchFamily="18" charset="0"/>
                <a:cs typeface="Times New Roman" panose="02020603050405020304" pitchFamily="18" charset="0"/>
              </a:rPr>
              <a:t>10.Complete heart block with shock</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44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5EAC6-B363-4D8D-A8EE-74C9FCD039C9}"/>
              </a:ext>
            </a:extLst>
          </p:cNvPr>
          <p:cNvSpPr>
            <a:spLocks noGrp="1"/>
          </p:cNvSpPr>
          <p:nvPr>
            <p:ph idx="1"/>
          </p:nvPr>
        </p:nvSpPr>
        <p:spPr>
          <a:xfrm>
            <a:off x="677334" y="463826"/>
            <a:ext cx="9560948" cy="6161825"/>
          </a:xfrm>
        </p:spPr>
        <p:txBody>
          <a:bodyPr>
            <a:normAutofit/>
          </a:bodyPr>
          <a:lstStyle/>
          <a:p>
            <a:pPr marL="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11</a:t>
            </a:r>
            <a:r>
              <a:rPr lang="en-US" sz="2800" dirty="0">
                <a:latin typeface="Times New Roman" panose="02020603050405020304" pitchFamily="18" charset="0"/>
                <a:cs typeface="Times New Roman" panose="02020603050405020304" pitchFamily="18" charset="0"/>
              </a:rPr>
              <a:t>.  Mitral stenosis</a:t>
            </a:r>
          </a:p>
          <a:p>
            <a:pPr marL="0" indent="0">
              <a:buNone/>
            </a:pPr>
            <a:r>
              <a:rPr lang="en-US" sz="2800" dirty="0">
                <a:solidFill>
                  <a:schemeClr val="accent1">
                    <a:lumMod val="75000"/>
                  </a:schemeClr>
                </a:solidFill>
                <a:latin typeface="Times New Roman" panose="02020603050405020304" pitchFamily="18" charset="0"/>
                <a:cs typeface="Times New Roman" panose="02020603050405020304" pitchFamily="18" charset="0"/>
              </a:rPr>
              <a:t>12. </a:t>
            </a:r>
            <a:r>
              <a:rPr lang="en-US" sz="2800" dirty="0">
                <a:solidFill>
                  <a:schemeClr val="tx1"/>
                </a:solidFill>
                <a:latin typeface="Times New Roman" panose="02020603050405020304" pitchFamily="18" charset="0"/>
                <a:cs typeface="Times New Roman" panose="02020603050405020304" pitchFamily="18" charset="0"/>
              </a:rPr>
              <a:t>Alcoholic cardiomyopathy</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solidFill>
                  <a:schemeClr val="accent1">
                    <a:lumMod val="75000"/>
                  </a:schemeClr>
                </a:solidFill>
                <a:latin typeface="Times New Roman" panose="02020603050405020304" pitchFamily="18" charset="0"/>
                <a:cs typeface="Times New Roman" panose="02020603050405020304" pitchFamily="18" charset="0"/>
              </a:rPr>
              <a:t>13</a:t>
            </a:r>
            <a:r>
              <a:rPr lang="en-US" sz="2800" dirty="0">
                <a:latin typeface="Times New Roman" panose="02020603050405020304" pitchFamily="18" charset="0"/>
                <a:cs typeface="Times New Roman" panose="02020603050405020304" pitchFamily="18" charset="0"/>
              </a:rPr>
              <a:t>.  Infective endocarditis on PML with severe MR</a:t>
            </a:r>
          </a:p>
          <a:p>
            <a:pPr marL="0" indent="0">
              <a:buNone/>
            </a:pPr>
            <a:r>
              <a:rPr lang="en-US" sz="2800" dirty="0">
                <a:solidFill>
                  <a:schemeClr val="accent1">
                    <a:lumMod val="75000"/>
                  </a:schemeClr>
                </a:solidFill>
                <a:latin typeface="Times New Roman" panose="02020603050405020304" pitchFamily="18" charset="0"/>
                <a:cs typeface="Times New Roman" panose="02020603050405020304" pitchFamily="18" charset="0"/>
              </a:rPr>
              <a:t>14</a:t>
            </a:r>
            <a:r>
              <a:rPr lang="en-US" sz="2800" dirty="0">
                <a:latin typeface="Times New Roman" panose="02020603050405020304" pitchFamily="18" charset="0"/>
                <a:cs typeface="Times New Roman" panose="02020603050405020304" pitchFamily="18" charset="0"/>
              </a:rPr>
              <a:t>.  Cardio Renal syndrome</a:t>
            </a:r>
          </a:p>
          <a:p>
            <a:pPr marL="0" indent="0">
              <a:buNone/>
            </a:pPr>
            <a:r>
              <a:rPr lang="en-US" sz="2800" dirty="0">
                <a:solidFill>
                  <a:schemeClr val="accent1">
                    <a:lumMod val="75000"/>
                  </a:schemeClr>
                </a:solidFill>
                <a:latin typeface="Times New Roman" panose="02020603050405020304" pitchFamily="18" charset="0"/>
                <a:cs typeface="Times New Roman" panose="02020603050405020304" pitchFamily="18" charset="0"/>
              </a:rPr>
              <a:t>15</a:t>
            </a:r>
            <a:r>
              <a:rPr lang="en-US" sz="2800" dirty="0">
                <a:latin typeface="Times New Roman" panose="02020603050405020304" pitchFamily="18" charset="0"/>
                <a:cs typeface="Times New Roman" panose="02020603050405020304" pitchFamily="18" charset="0"/>
              </a:rPr>
              <a:t>.  Acute coronary syndrome-posterior wall MI</a:t>
            </a:r>
          </a:p>
          <a:p>
            <a:pPr marL="0" indent="0">
              <a:buNone/>
            </a:pPr>
            <a:r>
              <a:rPr lang="en-US" sz="2800" dirty="0">
                <a:solidFill>
                  <a:schemeClr val="accent1">
                    <a:lumMod val="75000"/>
                  </a:schemeClr>
                </a:solidFill>
                <a:latin typeface="Times New Roman" panose="02020603050405020304" pitchFamily="18" charset="0"/>
                <a:cs typeface="Times New Roman" panose="02020603050405020304" pitchFamily="18" charset="0"/>
              </a:rPr>
              <a:t>16</a:t>
            </a:r>
            <a:r>
              <a:rPr lang="en-US" sz="2800" dirty="0">
                <a:latin typeface="Times New Roman" panose="02020603050405020304" pitchFamily="18" charset="0"/>
                <a:cs typeface="Times New Roman" panose="02020603050405020304" pitchFamily="18" charset="0"/>
              </a:rPr>
              <a:t>.  Coronary artery disease with Acute coronary syndrome</a:t>
            </a:r>
          </a:p>
          <a:p>
            <a:pPr marL="0" indent="0">
              <a:buNone/>
            </a:pPr>
            <a:r>
              <a:rPr lang="en-US" sz="2800" dirty="0">
                <a:solidFill>
                  <a:schemeClr val="accent1">
                    <a:lumMod val="75000"/>
                  </a:schemeClr>
                </a:solidFill>
                <a:latin typeface="Times New Roman" panose="02020603050405020304" pitchFamily="18" charset="0"/>
                <a:cs typeface="Times New Roman" panose="02020603050405020304" pitchFamily="18" charset="0"/>
              </a:rPr>
              <a:t>17</a:t>
            </a:r>
            <a:r>
              <a:rPr lang="en-US" sz="2800" dirty="0">
                <a:latin typeface="Times New Roman" panose="02020603050405020304" pitchFamily="18" charset="0"/>
                <a:cs typeface="Times New Roman" panose="02020603050405020304" pitchFamily="18" charset="0"/>
              </a:rPr>
              <a:t>.  CAD -AWMI</a:t>
            </a:r>
          </a:p>
          <a:p>
            <a:pPr marL="0" indent="0">
              <a:buNone/>
            </a:pPr>
            <a:r>
              <a:rPr lang="en-US" sz="2800" dirty="0">
                <a:solidFill>
                  <a:schemeClr val="accent1">
                    <a:lumMod val="75000"/>
                  </a:schemeClr>
                </a:solidFill>
                <a:latin typeface="Times New Roman" panose="02020603050405020304" pitchFamily="18" charset="0"/>
                <a:cs typeface="Times New Roman" panose="02020603050405020304" pitchFamily="18" charset="0"/>
              </a:rPr>
              <a:t>18</a:t>
            </a:r>
            <a:r>
              <a:rPr lang="en-US" sz="2800" dirty="0">
                <a:latin typeface="Times New Roman" panose="02020603050405020304" pitchFamily="18" charset="0"/>
                <a:cs typeface="Times New Roman" panose="02020603050405020304" pitchFamily="18" charset="0"/>
              </a:rPr>
              <a:t>.  CAD-DVD,Denovo-DM2</a:t>
            </a:r>
          </a:p>
          <a:p>
            <a:pPr marL="0" indent="0">
              <a:buNone/>
            </a:pPr>
            <a:r>
              <a:rPr lang="en-US" sz="2800" dirty="0">
                <a:solidFill>
                  <a:schemeClr val="accent1">
                    <a:lumMod val="75000"/>
                  </a:schemeClr>
                </a:solidFill>
                <a:latin typeface="Times New Roman" panose="02020603050405020304" pitchFamily="18" charset="0"/>
                <a:cs typeface="Times New Roman" panose="02020603050405020304" pitchFamily="18" charset="0"/>
              </a:rPr>
              <a:t>19</a:t>
            </a:r>
            <a:r>
              <a:rPr lang="en-US" sz="2800" dirty="0">
                <a:latin typeface="Times New Roman" panose="02020603050405020304" pitchFamily="18" charset="0"/>
                <a:cs typeface="Times New Roman" panose="02020603050405020304" pitchFamily="18" charset="0"/>
              </a:rPr>
              <a:t>.  CAD-TVD </a:t>
            </a:r>
          </a:p>
          <a:p>
            <a:pPr marL="0" indent="0">
              <a:buNone/>
            </a:pPr>
            <a:r>
              <a:rPr lang="en-US" sz="2800" dirty="0">
                <a:solidFill>
                  <a:schemeClr val="accent1">
                    <a:lumMod val="75000"/>
                  </a:schemeClr>
                </a:solidFill>
                <a:latin typeface="Times New Roman" panose="02020603050405020304" pitchFamily="18" charset="0"/>
                <a:cs typeface="Times New Roman" panose="02020603050405020304" pitchFamily="18" charset="0"/>
              </a:rPr>
              <a:t>20</a:t>
            </a:r>
            <a:r>
              <a:rPr lang="en-US" sz="2800" dirty="0">
                <a:latin typeface="Times New Roman" panose="02020603050405020304" pitchFamily="18" charset="0"/>
                <a:cs typeface="Times New Roman" panose="02020603050405020304" pitchFamily="18" charset="0"/>
              </a:rPr>
              <a:t>.  CAD-NSTEMI</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439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408E-CB9C-4217-9A7E-07F1AEF3E94E}"/>
              </a:ext>
            </a:extLst>
          </p:cNvPr>
          <p:cNvSpPr>
            <a:spLocks noGrp="1"/>
          </p:cNvSpPr>
          <p:nvPr>
            <p:ph type="title"/>
          </p:nvPr>
        </p:nvSpPr>
        <p:spPr>
          <a:xfrm>
            <a:off x="677334" y="299804"/>
            <a:ext cx="9456016" cy="1109272"/>
          </a:xfrm>
        </p:spPr>
        <p:txBody>
          <a:bodyPr>
            <a:normAutofit fontScale="90000"/>
          </a:bodyPr>
          <a:lstStyle/>
          <a:p>
            <a:pPr algn="ctr"/>
            <a:r>
              <a:rPr lang="en-US" sz="28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SOAP NOTES</a:t>
            </a:r>
            <a:br>
              <a:rPr lang="en-US" sz="2800" dirty="0">
                <a:latin typeface="Times New Roman" panose="02020603050405020304" pitchFamily="18" charset="0"/>
                <a:cs typeface="Times New Roman" panose="02020603050405020304" pitchFamily="18" charset="0"/>
              </a:rPr>
            </a:br>
            <a:r>
              <a:rPr lang="en-US" sz="3100" b="1" dirty="0">
                <a:solidFill>
                  <a:schemeClr val="accent3">
                    <a:lumMod val="50000"/>
                  </a:schemeClr>
                </a:solidFill>
                <a:latin typeface="Times New Roman" panose="02020603050405020304" pitchFamily="18" charset="0"/>
                <a:cs typeface="Times New Roman" panose="02020603050405020304" pitchFamily="18" charset="0"/>
              </a:rPr>
              <a:t>A CASE PRESENTATION ON CAD- UNSTBLE ANGINA</a:t>
            </a:r>
            <a:endParaRPr lang="en-US" sz="280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992B85-71FF-4234-BAE4-9B7E6C39EF61}"/>
              </a:ext>
            </a:extLst>
          </p:cNvPr>
          <p:cNvSpPr>
            <a:spLocks noGrp="1"/>
          </p:cNvSpPr>
          <p:nvPr>
            <p:ph idx="1"/>
          </p:nvPr>
        </p:nvSpPr>
        <p:spPr>
          <a:xfrm>
            <a:off x="677333" y="2160103"/>
            <a:ext cx="9456017" cy="4398093"/>
          </a:xfrm>
        </p:spPr>
        <p:txBody>
          <a:bodyPr>
            <a:noAutofit/>
          </a:bodyPr>
          <a:lstStyle/>
          <a:p>
            <a:r>
              <a:rPr lang="en-US" sz="2400" dirty="0">
                <a:latin typeface="Times New Roman" panose="02020603050405020304" pitchFamily="18" charset="0"/>
                <a:cs typeface="Times New Roman" panose="02020603050405020304" pitchFamily="18" charset="0"/>
              </a:rPr>
              <a:t>A male patient of 62 years old has been admitted in the hospital with an IP NO: 09767 on 23-06-2023.</a:t>
            </a:r>
          </a:p>
          <a:p>
            <a:endParaRPr lang="en-US" sz="2400" dirty="0">
              <a:solidFill>
                <a:srgbClr val="7030A0"/>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SUBJECTIVE FINDINGS:-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Chief complaints:-</a:t>
            </a:r>
          </a:p>
          <a:p>
            <a:pPr marL="0" indent="0">
              <a:buNone/>
            </a:pPr>
            <a:r>
              <a:rPr lang="en-US" sz="2400" dirty="0">
                <a:solidFill>
                  <a:srgbClr val="7030A0"/>
                </a:solidFill>
                <a:latin typeface="Times New Roman" panose="02020603050405020304" pitchFamily="18" charset="0"/>
                <a:cs typeface="Times New Roman" panose="02020603050405020304" pitchFamily="18" charset="0"/>
              </a:rPr>
              <a:t>                  - </a:t>
            </a:r>
            <a:r>
              <a:rPr lang="en-US" sz="2400" dirty="0">
                <a:solidFill>
                  <a:schemeClr val="tx1"/>
                </a:solidFill>
                <a:latin typeface="Times New Roman" panose="02020603050405020304" pitchFamily="18" charset="0"/>
                <a:cs typeface="Times New Roman" panose="02020603050405020304" pitchFamily="18" charset="0"/>
              </a:rPr>
              <a:t>left sided chest pain associated with sweating since one day.</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-shortness of breath since one day.</a:t>
            </a:r>
            <a:endParaRPr lang="en-US"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88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F1FFF1-780F-420A-8118-5F2564CF5B5A}"/>
              </a:ext>
            </a:extLst>
          </p:cNvPr>
          <p:cNvSpPr>
            <a:spLocks noGrp="1"/>
          </p:cNvSpPr>
          <p:nvPr>
            <p:ph idx="1"/>
          </p:nvPr>
        </p:nvSpPr>
        <p:spPr>
          <a:xfrm>
            <a:off x="677334" y="887896"/>
            <a:ext cx="9513588" cy="5698434"/>
          </a:xfrm>
        </p:spPr>
        <p:txBody>
          <a:bodyPr/>
          <a:lstStyle/>
          <a:p>
            <a:pPr marL="0" indent="0">
              <a:buNone/>
            </a:pPr>
            <a:r>
              <a:rPr lang="en-US" b="1" i="1" dirty="0">
                <a:latin typeface="Times New Roman" panose="02020603050405020304" pitchFamily="18" charset="0"/>
                <a:cs typeface="Times New Roman" panose="02020603050405020304" pitchFamily="18" charset="0"/>
              </a:rPr>
              <a:t> History of present illness:-</a:t>
            </a:r>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patient was apparently asymptomatic 2 days back then developed left sided chest pain associated with sweating, shortness of breath since one day.</a:t>
            </a:r>
          </a:p>
          <a:p>
            <a:r>
              <a:rPr lang="en-US" sz="2400" i="1" dirty="0">
                <a:latin typeface="Times New Roman" panose="02020603050405020304" pitchFamily="18" charset="0"/>
                <a:cs typeface="Times New Roman" panose="02020603050405020304" pitchFamily="18" charset="0"/>
              </a:rPr>
              <a:t>Past history</a:t>
            </a:r>
            <a:r>
              <a:rPr lang="en-US" sz="2400" dirty="0">
                <a:latin typeface="Times New Roman" panose="02020603050405020304" pitchFamily="18" charset="0"/>
                <a:cs typeface="Times New Roman" panose="02020603050405020304" pitchFamily="18" charset="0"/>
              </a:rPr>
              <a:t>: DM since 15 years on medication metformin-500mg </a:t>
            </a:r>
          </a:p>
          <a:p>
            <a:r>
              <a:rPr lang="en-US" sz="2400" i="1" dirty="0">
                <a:latin typeface="Times New Roman" panose="02020603050405020304" pitchFamily="18" charset="0"/>
                <a:cs typeface="Times New Roman" panose="02020603050405020304" pitchFamily="18" charset="0"/>
              </a:rPr>
              <a:t>Social history</a:t>
            </a:r>
            <a:r>
              <a:rPr lang="en-US" sz="2400" dirty="0">
                <a:latin typeface="Times New Roman" panose="02020603050405020304" pitchFamily="18" charset="0"/>
                <a:cs typeface="Times New Roman" panose="02020603050405020304" pitchFamily="18" charset="0"/>
              </a:rPr>
              <a:t>: Alcoholic –occasionally.</a:t>
            </a:r>
          </a:p>
          <a:p>
            <a:r>
              <a:rPr lang="en-US" sz="2400" i="1" dirty="0">
                <a:latin typeface="Times New Roman" panose="02020603050405020304" pitchFamily="18" charset="0"/>
                <a:cs typeface="Times New Roman" panose="02020603050405020304" pitchFamily="18" charset="0"/>
              </a:rPr>
              <a:t>Family history</a:t>
            </a:r>
            <a:r>
              <a:rPr lang="en-US" sz="2400" dirty="0">
                <a:latin typeface="Times New Roman" panose="02020603050405020304" pitchFamily="18" charset="0"/>
                <a:cs typeface="Times New Roman" panose="02020603050405020304" pitchFamily="18" charset="0"/>
              </a:rPr>
              <a:t>: not significant.</a:t>
            </a: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4200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A80ED-8080-46BE-B98D-C7869C55C1AD}"/>
              </a:ext>
            </a:extLst>
          </p:cNvPr>
          <p:cNvSpPr>
            <a:spLocks noGrp="1"/>
          </p:cNvSpPr>
          <p:nvPr>
            <p:ph idx="1"/>
          </p:nvPr>
        </p:nvSpPr>
        <p:spPr>
          <a:xfrm>
            <a:off x="827235" y="539645"/>
            <a:ext cx="9680869" cy="6071016"/>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OBJECTIVE FINDINGS</a:t>
            </a: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CBP</a:t>
            </a:r>
            <a:r>
              <a:rPr lang="en-US" sz="2400" dirty="0">
                <a:solidFill>
                  <a:schemeClr val="tx1"/>
                </a:solidFill>
                <a:latin typeface="Times New Roman" panose="02020603050405020304" pitchFamily="18" charset="0"/>
                <a:cs typeface="Times New Roman" panose="02020603050405020304" pitchFamily="18" charset="0"/>
              </a:rPr>
              <a:t>: normal</a:t>
            </a: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2D-ECHO: </a:t>
            </a:r>
          </a:p>
          <a:p>
            <a:pP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Normal sized chambers.</a:t>
            </a:r>
          </a:p>
          <a:p>
            <a:pP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EF-60%</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ECG:</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Right atrial enlargement.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Base line wander in leads (s) v1.</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Borderline T-abnormalities ,inferior leads…….T flat /ne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Abnormal T probable ischemia.</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Artifact in leads (s) v1,v2,v4,v5,v6.</a:t>
            </a:r>
          </a:p>
          <a:p>
            <a:pPr>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58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F17CF0-1A17-4298-B0FB-3F4F57043A16}"/>
              </a:ext>
            </a:extLst>
          </p:cNvPr>
          <p:cNvSpPr>
            <a:spLocks noGrp="1"/>
          </p:cNvSpPr>
          <p:nvPr>
            <p:ph idx="1"/>
          </p:nvPr>
        </p:nvSpPr>
        <p:spPr>
          <a:xfrm>
            <a:off x="677333" y="450574"/>
            <a:ext cx="9515977" cy="6160087"/>
          </a:xfrm>
        </p:spPr>
        <p:txBody>
          <a:bodyPr>
            <a:normAutofit/>
          </a:bodyPr>
          <a:lstStyle/>
          <a:p>
            <a:r>
              <a:rPr lang="en-US" sz="2800" dirty="0">
                <a:solidFill>
                  <a:srgbClr val="7030A0"/>
                </a:solidFill>
                <a:latin typeface="Times New Roman" panose="02020603050405020304" pitchFamily="18" charset="0"/>
                <a:cs typeface="Times New Roman" panose="02020603050405020304" pitchFamily="18" charset="0"/>
              </a:rPr>
              <a:t>ASSESSMENT</a:t>
            </a:r>
          </a:p>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Based on subjective, objective and laboratory investigations the patient was diagnosed with </a:t>
            </a:r>
            <a:r>
              <a:rPr lang="en-US" sz="2400" dirty="0">
                <a:solidFill>
                  <a:schemeClr val="accent1">
                    <a:lumMod val="50000"/>
                  </a:schemeClr>
                </a:solidFill>
                <a:latin typeface="Times New Roman" panose="02020603050405020304" pitchFamily="18" charset="0"/>
                <a:cs typeface="Times New Roman" panose="02020603050405020304" pitchFamily="18" charset="0"/>
              </a:rPr>
              <a:t>“CAD-UNSTABLE ANGINA.”</a:t>
            </a:r>
          </a:p>
          <a:p>
            <a:pPr marL="0" indent="0">
              <a:buNone/>
            </a:pPr>
            <a:r>
              <a:rPr lang="en-US" sz="2400" b="1" i="1" dirty="0">
                <a:solidFill>
                  <a:schemeClr val="tx1"/>
                </a:solidFill>
                <a:latin typeface="Times New Roman" panose="02020603050405020304" pitchFamily="18" charset="0"/>
                <a:cs typeface="Times New Roman" panose="02020603050405020304" pitchFamily="18" charset="0"/>
              </a:rPr>
              <a:t>STANDARD TREATMENT</a:t>
            </a:r>
            <a:r>
              <a:rPr lang="en-US" sz="2400" b="1" dirty="0">
                <a:solidFill>
                  <a:schemeClr val="accent1">
                    <a:lumMod val="50000"/>
                  </a:schemeClr>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(ACC/AHA guidelines)</a:t>
            </a:r>
          </a:p>
          <a:p>
            <a:r>
              <a:rPr lang="en-US" sz="2400" dirty="0">
                <a:latin typeface="Times New Roman" panose="02020603050405020304" pitchFamily="18" charset="0"/>
                <a:cs typeface="Times New Roman" panose="02020603050405020304" pitchFamily="18" charset="0"/>
              </a:rPr>
              <a:t>Antiplatelet agents</a:t>
            </a:r>
            <a:r>
              <a:rPr lang="en-US" sz="2400" dirty="0">
                <a:solidFill>
                  <a:schemeClr val="tx1"/>
                </a:solidFill>
                <a:latin typeface="Times New Roman" panose="02020603050405020304" pitchFamily="18" charset="0"/>
                <a:cs typeface="Times New Roman" panose="02020603050405020304" pitchFamily="18" charset="0"/>
              </a:rPr>
              <a:t>: Aspirin , clopidogrel.</a:t>
            </a:r>
          </a:p>
          <a:p>
            <a:r>
              <a:rPr lang="en-US" sz="2400" dirty="0">
                <a:latin typeface="Times New Roman" panose="02020603050405020304" pitchFamily="18" charset="0"/>
                <a:cs typeface="Times New Roman" panose="02020603050405020304" pitchFamily="18" charset="0"/>
              </a:rPr>
              <a:t>Anticoagulants </a:t>
            </a:r>
            <a:r>
              <a:rPr lang="en-US" sz="2400" dirty="0">
                <a:solidFill>
                  <a:schemeClr val="tx1"/>
                </a:solidFill>
                <a:latin typeface="Times New Roman" panose="02020603050405020304" pitchFamily="18" charset="0"/>
                <a:cs typeface="Times New Roman" panose="02020603050405020304" pitchFamily="18" charset="0"/>
              </a:rPr>
              <a:t>: Heparin , bivalirudin.</a:t>
            </a:r>
          </a:p>
          <a:p>
            <a:r>
              <a:rPr lang="en-US" sz="2400" dirty="0">
                <a:solidFill>
                  <a:schemeClr val="tx1"/>
                </a:solidFill>
                <a:latin typeface="Times New Roman" panose="02020603050405020304" pitchFamily="18" charset="0"/>
                <a:cs typeface="Times New Roman" panose="02020603050405020304" pitchFamily="18" charset="0"/>
              </a:rPr>
              <a:t>Beta blockers: propranolol.</a:t>
            </a:r>
          </a:p>
          <a:p>
            <a:r>
              <a:rPr lang="en-US" sz="2400" dirty="0">
                <a:solidFill>
                  <a:schemeClr val="tx1"/>
                </a:solidFill>
                <a:latin typeface="Times New Roman" panose="02020603050405020304" pitchFamily="18" charset="0"/>
                <a:cs typeface="Times New Roman" panose="02020603050405020304" pitchFamily="18" charset="0"/>
              </a:rPr>
              <a:t>ACE inhibitors: enalapril, captopril.</a:t>
            </a:r>
          </a:p>
          <a:p>
            <a:r>
              <a:rPr lang="en-US" sz="2400" dirty="0">
                <a:solidFill>
                  <a:schemeClr val="tx1"/>
                </a:solidFill>
                <a:latin typeface="Times New Roman" panose="02020603050405020304" pitchFamily="18" charset="0"/>
                <a:cs typeface="Times New Roman" panose="02020603050405020304" pitchFamily="18" charset="0"/>
              </a:rPr>
              <a:t>Statins:</a:t>
            </a:r>
            <a:r>
              <a:rPr lang="en-US" sz="2400" dirty="0">
                <a:latin typeface="Times New Roman" panose="02020603050405020304" pitchFamily="18" charset="0"/>
                <a:cs typeface="Times New Roman" panose="02020603050405020304" pitchFamily="18" charset="0"/>
              </a:rPr>
              <a:t> Atorvastatin , Rosuvastatin.</a:t>
            </a:r>
          </a:p>
          <a:p>
            <a:r>
              <a:rPr lang="en-US" sz="2400" dirty="0">
                <a:solidFill>
                  <a:schemeClr val="tx1"/>
                </a:solidFill>
                <a:latin typeface="Times New Roman" panose="02020603050405020304" pitchFamily="18" charset="0"/>
                <a:cs typeface="Times New Roman" panose="02020603050405020304" pitchFamily="18" charset="0"/>
              </a:rPr>
              <a:t>Antianginal therapy , usually nitroglycerin.</a:t>
            </a:r>
          </a:p>
          <a:p>
            <a:r>
              <a:rPr lang="en-US" sz="2400" dirty="0">
                <a:latin typeface="Times New Roman" panose="02020603050405020304" pitchFamily="18" charset="0"/>
                <a:cs typeface="Times New Roman" panose="02020603050405020304" pitchFamily="18" charset="0"/>
              </a:rPr>
              <a:t>Sometimes a glycoprotein ||b/|||a inhibitor when PCI is done</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00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052E5B-7032-4577-9662-0639A7583679}"/>
              </a:ext>
            </a:extLst>
          </p:cNvPr>
          <p:cNvSpPr>
            <a:spLocks noGrp="1"/>
          </p:cNvSpPr>
          <p:nvPr>
            <p:ph idx="1"/>
          </p:nvPr>
        </p:nvSpPr>
        <p:spPr>
          <a:xfrm>
            <a:off x="677333" y="384313"/>
            <a:ext cx="9420823" cy="609600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Fibrinolytic therapy is indicated in STEMI but not in NSTEMI. Because risks of fibrinolytic therapy such as bleeding.</a:t>
            </a:r>
          </a:p>
          <a:p>
            <a:r>
              <a:rPr lang="en-US" sz="2400" dirty="0">
                <a:solidFill>
                  <a:schemeClr val="tx1"/>
                </a:solidFill>
                <a:latin typeface="Times New Roman" panose="02020603050405020304" pitchFamily="18" charset="0"/>
                <a:cs typeface="Times New Roman" panose="02020603050405020304" pitchFamily="18" charset="0"/>
              </a:rPr>
              <a:t>According to TIMI score and GRACE score high risk patients should undergo early angiography (with in 12-24hrs) and revascularization (with percutaneous coronary intervention/CABG) if significant coronary artery stenosis is found.</a:t>
            </a:r>
          </a:p>
          <a:p>
            <a:r>
              <a:rPr lang="en-US" sz="2400" dirty="0">
                <a:latin typeface="Times New Roman" panose="02020603050405020304" pitchFamily="18" charset="0"/>
                <a:cs typeface="Times New Roman" panose="02020603050405020304" pitchFamily="18" charset="0"/>
              </a:rPr>
              <a:t>Dual anti platelet therapy after stent implantation with P2Y12 inhibitor therapy (clopidogrel/ticagrelor) should be given for at least 12 months and daily dose aspirin (75-100mg) is recommended.</a:t>
            </a:r>
          </a:p>
          <a:p>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8027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1BE6F-0DBA-41AC-B4D2-DFE491489524}"/>
              </a:ext>
            </a:extLst>
          </p:cNvPr>
          <p:cNvSpPr>
            <a:spLocks noGrp="1"/>
          </p:cNvSpPr>
          <p:nvPr>
            <p:ph idx="1"/>
          </p:nvPr>
        </p:nvSpPr>
        <p:spPr>
          <a:xfrm>
            <a:off x="677333" y="477078"/>
            <a:ext cx="9738875" cy="6109251"/>
          </a:xfrm>
        </p:spPr>
        <p:txBody>
          <a:bodyPr>
            <a:normAutofit/>
          </a:bodyPr>
          <a:lstStyle/>
          <a:p>
            <a:r>
              <a:rPr lang="en-US" sz="2400" dirty="0">
                <a:latin typeface="Times New Roman" panose="02020603050405020304" pitchFamily="18" charset="0"/>
                <a:cs typeface="Times New Roman" panose="02020603050405020304" pitchFamily="18" charset="0"/>
              </a:rPr>
              <a:t>An ACE inhibitor should be started with in 24hrs of presentation particularly if LVEF &lt;40% and in those with HTN/DM/CKD.</a:t>
            </a:r>
          </a:p>
          <a:p>
            <a:r>
              <a:rPr lang="en-US" sz="2400" dirty="0">
                <a:latin typeface="Times New Roman" panose="02020603050405020304" pitchFamily="18" charset="0"/>
                <a:cs typeface="Times New Roman" panose="02020603050405020304" pitchFamily="18" charset="0"/>
              </a:rPr>
              <a:t>As per guidelines, after an ACS all patients should receive DAPT therapy ideally for 12months followed by lifelong aspirin therapy.</a:t>
            </a:r>
          </a:p>
          <a:p>
            <a:pPr marL="0" indent="0">
              <a:buNone/>
            </a:pPr>
            <a:r>
              <a:rPr lang="en-US" sz="2400" b="1" dirty="0">
                <a:latin typeface="Times New Roman" panose="02020603050405020304" pitchFamily="18" charset="0"/>
                <a:cs typeface="Times New Roman" panose="02020603050405020304" pitchFamily="18" charset="0"/>
              </a:rPr>
              <a:t>TREATMENT GOALS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Relieve symptoms of CAD</a:t>
            </a:r>
          </a:p>
          <a:p>
            <a:r>
              <a:rPr lang="en-US" sz="2400" dirty="0">
                <a:latin typeface="Times New Roman" panose="02020603050405020304" pitchFamily="18" charset="0"/>
                <a:cs typeface="Times New Roman" panose="02020603050405020304" pitchFamily="18" charset="0"/>
              </a:rPr>
              <a:t>Reducing heart’s workload by reducing blood pressure</a:t>
            </a:r>
          </a:p>
          <a:p>
            <a:r>
              <a:rPr lang="en-US" sz="2400" dirty="0">
                <a:latin typeface="Times New Roman" panose="02020603050405020304" pitchFamily="18" charset="0"/>
                <a:cs typeface="Times New Roman" panose="02020603050405020304" pitchFamily="18" charset="0"/>
              </a:rPr>
              <a:t>To prevent future cardiac events such as unstable angina and death.</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14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47DC88F-59B6-C11F-BE3C-F19F9EA9F615}"/>
              </a:ext>
            </a:extLst>
          </p:cNvPr>
          <p:cNvGraphicFramePr>
            <a:graphicFrameLocks noGrp="1"/>
          </p:cNvGraphicFramePr>
          <p:nvPr>
            <p:ph idx="1"/>
            <p:extLst>
              <p:ext uri="{D42A27DB-BD31-4B8C-83A1-F6EECF244321}">
                <p14:modId xmlns:p14="http://schemas.microsoft.com/office/powerpoint/2010/main" val="1792451268"/>
              </p:ext>
            </p:extLst>
          </p:nvPr>
        </p:nvGraphicFramePr>
        <p:xfrm>
          <a:off x="838200" y="609600"/>
          <a:ext cx="10515600" cy="560832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4080084294"/>
                    </a:ext>
                  </a:extLst>
                </a:gridCol>
                <a:gridCol w="1314450">
                  <a:extLst>
                    <a:ext uri="{9D8B030D-6E8A-4147-A177-3AD203B41FA5}">
                      <a16:colId xmlns:a16="http://schemas.microsoft.com/office/drawing/2014/main" val="1802864642"/>
                    </a:ext>
                  </a:extLst>
                </a:gridCol>
                <a:gridCol w="1314450">
                  <a:extLst>
                    <a:ext uri="{9D8B030D-6E8A-4147-A177-3AD203B41FA5}">
                      <a16:colId xmlns:a16="http://schemas.microsoft.com/office/drawing/2014/main" val="3304850979"/>
                    </a:ext>
                  </a:extLst>
                </a:gridCol>
                <a:gridCol w="1314450">
                  <a:extLst>
                    <a:ext uri="{9D8B030D-6E8A-4147-A177-3AD203B41FA5}">
                      <a16:colId xmlns:a16="http://schemas.microsoft.com/office/drawing/2014/main" val="3155873666"/>
                    </a:ext>
                  </a:extLst>
                </a:gridCol>
                <a:gridCol w="1314450">
                  <a:extLst>
                    <a:ext uri="{9D8B030D-6E8A-4147-A177-3AD203B41FA5}">
                      <a16:colId xmlns:a16="http://schemas.microsoft.com/office/drawing/2014/main" val="3968262164"/>
                    </a:ext>
                  </a:extLst>
                </a:gridCol>
                <a:gridCol w="1314450">
                  <a:extLst>
                    <a:ext uri="{9D8B030D-6E8A-4147-A177-3AD203B41FA5}">
                      <a16:colId xmlns:a16="http://schemas.microsoft.com/office/drawing/2014/main" val="2308901702"/>
                    </a:ext>
                  </a:extLst>
                </a:gridCol>
                <a:gridCol w="1314450">
                  <a:extLst>
                    <a:ext uri="{9D8B030D-6E8A-4147-A177-3AD203B41FA5}">
                      <a16:colId xmlns:a16="http://schemas.microsoft.com/office/drawing/2014/main" val="4156097638"/>
                    </a:ext>
                  </a:extLst>
                </a:gridCol>
                <a:gridCol w="1314450">
                  <a:extLst>
                    <a:ext uri="{9D8B030D-6E8A-4147-A177-3AD203B41FA5}">
                      <a16:colId xmlns:a16="http://schemas.microsoft.com/office/drawing/2014/main" val="2988356190"/>
                    </a:ext>
                  </a:extLst>
                </a:gridCol>
              </a:tblGrid>
              <a:tr h="687070">
                <a:tc>
                  <a:txBody>
                    <a:bodyPr/>
                    <a:lstStyle/>
                    <a:p>
                      <a:r>
                        <a:rPr lang="en-US" sz="2000" dirty="0">
                          <a:latin typeface="Times New Roman" panose="02020603050405020304" pitchFamily="18" charset="0"/>
                          <a:cs typeface="Times New Roman" panose="02020603050405020304" pitchFamily="18" charset="0"/>
                        </a:rPr>
                        <a:t>S.NO.</a:t>
                      </a:r>
                    </a:p>
                  </a:txBody>
                  <a:tcPr/>
                </a:tc>
                <a:tc>
                  <a:txBody>
                    <a:bodyPr/>
                    <a:lstStyle/>
                    <a:p>
                      <a:r>
                        <a:rPr lang="en-US" sz="2000" dirty="0">
                          <a:latin typeface="Times New Roman" panose="02020603050405020304" pitchFamily="18" charset="0"/>
                          <a:cs typeface="Times New Roman" panose="02020603050405020304" pitchFamily="18" charset="0"/>
                        </a:rPr>
                        <a:t>BRAND NAME</a:t>
                      </a:r>
                    </a:p>
                  </a:txBody>
                  <a:tcPr/>
                </a:tc>
                <a:tc>
                  <a:txBody>
                    <a:bodyPr/>
                    <a:lstStyle/>
                    <a:p>
                      <a:r>
                        <a:rPr lang="en-US" sz="2000" dirty="0">
                          <a:latin typeface="Times New Roman" panose="02020603050405020304" pitchFamily="18" charset="0"/>
                          <a:cs typeface="Times New Roman" panose="02020603050405020304" pitchFamily="18" charset="0"/>
                        </a:rPr>
                        <a:t>GENERIC NAME</a:t>
                      </a:r>
                    </a:p>
                  </a:txBody>
                  <a:tcPr/>
                </a:tc>
                <a:tc>
                  <a:txBody>
                    <a:bodyPr/>
                    <a:lstStyle/>
                    <a:p>
                      <a:r>
                        <a:rPr lang="en-US" sz="2000" dirty="0">
                          <a:latin typeface="Times New Roman" panose="02020603050405020304" pitchFamily="18" charset="0"/>
                          <a:cs typeface="Times New Roman" panose="02020603050405020304" pitchFamily="18" charset="0"/>
                        </a:rPr>
                        <a:t>DOSE</a:t>
                      </a:r>
                    </a:p>
                  </a:txBody>
                  <a:tcPr/>
                </a:tc>
                <a:tc>
                  <a:txBody>
                    <a:bodyPr/>
                    <a:lstStyle/>
                    <a:p>
                      <a:r>
                        <a:rPr lang="en-US" sz="2000" dirty="0">
                          <a:latin typeface="Times New Roman" panose="02020603050405020304" pitchFamily="18" charset="0"/>
                          <a:cs typeface="Times New Roman" panose="02020603050405020304" pitchFamily="18" charset="0"/>
                        </a:rPr>
                        <a:t>FREQ</a:t>
                      </a:r>
                    </a:p>
                  </a:txBody>
                  <a:tcPr/>
                </a:tc>
                <a:tc>
                  <a:txBody>
                    <a:bodyPr/>
                    <a:lstStyle/>
                    <a:p>
                      <a:r>
                        <a:rPr lang="en-US" sz="2000" dirty="0">
                          <a:latin typeface="Times New Roman" panose="02020603050405020304" pitchFamily="18" charset="0"/>
                          <a:cs typeface="Times New Roman" panose="02020603050405020304" pitchFamily="18" charset="0"/>
                        </a:rPr>
                        <a:t>ROA</a:t>
                      </a:r>
                    </a:p>
                  </a:txBody>
                  <a:tcPr/>
                </a:tc>
                <a:tc>
                  <a:txBody>
                    <a:bodyPr/>
                    <a:lstStyle/>
                    <a:p>
                      <a:r>
                        <a:rPr lang="en-US" sz="2000" dirty="0">
                          <a:latin typeface="Times New Roman" panose="02020603050405020304" pitchFamily="18" charset="0"/>
                          <a:cs typeface="Times New Roman" panose="02020603050405020304" pitchFamily="18" charset="0"/>
                        </a:rPr>
                        <a:t>DATE OF START</a:t>
                      </a:r>
                    </a:p>
                  </a:txBody>
                  <a:tcPr/>
                </a:tc>
                <a:tc>
                  <a:txBody>
                    <a:bodyPr/>
                    <a:lstStyle/>
                    <a:p>
                      <a:r>
                        <a:rPr lang="en-US" sz="2000" dirty="0">
                          <a:latin typeface="Times New Roman" panose="02020603050405020304" pitchFamily="18" charset="0"/>
                          <a:cs typeface="Times New Roman" panose="02020603050405020304" pitchFamily="18" charset="0"/>
                        </a:rPr>
                        <a:t>DATE OF STOP</a:t>
                      </a:r>
                    </a:p>
                  </a:txBody>
                  <a:tcPr/>
                </a:tc>
                <a:extLst>
                  <a:ext uri="{0D108BD9-81ED-4DB2-BD59-A6C34878D82A}">
                    <a16:rowId xmlns:a16="http://schemas.microsoft.com/office/drawing/2014/main" val="891611535"/>
                  </a:ext>
                </a:extLst>
              </a:tr>
              <a:tr h="687070">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TAB.GLYCOMET</a:t>
                      </a:r>
                    </a:p>
                  </a:txBody>
                  <a:tcPr/>
                </a:tc>
                <a:tc>
                  <a:txBody>
                    <a:bodyPr/>
                    <a:lstStyle/>
                    <a:p>
                      <a:r>
                        <a:rPr lang="en-US" sz="2000" dirty="0">
                          <a:latin typeface="Times New Roman" panose="02020603050405020304" pitchFamily="18" charset="0"/>
                          <a:cs typeface="Times New Roman" panose="02020603050405020304" pitchFamily="18" charset="0"/>
                        </a:rPr>
                        <a:t>Metformin</a:t>
                      </a:r>
                    </a:p>
                  </a:txBody>
                  <a:tcPr/>
                </a:tc>
                <a:tc>
                  <a:txBody>
                    <a:bodyPr/>
                    <a:lstStyle/>
                    <a:p>
                      <a:r>
                        <a:rPr lang="en-US" sz="2000" dirty="0">
                          <a:latin typeface="Times New Roman" panose="02020603050405020304" pitchFamily="18" charset="0"/>
                          <a:cs typeface="Times New Roman" panose="02020603050405020304" pitchFamily="18" charset="0"/>
                        </a:rPr>
                        <a:t>500mg</a:t>
                      </a:r>
                    </a:p>
                  </a:txBody>
                  <a:tcPr/>
                </a:tc>
                <a:tc>
                  <a:txBody>
                    <a:bodyPr/>
                    <a:lstStyle/>
                    <a:p>
                      <a:r>
                        <a:rPr lang="en-US" sz="2000" dirty="0">
                          <a:latin typeface="Times New Roman" panose="02020603050405020304" pitchFamily="18" charset="0"/>
                          <a:cs typeface="Times New Roman" panose="02020603050405020304" pitchFamily="18" charset="0"/>
                        </a:rPr>
                        <a:t>OD</a:t>
                      </a:r>
                    </a:p>
                  </a:txBody>
                  <a:tcPr/>
                </a:tc>
                <a:tc>
                  <a:txBody>
                    <a:bodyPr/>
                    <a:lstStyle/>
                    <a:p>
                      <a:r>
                        <a:rPr lang="en-US" sz="2000" dirty="0">
                          <a:latin typeface="Times New Roman" panose="02020603050405020304" pitchFamily="18" charset="0"/>
                          <a:cs typeface="Times New Roman" panose="02020603050405020304" pitchFamily="18" charset="0"/>
                        </a:rPr>
                        <a:t>PO</a:t>
                      </a:r>
                    </a:p>
                  </a:txBody>
                  <a:tcPr/>
                </a:tc>
                <a:tc>
                  <a:txBody>
                    <a:bodyPr/>
                    <a:lstStyle/>
                    <a:p>
                      <a:r>
                        <a:rPr lang="en-US" sz="2000" dirty="0">
                          <a:latin typeface="Times New Roman" panose="02020603050405020304" pitchFamily="18" charset="0"/>
                          <a:cs typeface="Times New Roman" panose="02020603050405020304" pitchFamily="18" charset="0"/>
                        </a:rPr>
                        <a:t>23-2-23</a:t>
                      </a:r>
                    </a:p>
                  </a:txBody>
                  <a:tcPr/>
                </a:tc>
                <a:tc>
                  <a:txBody>
                    <a:bodyPr/>
                    <a:lstStyle/>
                    <a:p>
                      <a:r>
                        <a:rPr lang="en-US" sz="2000" dirty="0">
                          <a:latin typeface="Times New Roman" panose="02020603050405020304" pitchFamily="18" charset="0"/>
                          <a:cs typeface="Times New Roman" panose="02020603050405020304" pitchFamily="18" charset="0"/>
                        </a:rPr>
                        <a:t>28-3-23</a:t>
                      </a:r>
                    </a:p>
                  </a:txBody>
                  <a:tcPr/>
                </a:tc>
                <a:extLst>
                  <a:ext uri="{0D108BD9-81ED-4DB2-BD59-A6C34878D82A}">
                    <a16:rowId xmlns:a16="http://schemas.microsoft.com/office/drawing/2014/main" val="1057157639"/>
                  </a:ext>
                </a:extLst>
              </a:tr>
              <a:tr h="687070">
                <a:tc>
                  <a:txBody>
                    <a:bodyPr/>
                    <a:lstStyle/>
                    <a:p>
                      <a:r>
                        <a:rPr lang="en-US" sz="2000" dirty="0">
                          <a:latin typeface="Times New Roman" panose="02020603050405020304" pitchFamily="18" charset="0"/>
                          <a:cs typeface="Times New Roman" panose="02020603050405020304" pitchFamily="18" charset="0"/>
                        </a:rPr>
                        <a:t>2.</a:t>
                      </a:r>
                    </a:p>
                  </a:txBody>
                  <a:tcPr/>
                </a:tc>
                <a:tc>
                  <a:txBody>
                    <a:bodyPr/>
                    <a:lstStyle/>
                    <a:p>
                      <a:r>
                        <a:rPr lang="en-US" sz="2000" dirty="0">
                          <a:latin typeface="Times New Roman" panose="02020603050405020304" pitchFamily="18" charset="0"/>
                          <a:cs typeface="Times New Roman" panose="02020603050405020304" pitchFamily="18" charset="0"/>
                        </a:rPr>
                        <a:t>TAB.PANTOCID</a:t>
                      </a:r>
                    </a:p>
                  </a:txBody>
                  <a:tcPr/>
                </a:tc>
                <a:tc>
                  <a:txBody>
                    <a:bodyPr/>
                    <a:lstStyle/>
                    <a:p>
                      <a:r>
                        <a:rPr lang="en-US" sz="2000" dirty="0">
                          <a:latin typeface="Times New Roman" panose="02020603050405020304" pitchFamily="18" charset="0"/>
                          <a:cs typeface="Times New Roman" panose="02020603050405020304" pitchFamily="18" charset="0"/>
                        </a:rPr>
                        <a:t>Pantoprazole</a:t>
                      </a:r>
                    </a:p>
                  </a:txBody>
                  <a:tcPr/>
                </a:tc>
                <a:tc>
                  <a:txBody>
                    <a:bodyPr/>
                    <a:lstStyle/>
                    <a:p>
                      <a:r>
                        <a:rPr lang="en-US" sz="2000" dirty="0">
                          <a:latin typeface="Times New Roman" panose="02020603050405020304" pitchFamily="18" charset="0"/>
                          <a:cs typeface="Times New Roman" panose="02020603050405020304" pitchFamily="18" charset="0"/>
                        </a:rPr>
                        <a:t>40mg</a:t>
                      </a:r>
                    </a:p>
                  </a:txBody>
                  <a:tcPr/>
                </a:tc>
                <a:tc>
                  <a:txBody>
                    <a:bodyPr/>
                    <a:lstStyle/>
                    <a:p>
                      <a:r>
                        <a:rPr lang="en-US" sz="2000" dirty="0">
                          <a:latin typeface="Times New Roman" panose="02020603050405020304" pitchFamily="18" charset="0"/>
                          <a:cs typeface="Times New Roman" panose="02020603050405020304" pitchFamily="18" charset="0"/>
                        </a:rPr>
                        <a:t>OD</a:t>
                      </a:r>
                    </a:p>
                  </a:txBody>
                  <a:tcPr/>
                </a:tc>
                <a:tc>
                  <a:txBody>
                    <a:bodyPr/>
                    <a:lstStyle/>
                    <a:p>
                      <a:r>
                        <a:rPr lang="en-US" sz="2000" dirty="0">
                          <a:latin typeface="Times New Roman" panose="02020603050405020304" pitchFamily="18" charset="0"/>
                          <a:cs typeface="Times New Roman" panose="02020603050405020304" pitchFamily="18" charset="0"/>
                        </a:rPr>
                        <a:t>PO</a:t>
                      </a:r>
                    </a:p>
                  </a:txBody>
                  <a:tcPr/>
                </a:tc>
                <a:tc>
                  <a:txBody>
                    <a:bodyPr/>
                    <a:lstStyle/>
                    <a:p>
                      <a:r>
                        <a:rPr lang="en-US" sz="2000" dirty="0">
                          <a:latin typeface="Times New Roman" panose="02020603050405020304" pitchFamily="18" charset="0"/>
                          <a:cs typeface="Times New Roman" panose="02020603050405020304" pitchFamily="18" charset="0"/>
                        </a:rPr>
                        <a:t>27-2-23</a:t>
                      </a:r>
                    </a:p>
                  </a:txBody>
                  <a:tcPr/>
                </a:tc>
                <a:tc>
                  <a:txBody>
                    <a:bodyPr/>
                    <a:lstStyle/>
                    <a:p>
                      <a:r>
                        <a:rPr lang="en-US" sz="2000" dirty="0">
                          <a:latin typeface="Times New Roman" panose="02020603050405020304" pitchFamily="18" charset="0"/>
                          <a:cs typeface="Times New Roman" panose="02020603050405020304" pitchFamily="18" charset="0"/>
                        </a:rPr>
                        <a:t>5-3-23</a:t>
                      </a:r>
                    </a:p>
                  </a:txBody>
                  <a:tcPr/>
                </a:tc>
                <a:extLst>
                  <a:ext uri="{0D108BD9-81ED-4DB2-BD59-A6C34878D82A}">
                    <a16:rowId xmlns:a16="http://schemas.microsoft.com/office/drawing/2014/main" val="3807209150"/>
                  </a:ext>
                </a:extLst>
              </a:tr>
              <a:tr h="687070">
                <a:tc>
                  <a:txBody>
                    <a:bodyPr/>
                    <a:lstStyle/>
                    <a:p>
                      <a:r>
                        <a:rPr lang="en-US" sz="2000" dirty="0">
                          <a:latin typeface="Times New Roman" panose="02020603050405020304" pitchFamily="18" charset="0"/>
                          <a:cs typeface="Times New Roman" panose="02020603050405020304" pitchFamily="18" charset="0"/>
                        </a:rPr>
                        <a:t>3.</a:t>
                      </a:r>
                    </a:p>
                  </a:txBody>
                  <a:tcPr/>
                </a:tc>
                <a:tc>
                  <a:txBody>
                    <a:bodyPr/>
                    <a:lstStyle/>
                    <a:p>
                      <a:r>
                        <a:rPr lang="en-US" sz="2000" dirty="0">
                          <a:latin typeface="Times New Roman" panose="02020603050405020304" pitchFamily="18" charset="0"/>
                          <a:cs typeface="Times New Roman" panose="02020603050405020304" pitchFamily="18" charset="0"/>
                        </a:rPr>
                        <a:t>INJ.HEPARIN</a:t>
                      </a:r>
                    </a:p>
                  </a:txBody>
                  <a:tcPr/>
                </a:tc>
                <a:tc>
                  <a:txBody>
                    <a:bodyPr/>
                    <a:lstStyle/>
                    <a:p>
                      <a:r>
                        <a:rPr lang="en-US" sz="2000" dirty="0">
                          <a:latin typeface="Times New Roman" panose="02020603050405020304" pitchFamily="18" charset="0"/>
                          <a:cs typeface="Times New Roman" panose="02020603050405020304" pitchFamily="18" charset="0"/>
                        </a:rPr>
                        <a:t>Enoxaparin</a:t>
                      </a:r>
                    </a:p>
                  </a:txBody>
                  <a:tcPr/>
                </a:tc>
                <a:tc>
                  <a:txBody>
                    <a:bodyPr/>
                    <a:lstStyle/>
                    <a:p>
                      <a:r>
                        <a:rPr lang="en-US" sz="2000" dirty="0">
                          <a:latin typeface="Times New Roman" panose="02020603050405020304" pitchFamily="18" charset="0"/>
                          <a:cs typeface="Times New Roman" panose="02020603050405020304" pitchFamily="18" charset="0"/>
                        </a:rPr>
                        <a:t>5000IU</a:t>
                      </a:r>
                    </a:p>
                  </a:txBody>
                  <a:tcPr/>
                </a:tc>
                <a:tc>
                  <a:txBody>
                    <a:bodyPr/>
                    <a:lstStyle/>
                    <a:p>
                      <a:r>
                        <a:rPr lang="en-US" sz="2000" dirty="0">
                          <a:latin typeface="Times New Roman" panose="02020603050405020304" pitchFamily="18" charset="0"/>
                          <a:cs typeface="Times New Roman" panose="02020603050405020304" pitchFamily="18" charset="0"/>
                        </a:rPr>
                        <a:t>QID</a:t>
                      </a:r>
                    </a:p>
                  </a:txBody>
                  <a:tcPr/>
                </a:tc>
                <a:tc>
                  <a:txBody>
                    <a:bodyPr/>
                    <a:lstStyle/>
                    <a:p>
                      <a:r>
                        <a:rPr lang="en-US" sz="2000" dirty="0">
                          <a:latin typeface="Times New Roman" panose="02020603050405020304" pitchFamily="18" charset="0"/>
                          <a:cs typeface="Times New Roman" panose="02020603050405020304" pitchFamily="18" charset="0"/>
                        </a:rPr>
                        <a:t>IV</a:t>
                      </a:r>
                    </a:p>
                  </a:txBody>
                  <a:tcPr/>
                </a:tc>
                <a:tc>
                  <a:txBody>
                    <a:bodyPr/>
                    <a:lstStyle/>
                    <a:p>
                      <a:r>
                        <a:rPr lang="en-US" sz="2000" dirty="0">
                          <a:latin typeface="Times New Roman" panose="02020603050405020304" pitchFamily="18" charset="0"/>
                          <a:cs typeface="Times New Roman" panose="02020603050405020304" pitchFamily="18" charset="0"/>
                        </a:rPr>
                        <a:t>27-2-23</a:t>
                      </a:r>
                    </a:p>
                  </a:txBody>
                  <a:tcPr/>
                </a:tc>
                <a:tc>
                  <a:txBody>
                    <a:bodyPr/>
                    <a:lstStyle/>
                    <a:p>
                      <a:r>
                        <a:rPr lang="en-US" sz="2000" dirty="0">
                          <a:latin typeface="Times New Roman" panose="02020603050405020304" pitchFamily="18" charset="0"/>
                          <a:cs typeface="Times New Roman" panose="02020603050405020304" pitchFamily="18" charset="0"/>
                        </a:rPr>
                        <a:t>5-3-23</a:t>
                      </a:r>
                    </a:p>
                  </a:txBody>
                  <a:tcPr/>
                </a:tc>
                <a:extLst>
                  <a:ext uri="{0D108BD9-81ED-4DB2-BD59-A6C34878D82A}">
                    <a16:rowId xmlns:a16="http://schemas.microsoft.com/office/drawing/2014/main" val="3629880614"/>
                  </a:ext>
                </a:extLst>
              </a:tr>
              <a:tr h="687070">
                <a:tc>
                  <a:txBody>
                    <a:bodyPr/>
                    <a:lstStyle/>
                    <a:p>
                      <a:r>
                        <a:rPr lang="en-US" sz="2000" dirty="0">
                          <a:latin typeface="Times New Roman" panose="02020603050405020304" pitchFamily="18" charset="0"/>
                          <a:cs typeface="Times New Roman" panose="02020603050405020304" pitchFamily="18" charset="0"/>
                        </a:rPr>
                        <a:t>4.</a:t>
                      </a:r>
                    </a:p>
                  </a:txBody>
                  <a:tcPr/>
                </a:tc>
                <a:tc>
                  <a:txBody>
                    <a:bodyPr/>
                    <a:lstStyle/>
                    <a:p>
                      <a:r>
                        <a:rPr lang="en-US" sz="2000" dirty="0">
                          <a:latin typeface="Times New Roman" panose="02020603050405020304" pitchFamily="18" charset="0"/>
                          <a:cs typeface="Times New Roman" panose="02020603050405020304" pitchFamily="18" charset="0"/>
                        </a:rPr>
                        <a:t>TAB.ECOSPRIN</a:t>
                      </a:r>
                    </a:p>
                  </a:txBody>
                  <a:tcPr/>
                </a:tc>
                <a:tc>
                  <a:txBody>
                    <a:bodyPr/>
                    <a:lstStyle/>
                    <a:p>
                      <a:r>
                        <a:rPr lang="en-US" sz="2000" dirty="0">
                          <a:latin typeface="Times New Roman" panose="02020603050405020304" pitchFamily="18" charset="0"/>
                          <a:cs typeface="Times New Roman" panose="02020603050405020304" pitchFamily="18" charset="0"/>
                        </a:rPr>
                        <a:t>Aspirin</a:t>
                      </a:r>
                    </a:p>
                  </a:txBody>
                  <a:tcPr/>
                </a:tc>
                <a:tc>
                  <a:txBody>
                    <a:bodyPr/>
                    <a:lstStyle/>
                    <a:p>
                      <a:r>
                        <a:rPr lang="en-US" sz="2000" dirty="0">
                          <a:latin typeface="Times New Roman" panose="02020603050405020304" pitchFamily="18" charset="0"/>
                          <a:cs typeface="Times New Roman" panose="02020603050405020304" pitchFamily="18" charset="0"/>
                        </a:rPr>
                        <a:t>75mg</a:t>
                      </a:r>
                    </a:p>
                  </a:txBody>
                  <a:tcPr/>
                </a:tc>
                <a:tc>
                  <a:txBody>
                    <a:bodyPr/>
                    <a:lstStyle/>
                    <a:p>
                      <a:r>
                        <a:rPr lang="en-US" sz="2000" dirty="0">
                          <a:latin typeface="Times New Roman" panose="02020603050405020304" pitchFamily="18" charset="0"/>
                          <a:cs typeface="Times New Roman" panose="02020603050405020304" pitchFamily="18" charset="0"/>
                        </a:rPr>
                        <a:t>OD</a:t>
                      </a:r>
                    </a:p>
                  </a:txBody>
                  <a:tcPr/>
                </a:tc>
                <a:tc>
                  <a:txBody>
                    <a:bodyPr/>
                    <a:lstStyle/>
                    <a:p>
                      <a:r>
                        <a:rPr lang="en-US" sz="2000" dirty="0">
                          <a:latin typeface="Times New Roman" panose="02020603050405020304" pitchFamily="18" charset="0"/>
                          <a:cs typeface="Times New Roman" panose="02020603050405020304" pitchFamily="18" charset="0"/>
                        </a:rPr>
                        <a:t>PO</a:t>
                      </a:r>
                    </a:p>
                  </a:txBody>
                  <a:tcPr/>
                </a:tc>
                <a:tc>
                  <a:txBody>
                    <a:bodyPr/>
                    <a:lstStyle/>
                    <a:p>
                      <a:r>
                        <a:rPr lang="en-US" sz="2000" dirty="0">
                          <a:latin typeface="Times New Roman" panose="02020603050405020304" pitchFamily="18" charset="0"/>
                          <a:cs typeface="Times New Roman" panose="02020603050405020304" pitchFamily="18" charset="0"/>
                        </a:rPr>
                        <a:t>27-2-23</a:t>
                      </a:r>
                    </a:p>
                  </a:txBody>
                  <a:tcPr/>
                </a:tc>
                <a:tc>
                  <a:txBody>
                    <a:bodyPr/>
                    <a:lstStyle/>
                    <a:p>
                      <a:r>
                        <a:rPr lang="en-US" sz="2000" dirty="0">
                          <a:latin typeface="Times New Roman" panose="02020603050405020304" pitchFamily="18" charset="0"/>
                          <a:cs typeface="Times New Roman" panose="02020603050405020304" pitchFamily="18" charset="0"/>
                        </a:rPr>
                        <a:t>2-3-23</a:t>
                      </a:r>
                    </a:p>
                  </a:txBody>
                  <a:tcPr/>
                </a:tc>
                <a:extLst>
                  <a:ext uri="{0D108BD9-81ED-4DB2-BD59-A6C34878D82A}">
                    <a16:rowId xmlns:a16="http://schemas.microsoft.com/office/drawing/2014/main" val="3883281843"/>
                  </a:ext>
                </a:extLst>
              </a:tr>
              <a:tr h="687070">
                <a:tc>
                  <a:txBody>
                    <a:bodyPr/>
                    <a:lstStyle/>
                    <a:p>
                      <a:r>
                        <a:rPr lang="en-US" sz="2000" dirty="0">
                          <a:latin typeface="Times New Roman" panose="02020603050405020304" pitchFamily="18" charset="0"/>
                          <a:cs typeface="Times New Roman" panose="02020603050405020304" pitchFamily="18" charset="0"/>
                        </a:rPr>
                        <a:t>5.</a:t>
                      </a:r>
                    </a:p>
                  </a:txBody>
                  <a:tcPr/>
                </a:tc>
                <a:tc>
                  <a:txBody>
                    <a:bodyPr/>
                    <a:lstStyle/>
                    <a:p>
                      <a:r>
                        <a:rPr lang="en-US" sz="2000" dirty="0">
                          <a:latin typeface="Times New Roman" panose="02020603050405020304" pitchFamily="18" charset="0"/>
                          <a:cs typeface="Times New Roman" panose="02020603050405020304" pitchFamily="18" charset="0"/>
                        </a:rPr>
                        <a:t>TAB.AXCER</a:t>
                      </a:r>
                    </a:p>
                  </a:txBody>
                  <a:tcPr/>
                </a:tc>
                <a:tc>
                  <a:txBody>
                    <a:bodyPr/>
                    <a:lstStyle/>
                    <a:p>
                      <a:r>
                        <a:rPr lang="en-US" sz="2000" dirty="0">
                          <a:latin typeface="Times New Roman" panose="02020603050405020304" pitchFamily="18" charset="0"/>
                          <a:cs typeface="Times New Roman" panose="02020603050405020304" pitchFamily="18" charset="0"/>
                        </a:rPr>
                        <a:t>Ticagrelor</a:t>
                      </a:r>
                    </a:p>
                  </a:txBody>
                  <a:tcPr/>
                </a:tc>
                <a:tc>
                  <a:txBody>
                    <a:bodyPr/>
                    <a:lstStyle/>
                    <a:p>
                      <a:r>
                        <a:rPr lang="en-US" sz="2000" dirty="0">
                          <a:latin typeface="Times New Roman" panose="02020603050405020304" pitchFamily="18" charset="0"/>
                          <a:cs typeface="Times New Roman" panose="02020603050405020304" pitchFamily="18" charset="0"/>
                        </a:rPr>
                        <a:t>90mg</a:t>
                      </a:r>
                    </a:p>
                  </a:txBody>
                  <a:tcPr/>
                </a:tc>
                <a:tc>
                  <a:txBody>
                    <a:bodyPr/>
                    <a:lstStyle/>
                    <a:p>
                      <a:r>
                        <a:rPr lang="en-US" sz="2000" dirty="0">
                          <a:latin typeface="Times New Roman" panose="02020603050405020304" pitchFamily="18" charset="0"/>
                          <a:cs typeface="Times New Roman" panose="02020603050405020304" pitchFamily="18" charset="0"/>
                        </a:rPr>
                        <a:t>BD</a:t>
                      </a:r>
                    </a:p>
                  </a:txBody>
                  <a:tcPr/>
                </a:tc>
                <a:tc>
                  <a:txBody>
                    <a:bodyPr/>
                    <a:lstStyle/>
                    <a:p>
                      <a:r>
                        <a:rPr lang="en-US" sz="2000" dirty="0">
                          <a:latin typeface="Times New Roman" panose="02020603050405020304" pitchFamily="18" charset="0"/>
                          <a:cs typeface="Times New Roman" panose="02020603050405020304" pitchFamily="18" charset="0"/>
                        </a:rPr>
                        <a:t>PO</a:t>
                      </a:r>
                    </a:p>
                  </a:txBody>
                  <a:tcPr/>
                </a:tc>
                <a:tc>
                  <a:txBody>
                    <a:bodyPr/>
                    <a:lstStyle/>
                    <a:p>
                      <a:r>
                        <a:rPr lang="en-US" sz="2000" dirty="0">
                          <a:latin typeface="Times New Roman" panose="02020603050405020304" pitchFamily="18" charset="0"/>
                          <a:cs typeface="Times New Roman" panose="02020603050405020304" pitchFamily="18" charset="0"/>
                        </a:rPr>
                        <a:t>27-2-23</a:t>
                      </a:r>
                    </a:p>
                  </a:txBody>
                  <a:tcPr/>
                </a:tc>
                <a:tc>
                  <a:txBody>
                    <a:bodyPr/>
                    <a:lstStyle/>
                    <a:p>
                      <a:r>
                        <a:rPr lang="en-US" sz="2000" dirty="0">
                          <a:latin typeface="Times New Roman" panose="02020603050405020304" pitchFamily="18" charset="0"/>
                          <a:cs typeface="Times New Roman" panose="02020603050405020304" pitchFamily="18" charset="0"/>
                        </a:rPr>
                        <a:t>5-3-23</a:t>
                      </a:r>
                    </a:p>
                  </a:txBody>
                  <a:tcPr/>
                </a:tc>
                <a:extLst>
                  <a:ext uri="{0D108BD9-81ED-4DB2-BD59-A6C34878D82A}">
                    <a16:rowId xmlns:a16="http://schemas.microsoft.com/office/drawing/2014/main" val="3655246330"/>
                  </a:ext>
                </a:extLst>
              </a:tr>
              <a:tr h="687070">
                <a:tc>
                  <a:txBody>
                    <a:bodyPr/>
                    <a:lstStyle/>
                    <a:p>
                      <a:r>
                        <a:rPr lang="en-US" sz="2000" dirty="0">
                          <a:latin typeface="Times New Roman" panose="02020603050405020304" pitchFamily="18" charset="0"/>
                          <a:cs typeface="Times New Roman" panose="02020603050405020304" pitchFamily="18" charset="0"/>
                        </a:rPr>
                        <a:t>6.</a:t>
                      </a:r>
                    </a:p>
                  </a:txBody>
                  <a:tcPr/>
                </a:tc>
                <a:tc>
                  <a:txBody>
                    <a:bodyPr/>
                    <a:lstStyle/>
                    <a:p>
                      <a:r>
                        <a:rPr lang="en-US" sz="2000" dirty="0">
                          <a:latin typeface="Times New Roman" panose="02020603050405020304" pitchFamily="18" charset="0"/>
                          <a:cs typeface="Times New Roman" panose="02020603050405020304" pitchFamily="18" charset="0"/>
                        </a:rPr>
                        <a:t>TAB.ROSAVEL</a:t>
                      </a:r>
                    </a:p>
                  </a:txBody>
                  <a:tcPr/>
                </a:tc>
                <a:tc>
                  <a:txBody>
                    <a:bodyPr/>
                    <a:lstStyle/>
                    <a:p>
                      <a:r>
                        <a:rPr lang="en-US" sz="2000" dirty="0">
                          <a:latin typeface="Times New Roman" panose="02020603050405020304" pitchFamily="18" charset="0"/>
                          <a:cs typeface="Times New Roman" panose="02020603050405020304" pitchFamily="18" charset="0"/>
                        </a:rPr>
                        <a:t>Rosuvastatin</a:t>
                      </a:r>
                    </a:p>
                  </a:txBody>
                  <a:tcPr/>
                </a:tc>
                <a:tc>
                  <a:txBody>
                    <a:bodyPr/>
                    <a:lstStyle/>
                    <a:p>
                      <a:r>
                        <a:rPr lang="en-US" sz="2000" dirty="0">
                          <a:latin typeface="Times New Roman" panose="02020603050405020304" pitchFamily="18" charset="0"/>
                          <a:cs typeface="Times New Roman" panose="02020603050405020304" pitchFamily="18" charset="0"/>
                        </a:rPr>
                        <a:t>20mg</a:t>
                      </a:r>
                    </a:p>
                  </a:txBody>
                  <a:tcPr/>
                </a:tc>
                <a:tc>
                  <a:txBody>
                    <a:bodyPr/>
                    <a:lstStyle/>
                    <a:p>
                      <a:r>
                        <a:rPr lang="en-US" sz="2000" dirty="0">
                          <a:latin typeface="Times New Roman" panose="02020603050405020304" pitchFamily="18" charset="0"/>
                          <a:cs typeface="Times New Roman" panose="02020603050405020304" pitchFamily="18" charset="0"/>
                        </a:rPr>
                        <a:t>OD/HS</a:t>
                      </a:r>
                    </a:p>
                  </a:txBody>
                  <a:tcPr/>
                </a:tc>
                <a:tc>
                  <a:txBody>
                    <a:bodyPr/>
                    <a:lstStyle/>
                    <a:p>
                      <a:r>
                        <a:rPr lang="en-US" sz="2000" dirty="0">
                          <a:latin typeface="Times New Roman" panose="02020603050405020304" pitchFamily="18" charset="0"/>
                          <a:cs typeface="Times New Roman" panose="02020603050405020304" pitchFamily="18" charset="0"/>
                        </a:rPr>
                        <a:t>PO</a:t>
                      </a:r>
                    </a:p>
                  </a:txBody>
                  <a:tcPr/>
                </a:tc>
                <a:tc>
                  <a:txBody>
                    <a:bodyPr/>
                    <a:lstStyle/>
                    <a:p>
                      <a:r>
                        <a:rPr lang="en-US" sz="2000" dirty="0">
                          <a:latin typeface="Times New Roman" panose="02020603050405020304" pitchFamily="18" charset="0"/>
                          <a:cs typeface="Times New Roman" panose="02020603050405020304" pitchFamily="18" charset="0"/>
                        </a:rPr>
                        <a:t>27-2-23</a:t>
                      </a:r>
                    </a:p>
                  </a:txBody>
                  <a:tcPr/>
                </a:tc>
                <a:tc>
                  <a:txBody>
                    <a:bodyPr/>
                    <a:lstStyle/>
                    <a:p>
                      <a:r>
                        <a:rPr lang="en-US" sz="2000" dirty="0">
                          <a:latin typeface="Times New Roman" panose="02020603050405020304" pitchFamily="18" charset="0"/>
                          <a:cs typeface="Times New Roman" panose="02020603050405020304" pitchFamily="18" charset="0"/>
                        </a:rPr>
                        <a:t>5-3-23</a:t>
                      </a:r>
                    </a:p>
                  </a:txBody>
                  <a:tcPr/>
                </a:tc>
                <a:extLst>
                  <a:ext uri="{0D108BD9-81ED-4DB2-BD59-A6C34878D82A}">
                    <a16:rowId xmlns:a16="http://schemas.microsoft.com/office/drawing/2014/main" val="1834008578"/>
                  </a:ext>
                </a:extLst>
              </a:tr>
              <a:tr h="687070">
                <a:tc>
                  <a:txBody>
                    <a:bodyPr/>
                    <a:lstStyle/>
                    <a:p>
                      <a:r>
                        <a:rPr lang="en-US" sz="2000" dirty="0">
                          <a:latin typeface="Times New Roman" panose="02020603050405020304" pitchFamily="18" charset="0"/>
                          <a:cs typeface="Times New Roman" panose="02020603050405020304" pitchFamily="18" charset="0"/>
                        </a:rPr>
                        <a:t>7.</a:t>
                      </a:r>
                    </a:p>
                  </a:txBody>
                  <a:tcPr/>
                </a:tc>
                <a:tc>
                  <a:txBody>
                    <a:bodyPr/>
                    <a:lstStyle/>
                    <a:p>
                      <a:r>
                        <a:rPr lang="en-US" sz="2000" dirty="0">
                          <a:latin typeface="Times New Roman" panose="02020603050405020304" pitchFamily="18" charset="0"/>
                          <a:cs typeface="Times New Roman" panose="02020603050405020304" pitchFamily="18" charset="0"/>
                        </a:rPr>
                        <a:t>INJ.TAXIM</a:t>
                      </a:r>
                    </a:p>
                  </a:txBody>
                  <a:tcPr/>
                </a:tc>
                <a:tc>
                  <a:txBody>
                    <a:bodyPr/>
                    <a:lstStyle/>
                    <a:p>
                      <a:r>
                        <a:rPr lang="en-US" sz="2000" dirty="0">
                          <a:latin typeface="Times New Roman" panose="02020603050405020304" pitchFamily="18" charset="0"/>
                          <a:cs typeface="Times New Roman" panose="02020603050405020304" pitchFamily="18" charset="0"/>
                        </a:rPr>
                        <a:t>CEFOTAXIM</a:t>
                      </a:r>
                    </a:p>
                  </a:txBody>
                  <a:tcPr/>
                </a:tc>
                <a:tc>
                  <a:txBody>
                    <a:bodyPr/>
                    <a:lstStyle/>
                    <a:p>
                      <a:r>
                        <a:rPr lang="en-US" sz="2000" dirty="0">
                          <a:latin typeface="Times New Roman" panose="02020603050405020304" pitchFamily="18" charset="0"/>
                          <a:cs typeface="Times New Roman" panose="02020603050405020304" pitchFamily="18" charset="0"/>
                        </a:rPr>
                        <a:t>1gm</a:t>
                      </a:r>
                    </a:p>
                  </a:txBody>
                  <a:tcPr/>
                </a:tc>
                <a:tc>
                  <a:txBody>
                    <a:bodyPr/>
                    <a:lstStyle/>
                    <a:p>
                      <a:r>
                        <a:rPr lang="en-US" sz="2000" dirty="0">
                          <a:latin typeface="Times New Roman" panose="02020603050405020304" pitchFamily="18" charset="0"/>
                          <a:cs typeface="Times New Roman" panose="02020603050405020304" pitchFamily="18" charset="0"/>
                        </a:rPr>
                        <a:t>BD</a:t>
                      </a:r>
                    </a:p>
                  </a:txBody>
                  <a:tcPr/>
                </a:tc>
                <a:tc>
                  <a:txBody>
                    <a:bodyPr/>
                    <a:lstStyle/>
                    <a:p>
                      <a:r>
                        <a:rPr lang="en-US" sz="2000" dirty="0">
                          <a:latin typeface="Times New Roman" panose="02020603050405020304" pitchFamily="18" charset="0"/>
                          <a:cs typeface="Times New Roman" panose="02020603050405020304" pitchFamily="18" charset="0"/>
                        </a:rPr>
                        <a:t>IV</a:t>
                      </a:r>
                    </a:p>
                  </a:txBody>
                  <a:tcPr/>
                </a:tc>
                <a:tc>
                  <a:txBody>
                    <a:bodyPr/>
                    <a:lstStyle/>
                    <a:p>
                      <a:r>
                        <a:rPr lang="en-US" sz="2000" dirty="0">
                          <a:latin typeface="Times New Roman" panose="02020603050405020304" pitchFamily="18" charset="0"/>
                          <a:cs typeface="Times New Roman" panose="02020603050405020304" pitchFamily="18" charset="0"/>
                        </a:rPr>
                        <a:t>28-2-23</a:t>
                      </a:r>
                    </a:p>
                  </a:txBody>
                  <a:tcPr/>
                </a:tc>
                <a:tc>
                  <a:txBody>
                    <a:bodyPr/>
                    <a:lstStyle/>
                    <a:p>
                      <a:r>
                        <a:rPr lang="en-US" sz="2000" dirty="0">
                          <a:latin typeface="Times New Roman" panose="02020603050405020304" pitchFamily="18" charset="0"/>
                          <a:cs typeface="Times New Roman" panose="02020603050405020304" pitchFamily="18" charset="0"/>
                        </a:rPr>
                        <a:t>5-3-23</a:t>
                      </a:r>
                    </a:p>
                  </a:txBody>
                  <a:tcPr/>
                </a:tc>
                <a:extLst>
                  <a:ext uri="{0D108BD9-81ED-4DB2-BD59-A6C34878D82A}">
                    <a16:rowId xmlns:a16="http://schemas.microsoft.com/office/drawing/2014/main" val="1531840659"/>
                  </a:ext>
                </a:extLst>
              </a:tr>
            </a:tbl>
          </a:graphicData>
        </a:graphic>
      </p:graphicFrame>
    </p:spTree>
    <p:extLst>
      <p:ext uri="{BB962C8B-B14F-4D97-AF65-F5344CB8AC3E}">
        <p14:creationId xmlns:p14="http://schemas.microsoft.com/office/powerpoint/2010/main" val="155788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937EF-31CA-4508-9155-53CC140C96EA}"/>
              </a:ext>
            </a:extLst>
          </p:cNvPr>
          <p:cNvSpPr>
            <a:spLocks noGrp="1"/>
          </p:cNvSpPr>
          <p:nvPr>
            <p:ph type="title"/>
          </p:nvPr>
        </p:nvSpPr>
        <p:spPr>
          <a:xfrm>
            <a:off x="732255" y="278738"/>
            <a:ext cx="9526840" cy="609600"/>
          </a:xfrm>
        </p:spPr>
        <p:txBody>
          <a:bodyPr>
            <a:normAutofit fontScale="90000"/>
          </a:bodyPr>
          <a:lstStyle/>
          <a:p>
            <a:r>
              <a:rPr lang="en-US" sz="3100" b="1" dirty="0">
                <a:solidFill>
                  <a:schemeClr val="bg1"/>
                </a:solidFill>
                <a:latin typeface="Times New Roman" panose="02020603050405020304" pitchFamily="18" charset="0"/>
                <a:cs typeface="Times New Roman" panose="02020603050405020304" pitchFamily="18" charset="0"/>
              </a:rPr>
              <a:t>INTRODUCTION TO CARDIOLOGY</a:t>
            </a:r>
            <a:r>
              <a:rPr lang="en-US" sz="2400" b="1" dirty="0">
                <a:solidFill>
                  <a:schemeClr val="bg1"/>
                </a:solidFill>
                <a:latin typeface="Times New Roman" panose="02020603050405020304" pitchFamily="18" charset="0"/>
                <a:cs typeface="Times New Roman" panose="02020603050405020304" pitchFamily="18" charset="0"/>
              </a:rPr>
              <a:t>:</a:t>
            </a:r>
            <a:br>
              <a:rPr lang="en-US" sz="2400" b="1" dirty="0">
                <a:solidFill>
                  <a:schemeClr val="bg1"/>
                </a:solidFill>
                <a:latin typeface="Times New Roman" panose="02020603050405020304" pitchFamily="18" charset="0"/>
                <a:cs typeface="Times New Roman" panose="02020603050405020304" pitchFamily="18" charset="0"/>
              </a:rPr>
            </a:b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0C9B5D-FEA4-49E2-AC4D-797AA52527F0}"/>
              </a:ext>
            </a:extLst>
          </p:cNvPr>
          <p:cNvSpPr>
            <a:spLocks noGrp="1"/>
          </p:cNvSpPr>
          <p:nvPr>
            <p:ph idx="1"/>
          </p:nvPr>
        </p:nvSpPr>
        <p:spPr>
          <a:xfrm>
            <a:off x="677333" y="1404730"/>
            <a:ext cx="9646109" cy="5274366"/>
          </a:xfrm>
        </p:spPr>
        <p:txBody>
          <a:bodyPr>
            <a:normAutofit/>
          </a:bodyPr>
          <a:lstStyle/>
          <a:p>
            <a:r>
              <a:rPr lang="en-US" sz="2800" b="0" i="0" dirty="0">
                <a:solidFill>
                  <a:srgbClr val="333333"/>
                </a:solidFill>
                <a:effectLst/>
                <a:latin typeface="Times New Roman" panose="02020603050405020304" pitchFamily="18" charset="0"/>
                <a:cs typeface="Times New Roman" panose="02020603050405020304" pitchFamily="18" charset="0"/>
              </a:rPr>
              <a:t>The term cardiology is derived from the Greek words “cardia,” which refers to the heart and “logy” meaning “study of.” Cardiology is a branch of medicine that concerns diseases and disorders of the heart, which may range from congenital defects through to acquired heart diseases such as coronary artery disease and congestive heart failure.</a:t>
            </a:r>
          </a:p>
          <a:p>
            <a:pPr algn="l"/>
            <a:r>
              <a:rPr lang="en-US" sz="2800" b="1" i="0" dirty="0">
                <a:solidFill>
                  <a:srgbClr val="013664"/>
                </a:solidFill>
                <a:effectLst/>
                <a:latin typeface="Times New Roman" panose="02020603050405020304" pitchFamily="18" charset="0"/>
                <a:cs typeface="Times New Roman" panose="02020603050405020304" pitchFamily="18" charset="0"/>
              </a:rPr>
              <a:t>Common heart conditions</a:t>
            </a:r>
          </a:p>
          <a:p>
            <a:pPr algn="l"/>
            <a:r>
              <a:rPr lang="en-US" sz="2800" b="0" i="0" dirty="0">
                <a:solidFill>
                  <a:schemeClr val="bg1"/>
                </a:solidFill>
                <a:effectLst/>
                <a:latin typeface="Times New Roman" panose="02020603050405020304" pitchFamily="18" charset="0"/>
                <a:cs typeface="Times New Roman" panose="02020603050405020304" pitchFamily="18" charset="0"/>
              </a:rPr>
              <a:t>There are many different heart conditions and problems which are collectively called heart disease.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928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7D78D-E40B-4287-A858-F489C68274A8}"/>
              </a:ext>
            </a:extLst>
          </p:cNvPr>
          <p:cNvSpPr>
            <a:spLocks noGrp="1"/>
          </p:cNvSpPr>
          <p:nvPr>
            <p:ph idx="1"/>
          </p:nvPr>
        </p:nvSpPr>
        <p:spPr>
          <a:xfrm>
            <a:off x="677333" y="404734"/>
            <a:ext cx="9485997" cy="6190937"/>
          </a:xfrm>
        </p:spPr>
        <p:txBody>
          <a:bodyPr>
            <a:normAutofit/>
          </a:bodyPr>
          <a:lstStyle/>
          <a:p>
            <a:r>
              <a:rPr lang="en-US" sz="2800" dirty="0">
                <a:latin typeface="Times New Roman" panose="02020603050405020304" pitchFamily="18" charset="0"/>
                <a:cs typeface="Times New Roman" panose="02020603050405020304" pitchFamily="18" charset="0"/>
              </a:rPr>
              <a:t>FOLLOW UP:</a:t>
            </a:r>
          </a:p>
          <a:p>
            <a:pPr marL="0" indent="0">
              <a:buNone/>
            </a:pPr>
            <a:endParaRPr lang="en-US" sz="24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646F9D8A-E9AB-48FE-A00B-DA74D76749A2}"/>
              </a:ext>
            </a:extLst>
          </p:cNvPr>
          <p:cNvGraphicFramePr>
            <a:graphicFrameLocks noGrp="1"/>
          </p:cNvGraphicFramePr>
          <p:nvPr>
            <p:extLst>
              <p:ext uri="{D42A27DB-BD31-4B8C-83A1-F6EECF244321}">
                <p14:modId xmlns:p14="http://schemas.microsoft.com/office/powerpoint/2010/main" val="2935124012"/>
              </p:ext>
            </p:extLst>
          </p:nvPr>
        </p:nvGraphicFramePr>
        <p:xfrm>
          <a:off x="977685" y="899886"/>
          <a:ext cx="10241857" cy="5138116"/>
        </p:xfrm>
        <a:graphic>
          <a:graphicData uri="http://schemas.openxmlformats.org/drawingml/2006/table">
            <a:tbl>
              <a:tblPr firstRow="1" bandRow="1">
                <a:tableStyleId>{5C22544A-7EE6-4342-B048-85BDC9FD1C3A}</a:tableStyleId>
              </a:tblPr>
              <a:tblGrid>
                <a:gridCol w="2534359">
                  <a:extLst>
                    <a:ext uri="{9D8B030D-6E8A-4147-A177-3AD203B41FA5}">
                      <a16:colId xmlns:a16="http://schemas.microsoft.com/office/drawing/2014/main" val="504953263"/>
                    </a:ext>
                  </a:extLst>
                </a:gridCol>
                <a:gridCol w="1347245">
                  <a:extLst>
                    <a:ext uri="{9D8B030D-6E8A-4147-A177-3AD203B41FA5}">
                      <a16:colId xmlns:a16="http://schemas.microsoft.com/office/drawing/2014/main" val="783019654"/>
                    </a:ext>
                  </a:extLst>
                </a:gridCol>
                <a:gridCol w="1065264">
                  <a:extLst>
                    <a:ext uri="{9D8B030D-6E8A-4147-A177-3AD203B41FA5}">
                      <a16:colId xmlns:a16="http://schemas.microsoft.com/office/drawing/2014/main" val="2889557725"/>
                    </a:ext>
                  </a:extLst>
                </a:gridCol>
                <a:gridCol w="1099828">
                  <a:extLst>
                    <a:ext uri="{9D8B030D-6E8A-4147-A177-3AD203B41FA5}">
                      <a16:colId xmlns:a16="http://schemas.microsoft.com/office/drawing/2014/main" val="3747305360"/>
                    </a:ext>
                  </a:extLst>
                </a:gridCol>
                <a:gridCol w="1203023">
                  <a:extLst>
                    <a:ext uri="{9D8B030D-6E8A-4147-A177-3AD203B41FA5}">
                      <a16:colId xmlns:a16="http://schemas.microsoft.com/office/drawing/2014/main" val="1210826003"/>
                    </a:ext>
                  </a:extLst>
                </a:gridCol>
                <a:gridCol w="1002601">
                  <a:extLst>
                    <a:ext uri="{9D8B030D-6E8A-4147-A177-3AD203B41FA5}">
                      <a16:colId xmlns:a16="http://schemas.microsoft.com/office/drawing/2014/main" val="73004687"/>
                    </a:ext>
                  </a:extLst>
                </a:gridCol>
                <a:gridCol w="971270">
                  <a:extLst>
                    <a:ext uri="{9D8B030D-6E8A-4147-A177-3AD203B41FA5}">
                      <a16:colId xmlns:a16="http://schemas.microsoft.com/office/drawing/2014/main" val="1647591765"/>
                    </a:ext>
                  </a:extLst>
                </a:gridCol>
                <a:gridCol w="1018267">
                  <a:extLst>
                    <a:ext uri="{9D8B030D-6E8A-4147-A177-3AD203B41FA5}">
                      <a16:colId xmlns:a16="http://schemas.microsoft.com/office/drawing/2014/main" val="3019420386"/>
                    </a:ext>
                  </a:extLst>
                </a:gridCol>
              </a:tblGrid>
              <a:tr h="520301">
                <a:tc>
                  <a:txBody>
                    <a:bodyPr/>
                    <a:lstStyle/>
                    <a:p>
                      <a:r>
                        <a:rPr lang="en-US" sz="2200" dirty="0"/>
                        <a:t>VITALS</a:t>
                      </a:r>
                    </a:p>
                  </a:txBody>
                  <a:tcPr/>
                </a:tc>
                <a:tc>
                  <a:txBody>
                    <a:bodyPr/>
                    <a:lstStyle/>
                    <a:p>
                      <a:r>
                        <a:rPr lang="en-US" sz="2200"/>
                        <a:t>DAY1</a:t>
                      </a:r>
                      <a:endParaRPr lang="en-US" sz="2200" dirty="0"/>
                    </a:p>
                  </a:txBody>
                  <a:tcPr/>
                </a:tc>
                <a:tc>
                  <a:txBody>
                    <a:bodyPr/>
                    <a:lstStyle/>
                    <a:p>
                      <a:r>
                        <a:rPr lang="en-US" sz="2200"/>
                        <a:t>DAY2</a:t>
                      </a:r>
                      <a:endParaRPr lang="en-US" sz="2200" dirty="0"/>
                    </a:p>
                  </a:txBody>
                  <a:tcPr/>
                </a:tc>
                <a:tc>
                  <a:txBody>
                    <a:bodyPr/>
                    <a:lstStyle/>
                    <a:p>
                      <a:r>
                        <a:rPr lang="en-US" sz="2200"/>
                        <a:t>DAY3</a:t>
                      </a:r>
                      <a:endParaRPr lang="en-US" sz="2200" dirty="0"/>
                    </a:p>
                  </a:txBody>
                  <a:tcPr/>
                </a:tc>
                <a:tc>
                  <a:txBody>
                    <a:bodyPr/>
                    <a:lstStyle/>
                    <a:p>
                      <a:r>
                        <a:rPr lang="en-US" sz="2200"/>
                        <a:t>DAY4</a:t>
                      </a:r>
                      <a:endParaRPr lang="en-US" sz="2200" dirty="0"/>
                    </a:p>
                  </a:txBody>
                  <a:tcPr/>
                </a:tc>
                <a:tc>
                  <a:txBody>
                    <a:bodyPr/>
                    <a:lstStyle/>
                    <a:p>
                      <a:r>
                        <a:rPr lang="en-US" sz="2200"/>
                        <a:t>DAY5</a:t>
                      </a:r>
                      <a:endParaRPr lang="en-US" sz="2200" dirty="0"/>
                    </a:p>
                  </a:txBody>
                  <a:tcPr/>
                </a:tc>
                <a:tc>
                  <a:txBody>
                    <a:bodyPr/>
                    <a:lstStyle/>
                    <a:p>
                      <a:r>
                        <a:rPr lang="en-US" sz="2200"/>
                        <a:t>DAY6</a:t>
                      </a:r>
                      <a:endParaRPr lang="en-US" sz="2200" dirty="0"/>
                    </a:p>
                  </a:txBody>
                  <a:tcPr/>
                </a:tc>
                <a:tc>
                  <a:txBody>
                    <a:bodyPr/>
                    <a:lstStyle/>
                    <a:p>
                      <a:r>
                        <a:rPr lang="en-US" sz="2200"/>
                        <a:t>DAY7</a:t>
                      </a:r>
                      <a:endParaRPr lang="en-US" sz="2200" dirty="0"/>
                    </a:p>
                  </a:txBody>
                  <a:tcPr/>
                </a:tc>
                <a:extLst>
                  <a:ext uri="{0D108BD9-81ED-4DB2-BD59-A6C34878D82A}">
                    <a16:rowId xmlns:a16="http://schemas.microsoft.com/office/drawing/2014/main" val="2028882234"/>
                  </a:ext>
                </a:extLst>
              </a:tr>
              <a:tr h="495045">
                <a:tc>
                  <a:txBody>
                    <a:bodyPr/>
                    <a:lstStyle/>
                    <a:p>
                      <a:r>
                        <a:rPr lang="en-US" sz="2200">
                          <a:latin typeface="Times New Roman" panose="02020603050405020304" pitchFamily="18" charset="0"/>
                          <a:cs typeface="Times New Roman" panose="02020603050405020304" pitchFamily="18" charset="0"/>
                        </a:rPr>
                        <a:t>On examination</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c/c</a:t>
                      </a:r>
                    </a:p>
                  </a:txBody>
                  <a:tcPr/>
                </a:tc>
                <a:tc>
                  <a:txBody>
                    <a:bodyPr/>
                    <a:lstStyle/>
                    <a:p>
                      <a:r>
                        <a:rPr lang="en-US" sz="2200">
                          <a:latin typeface="Times New Roman" panose="02020603050405020304" pitchFamily="18" charset="0"/>
                          <a:cs typeface="Times New Roman" panose="02020603050405020304" pitchFamily="18" charset="0"/>
                        </a:rPr>
                        <a:t>c/c</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c/c</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c/c</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c/c</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c/c</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c/c</a:t>
                      </a: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1808379"/>
                  </a:ext>
                </a:extLst>
              </a:tr>
              <a:tr h="657366">
                <a:tc>
                  <a:txBody>
                    <a:bodyPr/>
                    <a:lstStyle/>
                    <a:p>
                      <a:r>
                        <a:rPr lang="en-US" sz="2200">
                          <a:latin typeface="Times New Roman" panose="02020603050405020304" pitchFamily="18" charset="0"/>
                          <a:cs typeface="Times New Roman" panose="02020603050405020304" pitchFamily="18" charset="0"/>
                        </a:rPr>
                        <a:t>temp</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normal</a:t>
                      </a:r>
                    </a:p>
                  </a:txBody>
                  <a:tcPr/>
                </a:tc>
                <a:tc>
                  <a:txBody>
                    <a:bodyPr/>
                    <a:lstStyle/>
                    <a:p>
                      <a:r>
                        <a:rPr lang="en-US" sz="2200" dirty="0">
                          <a:latin typeface="Times New Roman" panose="02020603050405020304" pitchFamily="18" charset="0"/>
                          <a:cs typeface="Times New Roman" panose="02020603050405020304" pitchFamily="18" charset="0"/>
                        </a:rPr>
                        <a:t>normal</a:t>
                      </a:r>
                    </a:p>
                  </a:txBody>
                  <a:tcPr/>
                </a:tc>
                <a:tc>
                  <a:txBody>
                    <a:bodyPr/>
                    <a:lstStyle/>
                    <a:p>
                      <a:r>
                        <a:rPr lang="en-US" sz="2200" dirty="0">
                          <a:latin typeface="Times New Roman" panose="02020603050405020304" pitchFamily="18" charset="0"/>
                          <a:cs typeface="Times New Roman" panose="02020603050405020304" pitchFamily="18" charset="0"/>
                        </a:rPr>
                        <a:t>normal</a:t>
                      </a:r>
                    </a:p>
                  </a:txBody>
                  <a:tcPr/>
                </a:tc>
                <a:tc>
                  <a:txBody>
                    <a:bodyPr/>
                    <a:lstStyle/>
                    <a:p>
                      <a:r>
                        <a:rPr lang="en-US" sz="2200">
                          <a:latin typeface="Times New Roman" panose="02020603050405020304" pitchFamily="18" charset="0"/>
                          <a:cs typeface="Times New Roman" panose="02020603050405020304" pitchFamily="18" charset="0"/>
                        </a:rPr>
                        <a:t>normal</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normal</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normal</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normal</a:t>
                      </a: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9368166"/>
                  </a:ext>
                </a:extLst>
              </a:tr>
              <a:tr h="657366">
                <a:tc>
                  <a:txBody>
                    <a:bodyPr/>
                    <a:lstStyle/>
                    <a:p>
                      <a:r>
                        <a:rPr lang="en-US" sz="2200">
                          <a:latin typeface="Times New Roman" panose="02020603050405020304" pitchFamily="18" charset="0"/>
                          <a:cs typeface="Times New Roman" panose="02020603050405020304" pitchFamily="18" charset="0"/>
                        </a:rPr>
                        <a:t>Blood pressure(mm of hg)</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120/80</a:t>
                      </a:r>
                    </a:p>
                  </a:txBody>
                  <a:tcPr/>
                </a:tc>
                <a:tc>
                  <a:txBody>
                    <a:bodyPr/>
                    <a:lstStyle/>
                    <a:p>
                      <a:r>
                        <a:rPr lang="en-US" sz="2200" dirty="0">
                          <a:latin typeface="Times New Roman" panose="02020603050405020304" pitchFamily="18" charset="0"/>
                          <a:cs typeface="Times New Roman" panose="02020603050405020304" pitchFamily="18" charset="0"/>
                        </a:rPr>
                        <a:t>130/90</a:t>
                      </a:r>
                    </a:p>
                  </a:txBody>
                  <a:tcPr/>
                </a:tc>
                <a:tc>
                  <a:txBody>
                    <a:bodyPr/>
                    <a:lstStyle/>
                    <a:p>
                      <a:r>
                        <a:rPr lang="en-US" sz="2200" dirty="0">
                          <a:latin typeface="Times New Roman" panose="02020603050405020304" pitchFamily="18" charset="0"/>
                          <a:cs typeface="Times New Roman" panose="02020603050405020304" pitchFamily="18" charset="0"/>
                        </a:rPr>
                        <a:t>130/80</a:t>
                      </a:r>
                    </a:p>
                  </a:txBody>
                  <a:tcPr/>
                </a:tc>
                <a:tc>
                  <a:txBody>
                    <a:bodyPr/>
                    <a:lstStyle/>
                    <a:p>
                      <a:r>
                        <a:rPr lang="en-US" sz="2200" dirty="0">
                          <a:latin typeface="Times New Roman" panose="02020603050405020304" pitchFamily="18" charset="0"/>
                          <a:cs typeface="Times New Roman" panose="02020603050405020304" pitchFamily="18" charset="0"/>
                        </a:rPr>
                        <a:t>130/70</a:t>
                      </a:r>
                    </a:p>
                  </a:txBody>
                  <a:tcPr/>
                </a:tc>
                <a:tc>
                  <a:txBody>
                    <a:bodyPr/>
                    <a:lstStyle/>
                    <a:p>
                      <a:r>
                        <a:rPr lang="en-US" sz="2200" dirty="0">
                          <a:latin typeface="Times New Roman" panose="02020603050405020304" pitchFamily="18" charset="0"/>
                          <a:cs typeface="Times New Roman" panose="02020603050405020304" pitchFamily="18" charset="0"/>
                        </a:rPr>
                        <a:t>110/80</a:t>
                      </a:r>
                    </a:p>
                  </a:txBody>
                  <a:tcPr/>
                </a:tc>
                <a:tc>
                  <a:txBody>
                    <a:bodyPr/>
                    <a:lstStyle/>
                    <a:p>
                      <a:r>
                        <a:rPr lang="en-US" sz="2200" dirty="0">
                          <a:latin typeface="Times New Roman" panose="02020603050405020304" pitchFamily="18" charset="0"/>
                          <a:cs typeface="Times New Roman" panose="02020603050405020304" pitchFamily="18" charset="0"/>
                        </a:rPr>
                        <a:t>120/70</a:t>
                      </a:r>
                    </a:p>
                  </a:txBody>
                  <a:tcPr/>
                </a:tc>
                <a:tc>
                  <a:txBody>
                    <a:bodyPr/>
                    <a:lstStyle/>
                    <a:p>
                      <a:r>
                        <a:rPr lang="en-US" sz="2200" dirty="0">
                          <a:latin typeface="Times New Roman" panose="02020603050405020304" pitchFamily="18" charset="0"/>
                          <a:cs typeface="Times New Roman" panose="02020603050405020304" pitchFamily="18" charset="0"/>
                        </a:rPr>
                        <a:t>110/70</a:t>
                      </a:r>
                    </a:p>
                  </a:txBody>
                  <a:tcPr/>
                </a:tc>
                <a:extLst>
                  <a:ext uri="{0D108BD9-81ED-4DB2-BD59-A6C34878D82A}">
                    <a16:rowId xmlns:a16="http://schemas.microsoft.com/office/drawing/2014/main" val="827822361"/>
                  </a:ext>
                </a:extLst>
              </a:tr>
              <a:tr h="520301">
                <a:tc>
                  <a:txBody>
                    <a:bodyPr/>
                    <a:lstStyle/>
                    <a:p>
                      <a:r>
                        <a:rPr lang="en-US" sz="2200">
                          <a:latin typeface="Times New Roman" panose="02020603050405020304" pitchFamily="18" charset="0"/>
                          <a:cs typeface="Times New Roman" panose="02020603050405020304" pitchFamily="18" charset="0"/>
                        </a:rPr>
                        <a:t>Pulse rate(bpm)</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90</a:t>
                      </a:r>
                    </a:p>
                  </a:txBody>
                  <a:tcPr/>
                </a:tc>
                <a:tc>
                  <a:txBody>
                    <a:bodyPr/>
                    <a:lstStyle/>
                    <a:p>
                      <a:r>
                        <a:rPr lang="en-US" sz="2200">
                          <a:latin typeface="Times New Roman" panose="02020603050405020304" pitchFamily="18" charset="0"/>
                          <a:cs typeface="Times New Roman" panose="02020603050405020304" pitchFamily="18" charset="0"/>
                        </a:rPr>
                        <a:t>84</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82</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80</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84</a:t>
                      </a:r>
                    </a:p>
                  </a:txBody>
                  <a:tcPr/>
                </a:tc>
                <a:tc>
                  <a:txBody>
                    <a:bodyPr/>
                    <a:lstStyle/>
                    <a:p>
                      <a:r>
                        <a:rPr lang="en-US" sz="2200" dirty="0">
                          <a:latin typeface="Times New Roman" panose="02020603050405020304" pitchFamily="18" charset="0"/>
                          <a:cs typeface="Times New Roman" panose="02020603050405020304" pitchFamily="18" charset="0"/>
                        </a:rPr>
                        <a:t>82</a:t>
                      </a:r>
                    </a:p>
                  </a:txBody>
                  <a:tcPr/>
                </a:tc>
                <a:tc>
                  <a:txBody>
                    <a:bodyPr/>
                    <a:lstStyle/>
                    <a:p>
                      <a:r>
                        <a:rPr lang="en-US" sz="2200">
                          <a:latin typeface="Times New Roman" panose="02020603050405020304" pitchFamily="18" charset="0"/>
                          <a:cs typeface="Times New Roman" panose="02020603050405020304" pitchFamily="18" charset="0"/>
                        </a:rPr>
                        <a:t>84</a:t>
                      </a: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3515194"/>
                  </a:ext>
                </a:extLst>
              </a:tr>
              <a:tr h="1037867">
                <a:tc>
                  <a:txBody>
                    <a:bodyPr/>
                    <a:lstStyle/>
                    <a:p>
                      <a:r>
                        <a:rPr lang="en-US" sz="2200">
                          <a:latin typeface="Times New Roman" panose="02020603050405020304" pitchFamily="18" charset="0"/>
                          <a:cs typeface="Times New Roman" panose="02020603050405020304" pitchFamily="18" charset="0"/>
                        </a:rPr>
                        <a:t>Respiratory system</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BAE+ </a:t>
                      </a:r>
                    </a:p>
                  </a:txBody>
                  <a:tcPr/>
                </a:tc>
                <a:tc>
                  <a:txBody>
                    <a:bodyPr/>
                    <a:lstStyle/>
                    <a:p>
                      <a:r>
                        <a:rPr lang="en-US" sz="2200">
                          <a:latin typeface="Times New Roman" panose="02020603050405020304" pitchFamily="18" charset="0"/>
                          <a:cs typeface="Times New Roman" panose="02020603050405020304" pitchFamily="18" charset="0"/>
                        </a:rPr>
                        <a:t>BAE+</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BAE+</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BAE+</a:t>
                      </a:r>
                    </a:p>
                  </a:txBody>
                  <a:tcPr/>
                </a:tc>
                <a:tc>
                  <a:txBody>
                    <a:bodyPr/>
                    <a:lstStyle/>
                    <a:p>
                      <a:r>
                        <a:rPr lang="en-US" sz="2200">
                          <a:latin typeface="Times New Roman" panose="02020603050405020304" pitchFamily="18" charset="0"/>
                          <a:cs typeface="Times New Roman" panose="02020603050405020304" pitchFamily="18" charset="0"/>
                        </a:rPr>
                        <a:t>BAE+</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BAE+</a:t>
                      </a:r>
                    </a:p>
                  </a:txBody>
                  <a:tcPr/>
                </a:tc>
                <a:tc>
                  <a:txBody>
                    <a:bodyPr/>
                    <a:lstStyle/>
                    <a:p>
                      <a:r>
                        <a:rPr lang="en-US" sz="2200" dirty="0">
                          <a:latin typeface="Times New Roman" panose="02020603050405020304" pitchFamily="18" charset="0"/>
                          <a:cs typeface="Times New Roman" panose="02020603050405020304" pitchFamily="18" charset="0"/>
                        </a:rPr>
                        <a:t>BAE+</a:t>
                      </a:r>
                    </a:p>
                  </a:txBody>
                  <a:tcPr/>
                </a:tc>
                <a:extLst>
                  <a:ext uri="{0D108BD9-81ED-4DB2-BD59-A6C34878D82A}">
                    <a16:rowId xmlns:a16="http://schemas.microsoft.com/office/drawing/2014/main" val="3215010386"/>
                  </a:ext>
                </a:extLst>
              </a:tr>
              <a:tr h="520301">
                <a:tc>
                  <a:txBody>
                    <a:bodyPr/>
                    <a:lstStyle/>
                    <a:p>
                      <a:r>
                        <a:rPr lang="en-US" sz="2200">
                          <a:latin typeface="Times New Roman" panose="02020603050405020304" pitchFamily="18" charset="0"/>
                          <a:cs typeface="Times New Roman" panose="02020603050405020304" pitchFamily="18" charset="0"/>
                        </a:rPr>
                        <a:t>CVS</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S1S2+</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S1S2+</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S1S2+</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S1S2+</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S1S2+</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S1S2+</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S1S2+</a:t>
                      </a:r>
                    </a:p>
                  </a:txBody>
                  <a:tcPr/>
                </a:tc>
                <a:extLst>
                  <a:ext uri="{0D108BD9-81ED-4DB2-BD59-A6C34878D82A}">
                    <a16:rowId xmlns:a16="http://schemas.microsoft.com/office/drawing/2014/main" val="3935947984"/>
                  </a:ext>
                </a:extLst>
              </a:tr>
              <a:tr h="520301">
                <a:tc>
                  <a:txBody>
                    <a:bodyPr/>
                    <a:lstStyle/>
                    <a:p>
                      <a:r>
                        <a:rPr lang="en-US" sz="2200">
                          <a:latin typeface="Times New Roman" panose="02020603050405020304" pitchFamily="18" charset="0"/>
                          <a:cs typeface="Times New Roman" panose="02020603050405020304" pitchFamily="18" charset="0"/>
                        </a:rPr>
                        <a:t>P/A</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soft</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soft</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soft</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soft</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soft</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soft</a:t>
                      </a:r>
                    </a:p>
                  </a:txBody>
                  <a:tcPr/>
                </a:tc>
                <a:tc>
                  <a:txBody>
                    <a:bodyPr/>
                    <a:lstStyle/>
                    <a:p>
                      <a:r>
                        <a:rPr lang="en-US" sz="2200" dirty="0">
                          <a:latin typeface="Times New Roman" panose="02020603050405020304" pitchFamily="18" charset="0"/>
                          <a:cs typeface="Times New Roman" panose="02020603050405020304" pitchFamily="18" charset="0"/>
                        </a:rPr>
                        <a:t>soft</a:t>
                      </a:r>
                    </a:p>
                  </a:txBody>
                  <a:tcPr/>
                </a:tc>
                <a:extLst>
                  <a:ext uri="{0D108BD9-81ED-4DB2-BD59-A6C34878D82A}">
                    <a16:rowId xmlns:a16="http://schemas.microsoft.com/office/drawing/2014/main" val="985172693"/>
                  </a:ext>
                </a:extLst>
              </a:tr>
            </a:tbl>
          </a:graphicData>
        </a:graphic>
      </p:graphicFrame>
    </p:spTree>
    <p:extLst>
      <p:ext uri="{BB962C8B-B14F-4D97-AF65-F5344CB8AC3E}">
        <p14:creationId xmlns:p14="http://schemas.microsoft.com/office/powerpoint/2010/main" val="3271930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D3F90E-FFCE-4B99-9BB8-E46F6E423036}"/>
              </a:ext>
            </a:extLst>
          </p:cNvPr>
          <p:cNvSpPr>
            <a:spLocks noGrp="1"/>
          </p:cNvSpPr>
          <p:nvPr>
            <p:ph idx="1"/>
          </p:nvPr>
        </p:nvSpPr>
        <p:spPr>
          <a:xfrm>
            <a:off x="677333" y="434715"/>
            <a:ext cx="9665879" cy="6100996"/>
          </a:xfrm>
        </p:spPr>
        <p:txBody>
          <a:bodyPr>
            <a:normAutofit/>
          </a:bodyPr>
          <a:lstStyle/>
          <a:p>
            <a:r>
              <a:rPr lang="en-US" sz="2800" dirty="0">
                <a:latin typeface="Times New Roman" panose="02020603050405020304" pitchFamily="18" charset="0"/>
                <a:cs typeface="Times New Roman" panose="02020603050405020304" pitchFamily="18" charset="0"/>
              </a:rPr>
              <a:t>DISCHARGE MEDICATION:</a:t>
            </a:r>
          </a:p>
          <a:p>
            <a:pPr marL="0" indent="0">
              <a:buNone/>
            </a:pPr>
            <a:endParaRPr lang="en-US" sz="24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E350DDFB-0881-45E6-9BBD-686625D2C932}"/>
              </a:ext>
            </a:extLst>
          </p:cNvPr>
          <p:cNvGraphicFramePr>
            <a:graphicFrameLocks noGrp="1"/>
          </p:cNvGraphicFramePr>
          <p:nvPr>
            <p:extLst>
              <p:ext uri="{D42A27DB-BD31-4B8C-83A1-F6EECF244321}">
                <p14:modId xmlns:p14="http://schemas.microsoft.com/office/powerpoint/2010/main" val="2525619542"/>
              </p:ext>
            </p:extLst>
          </p:nvPr>
        </p:nvGraphicFramePr>
        <p:xfrm>
          <a:off x="857214" y="1074058"/>
          <a:ext cx="9781756" cy="5196114"/>
        </p:xfrm>
        <a:graphic>
          <a:graphicData uri="http://schemas.openxmlformats.org/drawingml/2006/table">
            <a:tbl>
              <a:tblPr firstRow="1" bandRow="1">
                <a:tableStyleId>{5C22544A-7EE6-4342-B048-85BDC9FD1C3A}</a:tableStyleId>
              </a:tblPr>
              <a:tblGrid>
                <a:gridCol w="893835">
                  <a:extLst>
                    <a:ext uri="{9D8B030D-6E8A-4147-A177-3AD203B41FA5}">
                      <a16:colId xmlns:a16="http://schemas.microsoft.com/office/drawing/2014/main" val="751714366"/>
                    </a:ext>
                  </a:extLst>
                </a:gridCol>
                <a:gridCol w="2366751">
                  <a:extLst>
                    <a:ext uri="{9D8B030D-6E8A-4147-A177-3AD203B41FA5}">
                      <a16:colId xmlns:a16="http://schemas.microsoft.com/office/drawing/2014/main" val="930908649"/>
                    </a:ext>
                  </a:extLst>
                </a:gridCol>
                <a:gridCol w="1463394">
                  <a:extLst>
                    <a:ext uri="{9D8B030D-6E8A-4147-A177-3AD203B41FA5}">
                      <a16:colId xmlns:a16="http://schemas.microsoft.com/office/drawing/2014/main" val="2945538874"/>
                    </a:ext>
                  </a:extLst>
                </a:gridCol>
                <a:gridCol w="2003053">
                  <a:extLst>
                    <a:ext uri="{9D8B030D-6E8A-4147-A177-3AD203B41FA5}">
                      <a16:colId xmlns:a16="http://schemas.microsoft.com/office/drawing/2014/main" val="249583984"/>
                    </a:ext>
                  </a:extLst>
                </a:gridCol>
                <a:gridCol w="1472667">
                  <a:extLst>
                    <a:ext uri="{9D8B030D-6E8A-4147-A177-3AD203B41FA5}">
                      <a16:colId xmlns:a16="http://schemas.microsoft.com/office/drawing/2014/main" val="4053194247"/>
                    </a:ext>
                  </a:extLst>
                </a:gridCol>
                <a:gridCol w="1582056">
                  <a:extLst>
                    <a:ext uri="{9D8B030D-6E8A-4147-A177-3AD203B41FA5}">
                      <a16:colId xmlns:a16="http://schemas.microsoft.com/office/drawing/2014/main" val="2419873798"/>
                    </a:ext>
                  </a:extLst>
                </a:gridCol>
              </a:tblGrid>
              <a:tr h="711373">
                <a:tc>
                  <a:txBody>
                    <a:bodyPr/>
                    <a:lstStyle/>
                    <a:p>
                      <a:r>
                        <a:rPr lang="en-US" sz="2000" dirty="0">
                          <a:latin typeface="Times New Roman" panose="02020603050405020304" pitchFamily="18" charset="0"/>
                          <a:cs typeface="Times New Roman" panose="02020603050405020304" pitchFamily="18" charset="0"/>
                        </a:rPr>
                        <a:t>S.NO.</a:t>
                      </a:r>
                    </a:p>
                  </a:txBody>
                  <a:tcPr/>
                </a:tc>
                <a:tc>
                  <a:txBody>
                    <a:bodyPr/>
                    <a:lstStyle/>
                    <a:p>
                      <a:r>
                        <a:rPr lang="en-US" sz="2000" dirty="0">
                          <a:latin typeface="Times New Roman" panose="02020603050405020304" pitchFamily="18" charset="0"/>
                          <a:cs typeface="Times New Roman" panose="02020603050405020304" pitchFamily="18" charset="0"/>
                        </a:rPr>
                        <a:t>MEDICATION</a:t>
                      </a:r>
                    </a:p>
                  </a:txBody>
                  <a:tcPr/>
                </a:tc>
                <a:tc>
                  <a:txBody>
                    <a:bodyPr/>
                    <a:lstStyle/>
                    <a:p>
                      <a:r>
                        <a:rPr lang="en-US" sz="2000" dirty="0">
                          <a:latin typeface="Times New Roman" panose="02020603050405020304" pitchFamily="18" charset="0"/>
                          <a:cs typeface="Times New Roman" panose="02020603050405020304" pitchFamily="18" charset="0"/>
                        </a:rPr>
                        <a:t>DOSE</a:t>
                      </a:r>
                    </a:p>
                  </a:txBody>
                  <a:tcPr/>
                </a:tc>
                <a:tc>
                  <a:txBody>
                    <a:bodyPr/>
                    <a:lstStyle/>
                    <a:p>
                      <a:r>
                        <a:rPr lang="en-US" sz="2000" dirty="0">
                          <a:latin typeface="Times New Roman" panose="02020603050405020304" pitchFamily="18" charset="0"/>
                          <a:cs typeface="Times New Roman" panose="02020603050405020304" pitchFamily="18" charset="0"/>
                        </a:rPr>
                        <a:t>FREQUENCY</a:t>
                      </a:r>
                    </a:p>
                  </a:txBody>
                  <a:tcPr/>
                </a:tc>
                <a:tc>
                  <a:txBody>
                    <a:bodyPr/>
                    <a:lstStyle/>
                    <a:p>
                      <a:r>
                        <a:rPr lang="en-US" sz="2000" dirty="0">
                          <a:latin typeface="Times New Roman" panose="02020603050405020304" pitchFamily="18" charset="0"/>
                          <a:cs typeface="Times New Roman" panose="02020603050405020304" pitchFamily="18" charset="0"/>
                        </a:rPr>
                        <a:t>DURATION</a:t>
                      </a:r>
                    </a:p>
                  </a:txBody>
                  <a:tcPr/>
                </a:tc>
                <a:tc>
                  <a:txBody>
                    <a:bodyPr/>
                    <a:lstStyle/>
                    <a:p>
                      <a:r>
                        <a:rPr lang="en-US" sz="2000" dirty="0">
                          <a:latin typeface="Times New Roman" panose="02020603050405020304" pitchFamily="18" charset="0"/>
                          <a:cs typeface="Times New Roman" panose="02020603050405020304" pitchFamily="18" charset="0"/>
                        </a:rPr>
                        <a:t>INDICATION</a:t>
                      </a:r>
                    </a:p>
                  </a:txBody>
                  <a:tcPr/>
                </a:tc>
                <a:extLst>
                  <a:ext uri="{0D108BD9-81ED-4DB2-BD59-A6C34878D82A}">
                    <a16:rowId xmlns:a16="http://schemas.microsoft.com/office/drawing/2014/main" val="590115179"/>
                  </a:ext>
                </a:extLst>
              </a:tr>
              <a:tr h="711373">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Tab Aspirin</a:t>
                      </a:r>
                    </a:p>
                  </a:txBody>
                  <a:tcPr/>
                </a:tc>
                <a:tc>
                  <a:txBody>
                    <a:bodyPr/>
                    <a:lstStyle/>
                    <a:p>
                      <a:r>
                        <a:rPr lang="en-US" sz="2000" dirty="0">
                          <a:latin typeface="Times New Roman" panose="02020603050405020304" pitchFamily="18" charset="0"/>
                          <a:cs typeface="Times New Roman" panose="02020603050405020304" pitchFamily="18" charset="0"/>
                        </a:rPr>
                        <a:t>75mg</a:t>
                      </a:r>
                    </a:p>
                  </a:txBody>
                  <a:tcPr/>
                </a:tc>
                <a:tc>
                  <a:txBody>
                    <a:bodyPr/>
                    <a:lstStyle/>
                    <a:p>
                      <a:r>
                        <a:rPr lang="en-US" sz="2000" dirty="0">
                          <a:latin typeface="Times New Roman" panose="02020603050405020304" pitchFamily="18" charset="0"/>
                          <a:cs typeface="Times New Roman" panose="02020603050405020304" pitchFamily="18" charset="0"/>
                        </a:rPr>
                        <a:t>OD</a:t>
                      </a:r>
                    </a:p>
                  </a:txBody>
                  <a:tcPr/>
                </a:tc>
                <a:tc>
                  <a:txBody>
                    <a:bodyPr/>
                    <a:lstStyle/>
                    <a:p>
                      <a:r>
                        <a:rPr lang="en-US" sz="2000" dirty="0">
                          <a:latin typeface="Times New Roman" panose="02020603050405020304" pitchFamily="18" charset="0"/>
                          <a:cs typeface="Times New Roman" panose="02020603050405020304" pitchFamily="18" charset="0"/>
                        </a:rPr>
                        <a:t>7 days</a:t>
                      </a:r>
                    </a:p>
                  </a:txBody>
                  <a:tcPr/>
                </a:tc>
                <a:tc>
                  <a:txBody>
                    <a:bodyPr/>
                    <a:lstStyle/>
                    <a:p>
                      <a:r>
                        <a:rPr lang="en-US" sz="2000" dirty="0">
                          <a:latin typeface="Times New Roman" panose="02020603050405020304" pitchFamily="18" charset="0"/>
                          <a:cs typeface="Times New Roman" panose="02020603050405020304" pitchFamily="18" charset="0"/>
                        </a:rPr>
                        <a:t>Prevents clot formation</a:t>
                      </a:r>
                    </a:p>
                  </a:txBody>
                  <a:tcPr/>
                </a:tc>
                <a:extLst>
                  <a:ext uri="{0D108BD9-81ED-4DB2-BD59-A6C34878D82A}">
                    <a16:rowId xmlns:a16="http://schemas.microsoft.com/office/drawing/2014/main" val="978709453"/>
                  </a:ext>
                </a:extLst>
              </a:tr>
              <a:tr h="1020665">
                <a:tc>
                  <a:txBody>
                    <a:bodyPr/>
                    <a:lstStyle/>
                    <a:p>
                      <a:r>
                        <a:rPr lang="en-US" sz="2000" dirty="0">
                          <a:latin typeface="Times New Roman" panose="02020603050405020304" pitchFamily="18" charset="0"/>
                          <a:cs typeface="Times New Roman" panose="02020603050405020304" pitchFamily="18" charset="0"/>
                        </a:rPr>
                        <a:t>2.</a:t>
                      </a:r>
                    </a:p>
                  </a:txBody>
                  <a:tcPr/>
                </a:tc>
                <a:tc>
                  <a:txBody>
                    <a:bodyPr/>
                    <a:lstStyle/>
                    <a:p>
                      <a:r>
                        <a:rPr lang="en-US" sz="2000" dirty="0">
                          <a:latin typeface="Times New Roman" panose="02020603050405020304" pitchFamily="18" charset="0"/>
                          <a:cs typeface="Times New Roman" panose="02020603050405020304" pitchFamily="18" charset="0"/>
                        </a:rPr>
                        <a:t>Tab Ticagrelor</a:t>
                      </a:r>
                    </a:p>
                  </a:txBody>
                  <a:tcPr/>
                </a:tc>
                <a:tc>
                  <a:txBody>
                    <a:bodyPr/>
                    <a:lstStyle/>
                    <a:p>
                      <a:r>
                        <a:rPr lang="en-US" sz="2000" dirty="0">
                          <a:latin typeface="Times New Roman" panose="02020603050405020304" pitchFamily="18" charset="0"/>
                          <a:cs typeface="Times New Roman" panose="02020603050405020304" pitchFamily="18" charset="0"/>
                        </a:rPr>
                        <a:t>90mg</a:t>
                      </a:r>
                    </a:p>
                  </a:txBody>
                  <a:tcPr/>
                </a:tc>
                <a:tc>
                  <a:txBody>
                    <a:bodyPr/>
                    <a:lstStyle/>
                    <a:p>
                      <a:r>
                        <a:rPr lang="en-US" sz="2000" dirty="0">
                          <a:latin typeface="Times New Roman" panose="02020603050405020304" pitchFamily="18" charset="0"/>
                          <a:cs typeface="Times New Roman" panose="02020603050405020304" pitchFamily="18" charset="0"/>
                        </a:rPr>
                        <a:t>BD</a:t>
                      </a:r>
                    </a:p>
                  </a:txBody>
                  <a:tcPr/>
                </a:tc>
                <a:tc>
                  <a:txBody>
                    <a:bodyPr/>
                    <a:lstStyle/>
                    <a:p>
                      <a:r>
                        <a:rPr lang="en-US" sz="2000" dirty="0">
                          <a:latin typeface="Times New Roman" panose="02020603050405020304" pitchFamily="18" charset="0"/>
                          <a:cs typeface="Times New Roman" panose="02020603050405020304" pitchFamily="18" charset="0"/>
                        </a:rPr>
                        <a:t>7 days</a:t>
                      </a:r>
                    </a:p>
                  </a:txBody>
                  <a:tcPr/>
                </a:tc>
                <a:tc>
                  <a:txBody>
                    <a:bodyPr/>
                    <a:lstStyle/>
                    <a:p>
                      <a:r>
                        <a:rPr lang="en-US" sz="2000" dirty="0">
                          <a:latin typeface="Times New Roman" panose="02020603050405020304" pitchFamily="18" charset="0"/>
                          <a:cs typeface="Times New Roman" panose="02020603050405020304" pitchFamily="18" charset="0"/>
                        </a:rPr>
                        <a:t>Prevents platelet aggregation</a:t>
                      </a:r>
                    </a:p>
                  </a:txBody>
                  <a:tcPr/>
                </a:tc>
                <a:extLst>
                  <a:ext uri="{0D108BD9-81ED-4DB2-BD59-A6C34878D82A}">
                    <a16:rowId xmlns:a16="http://schemas.microsoft.com/office/drawing/2014/main" val="3201599663"/>
                  </a:ext>
                </a:extLst>
              </a:tr>
              <a:tr h="1020665">
                <a:tc>
                  <a:txBody>
                    <a:bodyPr/>
                    <a:lstStyle/>
                    <a:p>
                      <a:r>
                        <a:rPr lang="en-US" sz="2000" dirty="0">
                          <a:latin typeface="Times New Roman" panose="02020603050405020304" pitchFamily="18" charset="0"/>
                          <a:cs typeface="Times New Roman" panose="02020603050405020304" pitchFamily="18" charset="0"/>
                        </a:rPr>
                        <a:t>3.</a:t>
                      </a:r>
                    </a:p>
                  </a:txBody>
                  <a:tcPr/>
                </a:tc>
                <a:tc>
                  <a:txBody>
                    <a:bodyPr/>
                    <a:lstStyle/>
                    <a:p>
                      <a:r>
                        <a:rPr lang="en-US" sz="2000" dirty="0">
                          <a:latin typeface="Times New Roman" panose="02020603050405020304" pitchFamily="18" charset="0"/>
                          <a:cs typeface="Times New Roman" panose="02020603050405020304" pitchFamily="18" charset="0"/>
                        </a:rPr>
                        <a:t>Tab Rosuvastatin</a:t>
                      </a:r>
                    </a:p>
                  </a:txBody>
                  <a:tcPr/>
                </a:tc>
                <a:tc>
                  <a:txBody>
                    <a:bodyPr/>
                    <a:lstStyle/>
                    <a:p>
                      <a:r>
                        <a:rPr lang="en-US" sz="2000" dirty="0">
                          <a:latin typeface="Times New Roman" panose="02020603050405020304" pitchFamily="18" charset="0"/>
                          <a:cs typeface="Times New Roman" panose="02020603050405020304" pitchFamily="18" charset="0"/>
                        </a:rPr>
                        <a:t>20mg</a:t>
                      </a:r>
                    </a:p>
                  </a:txBody>
                  <a:tcPr/>
                </a:tc>
                <a:tc>
                  <a:txBody>
                    <a:bodyPr/>
                    <a:lstStyle/>
                    <a:p>
                      <a:r>
                        <a:rPr lang="en-US" sz="2000" dirty="0">
                          <a:latin typeface="Times New Roman" panose="02020603050405020304" pitchFamily="18" charset="0"/>
                          <a:cs typeface="Times New Roman" panose="02020603050405020304" pitchFamily="18" charset="0"/>
                        </a:rPr>
                        <a:t>OD</a:t>
                      </a:r>
                    </a:p>
                  </a:txBody>
                  <a:tcPr/>
                </a:tc>
                <a:tc>
                  <a:txBody>
                    <a:bodyPr/>
                    <a:lstStyle/>
                    <a:p>
                      <a:r>
                        <a:rPr lang="en-US" sz="2000" dirty="0">
                          <a:latin typeface="Times New Roman" panose="02020603050405020304" pitchFamily="18" charset="0"/>
                          <a:cs typeface="Times New Roman" panose="02020603050405020304" pitchFamily="18" charset="0"/>
                        </a:rPr>
                        <a:t>7 days</a:t>
                      </a:r>
                    </a:p>
                  </a:txBody>
                  <a:tcPr/>
                </a:tc>
                <a:tc>
                  <a:txBody>
                    <a:bodyPr/>
                    <a:lstStyle/>
                    <a:p>
                      <a:r>
                        <a:rPr lang="en-US" sz="2000" dirty="0">
                          <a:latin typeface="Times New Roman" panose="02020603050405020304" pitchFamily="18" charset="0"/>
                          <a:cs typeface="Times New Roman" panose="02020603050405020304" pitchFamily="18" charset="0"/>
                        </a:rPr>
                        <a:t>Reduces cholesterol levels</a:t>
                      </a:r>
                    </a:p>
                  </a:txBody>
                  <a:tcPr/>
                </a:tc>
                <a:extLst>
                  <a:ext uri="{0D108BD9-81ED-4DB2-BD59-A6C34878D82A}">
                    <a16:rowId xmlns:a16="http://schemas.microsoft.com/office/drawing/2014/main" val="952865921"/>
                  </a:ext>
                </a:extLst>
              </a:tr>
              <a:tr h="1020665">
                <a:tc>
                  <a:txBody>
                    <a:bodyPr/>
                    <a:lstStyle/>
                    <a:p>
                      <a:r>
                        <a:rPr lang="en-US" sz="2000" dirty="0">
                          <a:latin typeface="Times New Roman" panose="02020603050405020304" pitchFamily="18" charset="0"/>
                          <a:cs typeface="Times New Roman" panose="02020603050405020304" pitchFamily="18" charset="0"/>
                        </a:rPr>
                        <a:t>4.</a:t>
                      </a:r>
                    </a:p>
                  </a:txBody>
                  <a:tcPr/>
                </a:tc>
                <a:tc>
                  <a:txBody>
                    <a:bodyPr/>
                    <a:lstStyle/>
                    <a:p>
                      <a:r>
                        <a:rPr lang="en-US" sz="2000" dirty="0">
                          <a:latin typeface="Times New Roman" panose="02020603050405020304" pitchFamily="18" charset="0"/>
                          <a:cs typeface="Times New Roman" panose="02020603050405020304" pitchFamily="18" charset="0"/>
                        </a:rPr>
                        <a:t>Tab Metformin</a:t>
                      </a:r>
                    </a:p>
                  </a:txBody>
                  <a:tcPr/>
                </a:tc>
                <a:tc>
                  <a:txBody>
                    <a:bodyPr/>
                    <a:lstStyle/>
                    <a:p>
                      <a:r>
                        <a:rPr lang="en-US" sz="2000" dirty="0">
                          <a:latin typeface="Times New Roman" panose="02020603050405020304" pitchFamily="18" charset="0"/>
                          <a:cs typeface="Times New Roman" panose="02020603050405020304" pitchFamily="18" charset="0"/>
                        </a:rPr>
                        <a:t>500mg</a:t>
                      </a:r>
                    </a:p>
                  </a:txBody>
                  <a:tcPr/>
                </a:tc>
                <a:tc>
                  <a:txBody>
                    <a:bodyPr/>
                    <a:lstStyle/>
                    <a:p>
                      <a:r>
                        <a:rPr lang="en-US" sz="2000" dirty="0">
                          <a:latin typeface="Times New Roman" panose="02020603050405020304" pitchFamily="18" charset="0"/>
                          <a:cs typeface="Times New Roman" panose="02020603050405020304" pitchFamily="18" charset="0"/>
                        </a:rPr>
                        <a:t>OD</a:t>
                      </a:r>
                    </a:p>
                  </a:txBody>
                  <a:tcPr/>
                </a:tc>
                <a:tc>
                  <a:txBody>
                    <a:bodyPr/>
                    <a:lstStyle/>
                    <a:p>
                      <a:r>
                        <a:rPr lang="en-US" sz="2000" dirty="0">
                          <a:latin typeface="Times New Roman" panose="02020603050405020304" pitchFamily="18" charset="0"/>
                          <a:cs typeface="Times New Roman" panose="02020603050405020304" pitchFamily="18" charset="0"/>
                        </a:rPr>
                        <a:t>7 days</a:t>
                      </a:r>
                    </a:p>
                  </a:txBody>
                  <a:tcPr/>
                </a:tc>
                <a:tc>
                  <a:txBody>
                    <a:bodyPr/>
                    <a:lstStyle/>
                    <a:p>
                      <a:r>
                        <a:rPr lang="en-US" sz="2000" dirty="0">
                          <a:latin typeface="Times New Roman" panose="02020603050405020304" pitchFamily="18" charset="0"/>
                          <a:cs typeface="Times New Roman" panose="02020603050405020304" pitchFamily="18" charset="0"/>
                        </a:rPr>
                        <a:t>Treats blood sugar levels</a:t>
                      </a:r>
                    </a:p>
                  </a:txBody>
                  <a:tcPr/>
                </a:tc>
                <a:extLst>
                  <a:ext uri="{0D108BD9-81ED-4DB2-BD59-A6C34878D82A}">
                    <a16:rowId xmlns:a16="http://schemas.microsoft.com/office/drawing/2014/main" val="1237849817"/>
                  </a:ext>
                </a:extLst>
              </a:tr>
              <a:tr h="711373">
                <a:tc>
                  <a:txBody>
                    <a:bodyPr/>
                    <a:lstStyle/>
                    <a:p>
                      <a:r>
                        <a:rPr lang="en-US" sz="2000" dirty="0">
                          <a:latin typeface="Times New Roman" panose="02020603050405020304" pitchFamily="18" charset="0"/>
                          <a:cs typeface="Times New Roman" panose="02020603050405020304" pitchFamily="18" charset="0"/>
                        </a:rPr>
                        <a:t>5.</a:t>
                      </a:r>
                    </a:p>
                  </a:txBody>
                  <a:tcPr/>
                </a:tc>
                <a:tc>
                  <a:txBody>
                    <a:bodyPr/>
                    <a:lstStyle/>
                    <a:p>
                      <a:r>
                        <a:rPr lang="en-US" sz="2000" dirty="0">
                          <a:latin typeface="Times New Roman" panose="02020603050405020304" pitchFamily="18" charset="0"/>
                          <a:cs typeface="Times New Roman" panose="02020603050405020304" pitchFamily="18" charset="0"/>
                        </a:rPr>
                        <a:t>Tab pantoprazole</a:t>
                      </a:r>
                    </a:p>
                  </a:txBody>
                  <a:tcPr/>
                </a:tc>
                <a:tc>
                  <a:txBody>
                    <a:bodyPr/>
                    <a:lstStyle/>
                    <a:p>
                      <a:r>
                        <a:rPr lang="en-US" sz="2000" dirty="0">
                          <a:latin typeface="Times New Roman" panose="02020603050405020304" pitchFamily="18" charset="0"/>
                          <a:cs typeface="Times New Roman" panose="02020603050405020304" pitchFamily="18" charset="0"/>
                        </a:rPr>
                        <a:t>40mg</a:t>
                      </a:r>
                    </a:p>
                  </a:txBody>
                  <a:tcPr/>
                </a:tc>
                <a:tc>
                  <a:txBody>
                    <a:bodyPr/>
                    <a:lstStyle/>
                    <a:p>
                      <a:r>
                        <a:rPr lang="en-US" sz="2000" dirty="0">
                          <a:latin typeface="Times New Roman" panose="02020603050405020304" pitchFamily="18" charset="0"/>
                          <a:cs typeface="Times New Roman" panose="02020603050405020304" pitchFamily="18" charset="0"/>
                        </a:rPr>
                        <a:t>OD</a:t>
                      </a:r>
                    </a:p>
                  </a:txBody>
                  <a:tcPr/>
                </a:tc>
                <a:tc>
                  <a:txBody>
                    <a:bodyPr/>
                    <a:lstStyle/>
                    <a:p>
                      <a:r>
                        <a:rPr lang="en-US" sz="2000" dirty="0">
                          <a:latin typeface="Times New Roman" panose="02020603050405020304" pitchFamily="18" charset="0"/>
                          <a:cs typeface="Times New Roman" panose="02020603050405020304" pitchFamily="18" charset="0"/>
                        </a:rPr>
                        <a:t>7 days</a:t>
                      </a:r>
                    </a:p>
                  </a:txBody>
                  <a:tcPr/>
                </a:tc>
                <a:tc>
                  <a:txBody>
                    <a:bodyPr/>
                    <a:lstStyle/>
                    <a:p>
                      <a:r>
                        <a:rPr lang="en-US" sz="2000" dirty="0">
                          <a:latin typeface="Times New Roman" panose="02020603050405020304" pitchFamily="18" charset="0"/>
                          <a:cs typeface="Times New Roman" panose="02020603050405020304" pitchFamily="18" charset="0"/>
                        </a:rPr>
                        <a:t>Reduces GI irritation</a:t>
                      </a:r>
                    </a:p>
                  </a:txBody>
                  <a:tcPr/>
                </a:tc>
                <a:extLst>
                  <a:ext uri="{0D108BD9-81ED-4DB2-BD59-A6C34878D82A}">
                    <a16:rowId xmlns:a16="http://schemas.microsoft.com/office/drawing/2014/main" val="687516152"/>
                  </a:ext>
                </a:extLst>
              </a:tr>
            </a:tbl>
          </a:graphicData>
        </a:graphic>
      </p:graphicFrame>
    </p:spTree>
    <p:extLst>
      <p:ext uri="{BB962C8B-B14F-4D97-AF65-F5344CB8AC3E}">
        <p14:creationId xmlns:p14="http://schemas.microsoft.com/office/powerpoint/2010/main" val="428991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7BB760-4329-4F21-8478-80F6009D22E3}"/>
              </a:ext>
            </a:extLst>
          </p:cNvPr>
          <p:cNvSpPr>
            <a:spLocks noGrp="1"/>
          </p:cNvSpPr>
          <p:nvPr>
            <p:ph idx="1"/>
          </p:nvPr>
        </p:nvSpPr>
        <p:spPr>
          <a:xfrm>
            <a:off x="677334" y="554637"/>
            <a:ext cx="9575938" cy="5906124"/>
          </a:xfrm>
        </p:spPr>
        <p:txBody>
          <a:bodyPr>
            <a:normAutofit/>
          </a:bodyPr>
          <a:lstStyle/>
          <a:p>
            <a:r>
              <a:rPr lang="en-US" sz="2800" dirty="0">
                <a:latin typeface="Times New Roman" panose="02020603050405020304" pitchFamily="18" charset="0"/>
                <a:cs typeface="Times New Roman" panose="02020603050405020304" pitchFamily="18" charset="0"/>
              </a:rPr>
              <a:t>DRUG INTERACTIONS:</a:t>
            </a:r>
          </a:p>
          <a:p>
            <a:pPr marL="0" indent="0">
              <a:buNone/>
            </a:pPr>
            <a:r>
              <a:rPr lang="en-US" sz="2800" dirty="0">
                <a:latin typeface="Times New Roman" panose="02020603050405020304" pitchFamily="18" charset="0"/>
                <a:cs typeface="Times New Roman" panose="02020603050405020304" pitchFamily="18" charset="0"/>
              </a:rPr>
              <a:t>   Drug- drug interactions:-</a:t>
            </a:r>
          </a:p>
          <a:p>
            <a:pPr marL="0" indent="0">
              <a:buNone/>
            </a:pPr>
            <a:r>
              <a:rPr lang="en-US" sz="2400" dirty="0">
                <a:latin typeface="Times New Roman" panose="02020603050405020304" pitchFamily="18" charset="0"/>
                <a:cs typeface="Times New Roman" panose="02020603050405020304" pitchFamily="18" charset="0"/>
              </a:rPr>
              <a:t>                  Aspirin + Heparin :this combination may cause to bleed more.</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976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D5477-E7F7-4DC1-95AB-6F42572EE4F7}"/>
              </a:ext>
            </a:extLst>
          </p:cNvPr>
          <p:cNvSpPr>
            <a:spLocks noGrp="1"/>
          </p:cNvSpPr>
          <p:nvPr>
            <p:ph idx="1"/>
          </p:nvPr>
        </p:nvSpPr>
        <p:spPr>
          <a:xfrm>
            <a:off x="677334" y="406401"/>
            <a:ext cx="9685866" cy="6168570"/>
          </a:xfrm>
        </p:spPr>
        <p:txBody>
          <a:bodyPr/>
          <a:lstStyle/>
          <a:p>
            <a:pPr marL="0" indent="0">
              <a:buNone/>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Drug- food interactions:-</a:t>
            </a:r>
          </a:p>
          <a:p>
            <a:pPr marL="0" indent="0">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1. Aspirin +Alcohol: Aspirin may increase the risk of stomach bleeding caused by alcohol.</a:t>
            </a:r>
          </a:p>
          <a:p>
            <a:pPr marL="0" indent="0">
              <a:buNone/>
            </a:pPr>
            <a:r>
              <a:rPr lang="en-US" sz="2400" dirty="0">
                <a:latin typeface="Times New Roman" panose="02020603050405020304" pitchFamily="18" charset="0"/>
                <a:cs typeface="Times New Roman" panose="02020603050405020304" pitchFamily="18" charset="0"/>
              </a:rPr>
              <a:t>   2.Rosuvastatin + alcohol : Rosuvastatin with alcohol may cause the liver problems. </a:t>
            </a:r>
          </a:p>
          <a:p>
            <a:pPr marL="0" indent="0">
              <a:buNone/>
            </a:pPr>
            <a:r>
              <a:rPr lang="en-US" sz="2400" i="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PHARMACIST INTERVENTION</a:t>
            </a:r>
            <a:r>
              <a:rPr lang="en-US" sz="2800" dirty="0">
                <a:latin typeface="Times New Roman" panose="02020603050405020304" pitchFamily="18" charset="0"/>
                <a:cs typeface="Times New Roman" panose="02020603050405020304" pitchFamily="18" charset="0"/>
              </a:rPr>
              <a:t>:</a:t>
            </a:r>
          </a:p>
          <a:p>
            <a:pPr marL="0" indent="0">
              <a:lnSpc>
                <a:spcPct val="120000"/>
              </a:lnSpc>
              <a:buNone/>
            </a:pPr>
            <a:r>
              <a:rPr lang="en-US" sz="2400" dirty="0">
                <a:latin typeface="Times New Roman" panose="02020603050405020304" pitchFamily="18" charset="0"/>
                <a:cs typeface="Times New Roman" panose="02020603050405020304" pitchFamily="18" charset="0"/>
              </a:rPr>
              <a:t>            No drug was given to treat shortness of breath.</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9488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016325-19E3-45D9-87F3-F772C88443AA}"/>
              </a:ext>
            </a:extLst>
          </p:cNvPr>
          <p:cNvSpPr>
            <a:spLocks noGrp="1"/>
          </p:cNvSpPr>
          <p:nvPr>
            <p:ph idx="1"/>
          </p:nvPr>
        </p:nvSpPr>
        <p:spPr>
          <a:xfrm>
            <a:off x="677333" y="494675"/>
            <a:ext cx="9680869" cy="5996066"/>
          </a:xfrm>
        </p:spPr>
        <p:txBody>
          <a:bodyPr>
            <a:normAutofit/>
          </a:bodyPr>
          <a:lstStyle/>
          <a:p>
            <a:pPr>
              <a:lnSpc>
                <a:spcPct val="120000"/>
              </a:lnSpc>
            </a:pPr>
            <a:r>
              <a:rPr lang="en-US" sz="3200" b="1" dirty="0">
                <a:latin typeface="Times New Roman" panose="02020603050405020304" pitchFamily="18" charset="0"/>
                <a:cs typeface="Times New Roman" panose="02020603050405020304" pitchFamily="18" charset="0"/>
              </a:rPr>
              <a:t>PATIENT COUNSELLING</a:t>
            </a:r>
            <a:r>
              <a:rPr lang="en-US" sz="4400" b="1" i="1" dirty="0">
                <a:latin typeface="Times New Roman" panose="02020603050405020304" pitchFamily="18" charset="0"/>
                <a:cs typeface="Times New Roman" panose="02020603050405020304" pitchFamily="18" charset="0"/>
              </a:rPr>
              <a:t>:</a:t>
            </a:r>
            <a:endParaRPr lang="en-US" sz="4400" i="1" dirty="0">
              <a:latin typeface="Times New Roman" panose="02020603050405020304" pitchFamily="18" charset="0"/>
              <a:cs typeface="Times New Roman" panose="02020603050405020304" pitchFamily="18" charset="0"/>
            </a:endParaRPr>
          </a:p>
          <a:p>
            <a:pPr marL="0" indent="0">
              <a:lnSpc>
                <a:spcPct val="120000"/>
              </a:lnSpc>
              <a:buNone/>
            </a:pPr>
            <a:r>
              <a:rPr lang="en-US" sz="3200" b="1" dirty="0">
                <a:latin typeface="Times New Roman" panose="02020603050405020304" pitchFamily="18" charset="0"/>
                <a:cs typeface="Times New Roman" panose="02020603050405020304" pitchFamily="18" charset="0"/>
              </a:rPr>
              <a:t>About disease</a:t>
            </a:r>
            <a:r>
              <a:rPr lang="en-US" sz="4400" dirty="0">
                <a:latin typeface="Times New Roman" panose="02020603050405020304" pitchFamily="18" charset="0"/>
                <a:cs typeface="Times New Roman" panose="02020603050405020304" pitchFamily="18" charset="0"/>
              </a:rPr>
              <a:t>:-</a:t>
            </a:r>
          </a:p>
          <a:p>
            <a:pPr>
              <a:lnSpc>
                <a:spcPct val="12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Unstable angina (UA) is defined as myocardial ischemia at rest or on minimal exertion in the absence of acute cardiomyocyte injury/necrosis.</a:t>
            </a:r>
          </a:p>
          <a:p>
            <a:pPr marL="0" indent="0" algn="l">
              <a:buNone/>
            </a:pPr>
            <a:r>
              <a:rPr lang="en-US" sz="2400" b="1" dirty="0">
                <a:latin typeface="Times New Roman" panose="02020603050405020304" pitchFamily="18" charset="0"/>
                <a:cs typeface="Times New Roman" panose="02020603050405020304" pitchFamily="18" charset="0"/>
              </a:rPr>
              <a:t>Causes:-</a:t>
            </a:r>
          </a:p>
          <a:p>
            <a:pPr marL="0" indent="0" algn="l">
              <a:buNone/>
            </a:pPr>
            <a:r>
              <a:rPr lang="en-US" sz="2400" b="1"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causes unexpected </a:t>
            </a:r>
            <a:r>
              <a:rPr lang="en-US" sz="2400" dirty="0" err="1">
                <a:latin typeface="Times New Roman" panose="02020603050405020304" pitchFamily="18" charset="0"/>
                <a:cs typeface="Times New Roman" panose="02020603050405020304" pitchFamily="18" charset="0"/>
              </a:rPr>
              <a:t>chestpain</a:t>
            </a:r>
            <a:r>
              <a:rPr lang="en-US" sz="2400" dirty="0">
                <a:latin typeface="Times New Roman" panose="02020603050405020304" pitchFamily="18" charset="0"/>
                <a:cs typeface="Times New Roman" panose="02020603050405020304" pitchFamily="18" charset="0"/>
              </a:rPr>
              <a:t> and usually resting</a:t>
            </a:r>
          </a:p>
          <a:p>
            <a:pPr marL="0" indent="0" algn="l">
              <a:buNone/>
            </a:pPr>
            <a:r>
              <a:rPr lang="en-US" sz="2400" dirty="0">
                <a:latin typeface="Times New Roman" panose="02020603050405020304" pitchFamily="18" charset="0"/>
                <a:cs typeface="Times New Roman" panose="02020603050405020304" pitchFamily="18" charset="0"/>
              </a:rPr>
              <a:t>    -common cause reduced blood flow to the heart because the coronary arteries narrowed by fatty builds (atherosclerosis) that can </a:t>
            </a:r>
            <a:r>
              <a:rPr lang="en-US" sz="2400" dirty="0" err="1">
                <a:latin typeface="Times New Roman" panose="02020603050405020304" pitchFamily="18" charset="0"/>
                <a:cs typeface="Times New Roman" panose="02020603050405020304" pitchFamily="18" charset="0"/>
              </a:rPr>
              <a:t>ruputure</a:t>
            </a:r>
            <a:r>
              <a:rPr lang="en-US" sz="2400" dirty="0">
                <a:latin typeface="Times New Roman" panose="02020603050405020304" pitchFamily="18" charset="0"/>
                <a:cs typeface="Times New Roman" panose="02020603050405020304" pitchFamily="18" charset="0"/>
              </a:rPr>
              <a:t>  and cause injury  to coronary blood vessels.</a:t>
            </a:r>
            <a:endParaRPr lang="en-US" sz="2400" i="0" dirty="0">
              <a:effectLst/>
              <a:latin typeface="Times New Roman" panose="02020603050405020304" pitchFamily="18" charset="0"/>
              <a:cs typeface="Times New Roman" panose="02020603050405020304" pitchFamily="18" charset="0"/>
            </a:endParaRPr>
          </a:p>
          <a:p>
            <a:pPr marL="0" indent="0">
              <a:buNone/>
            </a:pPr>
            <a:br>
              <a:rPr lang="en-US" sz="2600" dirty="0"/>
            </a:br>
            <a:endParaRPr lang="en-US" sz="2600" b="0" i="0" dirty="0">
              <a:solidFill>
                <a:srgbClr val="3C3F41"/>
              </a:solidFill>
              <a:effectLst/>
              <a:latin typeface="Times New Roman" panose="02020603050405020304" pitchFamily="18" charset="0"/>
              <a:cs typeface="Times New Roman" panose="02020603050405020304" pitchFamily="18" charset="0"/>
            </a:endParaRPr>
          </a:p>
          <a:p>
            <a:pPr>
              <a:lnSpc>
                <a:spcPct val="120000"/>
              </a:lnSpc>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a:p>
            <a:pPr algn="r">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31660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6B0C5-355B-4986-B656-4F6230C8A6DB}"/>
              </a:ext>
            </a:extLst>
          </p:cNvPr>
          <p:cNvSpPr>
            <a:spLocks noGrp="1"/>
          </p:cNvSpPr>
          <p:nvPr>
            <p:ph idx="1"/>
          </p:nvPr>
        </p:nvSpPr>
        <p:spPr>
          <a:xfrm>
            <a:off x="677333" y="359764"/>
            <a:ext cx="9680869" cy="6250897"/>
          </a:xfrm>
        </p:spPr>
        <p:txBody>
          <a:bodyPr>
            <a:normAutofit/>
          </a:bodyPr>
          <a:lstStyle/>
          <a:p>
            <a:pPr marL="0" indent="0" algn="l">
              <a:lnSpc>
                <a:spcPct val="120000"/>
              </a:lnSpc>
              <a:buNone/>
            </a:pPr>
            <a:r>
              <a:rPr lang="en-US" dirty="0">
                <a:latin typeface="Times New Roman" panose="02020603050405020304" pitchFamily="18" charset="0"/>
                <a:cs typeface="Times New Roman" panose="02020603050405020304" pitchFamily="18" charset="0"/>
              </a:rPr>
              <a:t>Symptoms include:-</a:t>
            </a:r>
          </a:p>
          <a:p>
            <a:pPr algn="l">
              <a:buFont typeface="Arial" panose="020B0604020202020204" pitchFamily="34" charset="0"/>
              <a:buChar char="•"/>
            </a:pPr>
            <a:r>
              <a:rPr lang="en-US" sz="2400" dirty="0">
                <a:solidFill>
                  <a:srgbClr val="231F20"/>
                </a:solidFill>
                <a:latin typeface="Times New Roman" panose="02020603050405020304" pitchFamily="18" charset="0"/>
                <a:cs typeface="Times New Roman" panose="02020603050405020304" pitchFamily="18" charset="0"/>
              </a:rPr>
              <a:t>C</a:t>
            </a:r>
            <a:r>
              <a:rPr lang="en-US" sz="2400" b="0" i="0" dirty="0">
                <a:solidFill>
                  <a:srgbClr val="231F20"/>
                </a:solidFill>
                <a:effectLst/>
                <a:latin typeface="Times New Roman" panose="02020603050405020304" pitchFamily="18" charset="0"/>
                <a:cs typeface="Times New Roman" panose="02020603050405020304" pitchFamily="18" charset="0"/>
              </a:rPr>
              <a:t>hest pain that feels crushing, pressure-like, squeezing, or sharp</a:t>
            </a:r>
          </a:p>
          <a:p>
            <a:pPr algn="l">
              <a:buFont typeface="Arial" panose="020B0604020202020204" pitchFamily="34" charset="0"/>
              <a:buChar char="•"/>
            </a:pPr>
            <a:r>
              <a:rPr lang="en-US" sz="2400" b="0" i="0" dirty="0">
                <a:solidFill>
                  <a:srgbClr val="231F20"/>
                </a:solidFill>
                <a:effectLst/>
                <a:latin typeface="Times New Roman" panose="02020603050405020304" pitchFamily="18" charset="0"/>
                <a:cs typeface="Times New Roman" panose="02020603050405020304" pitchFamily="18" charset="0"/>
              </a:rPr>
              <a:t>pain that radiates to your upper extremities (usually on the left side) or back</a:t>
            </a:r>
          </a:p>
          <a:p>
            <a:pPr algn="l">
              <a:buFont typeface="Arial" panose="020B0604020202020204" pitchFamily="34" charset="0"/>
              <a:buChar char="•"/>
            </a:pPr>
            <a:r>
              <a:rPr lang="en-US" sz="2400" b="0" i="0" dirty="0">
                <a:solidFill>
                  <a:srgbClr val="231F20"/>
                </a:solidFill>
                <a:effectLst/>
                <a:latin typeface="Times New Roman" panose="02020603050405020304" pitchFamily="18" charset="0"/>
                <a:cs typeface="Times New Roman" panose="02020603050405020304" pitchFamily="18" charset="0"/>
              </a:rPr>
              <a:t>nausea</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anxiety</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231F20"/>
                </a:solidFill>
                <a:effectLst/>
                <a:latin typeface="Times New Roman" panose="02020603050405020304" pitchFamily="18" charset="0"/>
                <a:cs typeface="Times New Roman" panose="02020603050405020304" pitchFamily="18" charset="0"/>
              </a:rPr>
              <a:t>sweating</a:t>
            </a:r>
          </a:p>
          <a:p>
            <a:pPr algn="l">
              <a:buFont typeface="Arial" panose="020B0604020202020204" pitchFamily="34" charset="0"/>
              <a:buChar char="•"/>
            </a:pPr>
            <a:r>
              <a:rPr lang="en-US" sz="2400" b="0" i="0" dirty="0">
                <a:solidFill>
                  <a:srgbClr val="231F20"/>
                </a:solidFill>
                <a:effectLst/>
                <a:latin typeface="Times New Roman" panose="02020603050405020304" pitchFamily="18" charset="0"/>
                <a:cs typeface="Times New Roman" panose="02020603050405020304" pitchFamily="18" charset="0"/>
              </a:rPr>
              <a:t>shortness of breath</a:t>
            </a:r>
          </a:p>
          <a:p>
            <a:pPr algn="l">
              <a:buFont typeface="Arial" panose="020B0604020202020204" pitchFamily="34" charset="0"/>
              <a:buChar char="•"/>
            </a:pPr>
            <a:r>
              <a:rPr lang="en-US" sz="2400" b="0" i="0" dirty="0">
                <a:solidFill>
                  <a:srgbClr val="231F20"/>
                </a:solidFill>
                <a:effectLst/>
                <a:latin typeface="Times New Roman" panose="02020603050405020304" pitchFamily="18" charset="0"/>
                <a:cs typeface="Times New Roman" panose="02020603050405020304" pitchFamily="18" charset="0"/>
              </a:rPr>
              <a:t>dizziness</a:t>
            </a:r>
          </a:p>
          <a:p>
            <a:pPr algn="l">
              <a:buFont typeface="Arial" panose="020B0604020202020204" pitchFamily="34" charset="0"/>
              <a:buChar char="•"/>
            </a:pPr>
            <a:r>
              <a:rPr lang="en-US" sz="2400" b="0" i="0" dirty="0">
                <a:solidFill>
                  <a:srgbClr val="231F20"/>
                </a:solidFill>
                <a:effectLst/>
                <a:latin typeface="Times New Roman" panose="02020603050405020304" pitchFamily="18" charset="0"/>
                <a:cs typeface="Times New Roman" panose="02020603050405020304" pitchFamily="18" charset="0"/>
              </a:rPr>
              <a:t>unexplained fatigue</a:t>
            </a:r>
          </a:p>
          <a:p>
            <a:pPr marL="0" indent="0">
              <a:buNone/>
            </a:pPr>
            <a:br>
              <a:rPr lang="en-US" sz="2400" dirty="0">
                <a:latin typeface="Times New Roman" panose="02020603050405020304" pitchFamily="18" charset="0"/>
                <a:cs typeface="Times New Roman" panose="02020603050405020304" pitchFamily="18" charset="0"/>
              </a:rPr>
            </a:b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b="0" i="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77743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78292-2E21-4528-93ED-11532D6DD59B}"/>
              </a:ext>
            </a:extLst>
          </p:cNvPr>
          <p:cNvSpPr>
            <a:spLocks noGrp="1"/>
          </p:cNvSpPr>
          <p:nvPr>
            <p:ph idx="1"/>
          </p:nvPr>
        </p:nvSpPr>
        <p:spPr>
          <a:xfrm>
            <a:off x="677334" y="599607"/>
            <a:ext cx="9575938" cy="6071016"/>
          </a:xfrm>
        </p:spPr>
        <p:txBody>
          <a:bodyPr>
            <a:normAutofit/>
          </a:bodyPr>
          <a:lstStyle/>
          <a:p>
            <a:pPr marL="0" indent="0">
              <a:buNone/>
            </a:pPr>
            <a:r>
              <a:rPr lang="en-US" sz="2800" b="1" dirty="0">
                <a:solidFill>
                  <a:srgbClr val="3C3F41"/>
                </a:solidFill>
                <a:latin typeface="Times New Roman" panose="02020603050405020304" pitchFamily="18" charset="0"/>
                <a:cs typeface="Times New Roman" panose="02020603050405020304" pitchFamily="18" charset="0"/>
              </a:rPr>
              <a:t>About drugs:</a:t>
            </a:r>
          </a:p>
          <a:p>
            <a:pPr marL="0" indent="0">
              <a:buNone/>
            </a:pPr>
            <a:r>
              <a:rPr lang="en-US" sz="2800" b="0" i="0" dirty="0">
                <a:effectLst/>
                <a:latin typeface="Times New Roman" panose="02020603050405020304" pitchFamily="18" charset="0"/>
                <a:cs typeface="Times New Roman" panose="02020603050405020304" pitchFamily="18" charset="0"/>
              </a:rPr>
              <a:t>1.Tab aspirin: is an anti platelet medicine used to treat blood clots. Take one tab once daily.</a:t>
            </a:r>
          </a:p>
          <a:p>
            <a:pPr marL="0" indent="0">
              <a:buNone/>
            </a:pPr>
            <a:r>
              <a:rPr lang="en-US" sz="2800" dirty="0">
                <a:latin typeface="Times New Roman" panose="02020603050405020304" pitchFamily="18" charset="0"/>
                <a:cs typeface="Times New Roman" panose="02020603050405020304" pitchFamily="18" charset="0"/>
              </a:rPr>
              <a:t>2.Tab </a:t>
            </a:r>
            <a:r>
              <a:rPr lang="en-US" dirty="0">
                <a:latin typeface="Times New Roman" panose="02020603050405020304" pitchFamily="18" charset="0"/>
                <a:cs typeface="Times New Roman" panose="02020603050405020304" pitchFamily="18" charset="0"/>
              </a:rPr>
              <a:t>ticagrelor</a:t>
            </a:r>
            <a:r>
              <a:rPr lang="en-US" sz="2800" dirty="0">
                <a:latin typeface="Times New Roman" panose="02020603050405020304" pitchFamily="18" charset="0"/>
                <a:cs typeface="Times New Roman" panose="02020603050405020304" pitchFamily="18" charset="0"/>
              </a:rPr>
              <a:t>: is prescribed to treat harmful blood clots. Take one tab once daily.</a:t>
            </a:r>
          </a:p>
          <a:p>
            <a:pPr marL="0" indent="0">
              <a:buNone/>
            </a:pPr>
            <a:r>
              <a:rPr lang="en-US" sz="2800" dirty="0">
                <a:latin typeface="Times New Roman" panose="02020603050405020304" pitchFamily="18" charset="0"/>
                <a:cs typeface="Times New Roman" panose="02020603050405020304" pitchFamily="18" charset="0"/>
              </a:rPr>
              <a:t>3. Tab </a:t>
            </a:r>
            <a:r>
              <a:rPr lang="en-US" dirty="0">
                <a:latin typeface="Times New Roman" panose="02020603050405020304" pitchFamily="18" charset="0"/>
                <a:cs typeface="Times New Roman" panose="02020603050405020304" pitchFamily="18" charset="0"/>
              </a:rPr>
              <a:t>rosuvastatin</a:t>
            </a:r>
            <a:r>
              <a:rPr lang="en-US" sz="2800" dirty="0">
                <a:latin typeface="Times New Roman" panose="02020603050405020304" pitchFamily="18" charset="0"/>
                <a:cs typeface="Times New Roman" panose="02020603050405020304" pitchFamily="18" charset="0"/>
              </a:rPr>
              <a:t>: is lipid lowering drug, prescribed to decrease elevated cholesterol levels. Take one tab at night time.</a:t>
            </a:r>
          </a:p>
          <a:p>
            <a:pPr marL="0" indent="0">
              <a:buNone/>
            </a:pPr>
            <a:r>
              <a:rPr lang="en-US" sz="2800" dirty="0">
                <a:latin typeface="Times New Roman" panose="02020603050405020304" pitchFamily="18" charset="0"/>
                <a:cs typeface="Times New Roman" panose="02020603050405020304" pitchFamily="18" charset="0"/>
              </a:rPr>
              <a:t>4. Tab </a:t>
            </a:r>
            <a:r>
              <a:rPr lang="en-US" dirty="0">
                <a:latin typeface="Times New Roman" panose="02020603050405020304" pitchFamily="18" charset="0"/>
                <a:cs typeface="Times New Roman" panose="02020603050405020304" pitchFamily="18" charset="0"/>
              </a:rPr>
              <a:t>metformin</a:t>
            </a:r>
            <a:r>
              <a:rPr lang="en-US" sz="2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an anti-diabetic agent ,prescribed to maintain the blood glucose </a:t>
            </a:r>
            <a:r>
              <a:rPr lang="en-US" dirty="0" err="1">
                <a:latin typeface="Times New Roman" panose="02020603050405020304" pitchFamily="18" charset="0"/>
                <a:cs typeface="Times New Roman" panose="02020603050405020304" pitchFamily="18" charset="0"/>
              </a:rPr>
              <a:t>levels.Take</a:t>
            </a:r>
            <a:r>
              <a:rPr lang="en-US" dirty="0">
                <a:latin typeface="Times New Roman" panose="02020603050405020304" pitchFamily="18" charset="0"/>
                <a:cs typeface="Times New Roman" panose="02020603050405020304" pitchFamily="18" charset="0"/>
              </a:rPr>
              <a:t> one tab once daily.</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5. Tab pan: is PPI used to treat gastric acid irritation by decreasing acid secretion levels. Take one tab before breakfast daily.</a:t>
            </a:r>
          </a:p>
        </p:txBody>
      </p:sp>
    </p:spTree>
    <p:extLst>
      <p:ext uri="{BB962C8B-B14F-4D97-AF65-F5344CB8AC3E}">
        <p14:creationId xmlns:p14="http://schemas.microsoft.com/office/powerpoint/2010/main" val="1611760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B010D-A65F-4E30-A0DA-9B422FEE3BA0}"/>
              </a:ext>
            </a:extLst>
          </p:cNvPr>
          <p:cNvSpPr>
            <a:spLocks noGrp="1"/>
          </p:cNvSpPr>
          <p:nvPr>
            <p:ph idx="1"/>
          </p:nvPr>
        </p:nvSpPr>
        <p:spPr>
          <a:xfrm>
            <a:off x="677333" y="1132113"/>
            <a:ext cx="9665879" cy="5523519"/>
          </a:xfrm>
        </p:spPr>
        <p:txBody>
          <a:bodyPr>
            <a:normAutofit/>
          </a:bodyPr>
          <a:lstStyle/>
          <a:p>
            <a:r>
              <a:rPr lang="en-US" sz="2800" dirty="0">
                <a:solidFill>
                  <a:srgbClr val="7030A0"/>
                </a:solidFill>
                <a:latin typeface="Times New Roman" panose="02020603050405020304" pitchFamily="18" charset="0"/>
                <a:cs typeface="Times New Roman" panose="02020603050405020304" pitchFamily="18" charset="0"/>
              </a:rPr>
              <a:t>LIFE STYLE MODIFICATIONS</a:t>
            </a:r>
            <a:r>
              <a:rPr lang="en-US" sz="2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Maintain healthy weight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 stress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Take medications regularly as prescribed</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Maintain adequate sleep</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Quit or reduce smoking cessation </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Take low salt diet to not more than 2400mg/day.</a:t>
            </a:r>
          </a:p>
          <a:p>
            <a:endParaRPr lang="en-US" dirty="0"/>
          </a:p>
        </p:txBody>
      </p:sp>
    </p:spTree>
    <p:extLst>
      <p:ext uri="{BB962C8B-B14F-4D97-AF65-F5344CB8AC3E}">
        <p14:creationId xmlns:p14="http://schemas.microsoft.com/office/powerpoint/2010/main" val="1436327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9863D4-6979-4826-A3F9-DA8D3F4EBC91}"/>
              </a:ext>
            </a:extLst>
          </p:cNvPr>
          <p:cNvSpPr>
            <a:spLocks noGrp="1"/>
          </p:cNvSpPr>
          <p:nvPr>
            <p:ph idx="1"/>
          </p:nvPr>
        </p:nvSpPr>
        <p:spPr>
          <a:xfrm>
            <a:off x="677333" y="537029"/>
            <a:ext cx="9526209" cy="5791200"/>
          </a:xfrm>
        </p:spPr>
        <p:txBody>
          <a:bodyPr>
            <a:normAutofit/>
          </a:bodyPr>
          <a:lstStyle/>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Eat Fruits and vegetables.</a:t>
            </a: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Don’t stop aspirin on your own. As it is life saving. It may be a life long therapy.</a:t>
            </a:r>
            <a:endParaRPr lang="en-US" sz="28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Follow diabetic diet which includes </a:t>
            </a:r>
            <a:r>
              <a:rPr lang="en-US" sz="2800" b="0" i="0" dirty="0">
                <a:effectLst/>
                <a:latin typeface="Times New Roman" panose="02020603050405020304" pitchFamily="18" charset="0"/>
                <a:cs typeface="Times New Roman" panose="02020603050405020304" pitchFamily="18" charset="0"/>
              </a:rPr>
              <a:t>Whole grains, such as whole wheat, brown rice, barley, quinoa, and oats. Nonfat or low-fat dairy, such as milk and yogurt.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Limit intake of sweets, sugar sweetened beverages and red meat.</a:t>
            </a:r>
          </a:p>
          <a:p>
            <a:pPr marL="0" indent="0">
              <a:buNone/>
            </a:pPr>
            <a:endParaRPr lang="en-US" sz="9600" b="0" i="0" dirty="0">
              <a:solidFill>
                <a:srgbClr val="20212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9600" b="0" i="0" dirty="0">
              <a:solidFill>
                <a:srgbClr val="202124"/>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3108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5133C39-DCDB-1103-146A-55B9462FA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840" y="1534160"/>
            <a:ext cx="8473440" cy="434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98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D6EC27-CED8-4485-9B3F-156F14C2047F}"/>
              </a:ext>
            </a:extLst>
          </p:cNvPr>
          <p:cNvSpPr>
            <a:spLocks noGrp="1"/>
          </p:cNvSpPr>
          <p:nvPr>
            <p:ph idx="1"/>
          </p:nvPr>
        </p:nvSpPr>
        <p:spPr>
          <a:xfrm>
            <a:off x="677334" y="304801"/>
            <a:ext cx="10070179" cy="6162260"/>
          </a:xfrm>
        </p:spPr>
        <p:txBody>
          <a:bodyPr>
            <a:normAutofit/>
          </a:bodyPr>
          <a:lstStyle/>
          <a:p>
            <a:pPr algn="l"/>
            <a:r>
              <a:rPr lang="en-US" sz="2800" b="1" i="0" dirty="0">
                <a:solidFill>
                  <a:srgbClr val="013664"/>
                </a:solidFill>
                <a:effectLst/>
                <a:latin typeface="Times New Roman" panose="02020603050405020304" pitchFamily="18" charset="0"/>
                <a:cs typeface="Times New Roman" panose="02020603050405020304" pitchFamily="18" charset="0"/>
              </a:rPr>
              <a:t>Coronary heart disease</a:t>
            </a:r>
          </a:p>
          <a:p>
            <a:pPr algn="l"/>
            <a:r>
              <a:rPr lang="en-US" sz="2800" b="0" i="0" dirty="0">
                <a:solidFill>
                  <a:srgbClr val="000000"/>
                </a:solidFill>
                <a:effectLst/>
                <a:latin typeface="Times New Roman" panose="02020603050405020304" pitchFamily="18" charset="0"/>
                <a:cs typeface="Times New Roman" panose="02020603050405020304" pitchFamily="18" charset="0"/>
              </a:rPr>
              <a:t>The most common heart condition in Scotland is coronary heart disease. This is caused when the heart’s blood vessels - the coronary arteries - become narrowed or blocked and can’t supply enough blood to the heart.</a:t>
            </a:r>
          </a:p>
          <a:p>
            <a:pPr algn="l"/>
            <a:r>
              <a:rPr lang="en-US" sz="2800" b="1" i="0" dirty="0">
                <a:solidFill>
                  <a:srgbClr val="013664"/>
                </a:solidFill>
                <a:effectLst/>
                <a:latin typeface="Times New Roman" panose="02020603050405020304" pitchFamily="18" charset="0"/>
                <a:cs typeface="Times New Roman" panose="02020603050405020304" pitchFamily="18" charset="0"/>
              </a:rPr>
              <a:t>Angina</a:t>
            </a:r>
          </a:p>
          <a:p>
            <a:pPr algn="l"/>
            <a:r>
              <a:rPr lang="en-US" sz="2800" b="0" i="0" dirty="0">
                <a:solidFill>
                  <a:srgbClr val="000000"/>
                </a:solidFill>
                <a:effectLst/>
                <a:latin typeface="Times New Roman" panose="02020603050405020304" pitchFamily="18" charset="0"/>
                <a:cs typeface="Times New Roman" panose="02020603050405020304" pitchFamily="18" charset="0"/>
              </a:rPr>
              <a:t>Angina is a pain or discomfort in your chest, arm, neck, stomach or jaw that happens when the blood supply to your heart becomes restricted because of your arteries becoming narrowed. This clogging is called atheroma. Angina is a symptom of coronary heart disease, not an illness in itself.</a:t>
            </a:r>
          </a:p>
          <a:p>
            <a:pPr algn="l"/>
            <a:endParaRPr lang="en-US" sz="2800"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3903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96060-7434-4BBD-BD1D-4EA40C986142}"/>
              </a:ext>
            </a:extLst>
          </p:cNvPr>
          <p:cNvSpPr>
            <a:spLocks noGrp="1"/>
          </p:cNvSpPr>
          <p:nvPr>
            <p:ph idx="1"/>
          </p:nvPr>
        </p:nvSpPr>
        <p:spPr>
          <a:xfrm>
            <a:off x="677333" y="278297"/>
            <a:ext cx="9815782" cy="6334538"/>
          </a:xfrm>
        </p:spPr>
        <p:txBody>
          <a:bodyPr>
            <a:normAutofit/>
          </a:bodyPr>
          <a:lstStyle/>
          <a:p>
            <a:pPr marL="0" indent="0" algn="l">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800" b="1" i="0" dirty="0">
                <a:solidFill>
                  <a:srgbClr val="013664"/>
                </a:solidFill>
                <a:effectLst/>
                <a:latin typeface="Times New Roman" panose="02020603050405020304" pitchFamily="18" charset="0"/>
                <a:cs typeface="Times New Roman" panose="02020603050405020304" pitchFamily="18" charset="0"/>
              </a:rPr>
              <a:t>Unstable angina</a:t>
            </a:r>
          </a:p>
          <a:p>
            <a:pPr algn="l"/>
            <a:r>
              <a:rPr lang="en-US" sz="2800" b="0" i="0" dirty="0">
                <a:solidFill>
                  <a:srgbClr val="000000"/>
                </a:solidFill>
                <a:effectLst/>
                <a:latin typeface="Times New Roman" panose="02020603050405020304" pitchFamily="18" charset="0"/>
                <a:cs typeface="Times New Roman" panose="02020603050405020304" pitchFamily="18" charset="0"/>
              </a:rPr>
              <a:t>Unstable angina can be undiagnosed chest pain or a sudden worsening of existing angina. It happens when the blood supply to the heart is severely restricted and angina attacks occur more frequently, with less and less activity.</a:t>
            </a:r>
          </a:p>
          <a:p>
            <a:pPr algn="l"/>
            <a:r>
              <a:rPr lang="en-US" sz="2800" b="0" i="0" dirty="0">
                <a:solidFill>
                  <a:srgbClr val="000000"/>
                </a:solidFill>
                <a:effectLst/>
                <a:latin typeface="Times New Roman" panose="02020603050405020304" pitchFamily="18" charset="0"/>
                <a:cs typeface="Times New Roman" panose="02020603050405020304" pitchFamily="18" charset="0"/>
              </a:rPr>
              <a:t>These attacks may even happen at rest or wake you from sleep. They can last up to 10 minutes.</a:t>
            </a:r>
          </a:p>
          <a:p>
            <a:pPr algn="l"/>
            <a:r>
              <a:rPr lang="en-US" sz="2800" b="1" i="0" dirty="0">
                <a:solidFill>
                  <a:srgbClr val="013664"/>
                </a:solidFill>
                <a:effectLst/>
                <a:latin typeface="Times New Roman" panose="02020603050405020304" pitchFamily="18" charset="0"/>
                <a:cs typeface="Times New Roman" panose="02020603050405020304" pitchFamily="18" charset="0"/>
              </a:rPr>
              <a:t>Heart attack</a:t>
            </a:r>
          </a:p>
          <a:p>
            <a:pPr algn="l"/>
            <a:r>
              <a:rPr lang="en-US" sz="2800" b="0" i="0" dirty="0">
                <a:solidFill>
                  <a:srgbClr val="000000"/>
                </a:solidFill>
                <a:effectLst/>
                <a:latin typeface="Times New Roman" panose="02020603050405020304" pitchFamily="18" charset="0"/>
                <a:cs typeface="Times New Roman" panose="02020603050405020304" pitchFamily="18" charset="0"/>
              </a:rPr>
              <a:t>A heart attack - also known as myocardial infarction or MI - happens when the blood supply to part of your heart muscle becomes completely blocked. This is most commonly caused by a piece of fatty material breaking off and a blood clot forms within a coronary artery. </a:t>
            </a:r>
          </a:p>
          <a:p>
            <a:pPr algn="l"/>
            <a:endParaRPr lang="en-US" sz="2800" b="0" i="0" dirty="0">
              <a:solidFill>
                <a:srgbClr val="000000"/>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56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E07A5-798C-4D3F-B072-51930328FAC1}"/>
              </a:ext>
            </a:extLst>
          </p:cNvPr>
          <p:cNvSpPr>
            <a:spLocks noGrp="1"/>
          </p:cNvSpPr>
          <p:nvPr>
            <p:ph idx="1"/>
          </p:nvPr>
        </p:nvSpPr>
        <p:spPr>
          <a:xfrm>
            <a:off x="677334" y="629587"/>
            <a:ext cx="9785800" cy="5906124"/>
          </a:xfrm>
        </p:spPr>
        <p:txBody>
          <a:bodyPr>
            <a:normAutofit/>
          </a:bodyPr>
          <a:lstStyle/>
          <a:p>
            <a:pPr algn="l"/>
            <a:r>
              <a:rPr lang="en-US" sz="2800" b="1" i="0" dirty="0">
                <a:solidFill>
                  <a:srgbClr val="013664"/>
                </a:solidFill>
                <a:effectLst/>
                <a:latin typeface="Times New Roman" panose="02020603050405020304" pitchFamily="18" charset="0"/>
                <a:cs typeface="Times New Roman" panose="02020603050405020304" pitchFamily="18" charset="0"/>
              </a:rPr>
              <a:t>Heart failure</a:t>
            </a:r>
          </a:p>
          <a:p>
            <a:pPr algn="l"/>
            <a:r>
              <a:rPr lang="en-US" sz="2800" b="0" i="0" dirty="0">
                <a:solidFill>
                  <a:srgbClr val="000000"/>
                </a:solidFill>
                <a:effectLst/>
                <a:latin typeface="Times New Roman" panose="02020603050405020304" pitchFamily="18" charset="0"/>
                <a:cs typeface="Times New Roman" panose="02020603050405020304" pitchFamily="18" charset="0"/>
              </a:rPr>
              <a:t>If the heart’s pumping action can’t work effectively, your heart muscle can’t meet your body’s demand for blood and oxygen, and your body develops various different symptoms, like fatigue and shortness of breath. This is called heart failure because of the failure of your heart to work efficiently.</a:t>
            </a:r>
          </a:p>
          <a:p>
            <a:pPr algn="l"/>
            <a:r>
              <a:rPr lang="en-US" sz="2800" b="1" i="0" dirty="0">
                <a:solidFill>
                  <a:srgbClr val="013664"/>
                </a:solidFill>
                <a:effectLst/>
                <a:latin typeface="Times New Roman" panose="02020603050405020304" pitchFamily="18" charset="0"/>
                <a:cs typeface="Times New Roman" panose="02020603050405020304" pitchFamily="18" charset="0"/>
              </a:rPr>
              <a:t>Arrhythmia (abnormal heart rhythms)</a:t>
            </a:r>
          </a:p>
          <a:p>
            <a:pPr algn="l"/>
            <a:r>
              <a:rPr lang="en-US" sz="2800" b="0" i="0" dirty="0">
                <a:solidFill>
                  <a:srgbClr val="000000"/>
                </a:solidFill>
                <a:effectLst/>
                <a:latin typeface="Times New Roman" panose="02020603050405020304" pitchFamily="18" charset="0"/>
                <a:cs typeface="Times New Roman" panose="02020603050405020304" pitchFamily="18" charset="0"/>
              </a:rPr>
              <a:t>The heart muscle has its own electrical system which helps to stimulate the heartbeat. If the electrical signals within your heart are interrupted or disturbed, your heart can beat too quickly (tachycardia), too slowly (bradycardia) and/or in an irregular way. This is called an arrhythmia</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547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1CA13-B7A1-42EF-BA95-7410885402E1}"/>
              </a:ext>
            </a:extLst>
          </p:cNvPr>
          <p:cNvSpPr>
            <a:spLocks noGrp="1"/>
          </p:cNvSpPr>
          <p:nvPr>
            <p:ph idx="1"/>
          </p:nvPr>
        </p:nvSpPr>
        <p:spPr>
          <a:xfrm>
            <a:off x="677334" y="861391"/>
            <a:ext cx="10115584" cy="5704301"/>
          </a:xfrm>
        </p:spPr>
        <p:txBody>
          <a:bodyPr>
            <a:normAutofit/>
          </a:bodyPr>
          <a:lstStyle/>
          <a:p>
            <a:r>
              <a:rPr lang="en-US" sz="2800" dirty="0">
                <a:solidFill>
                  <a:srgbClr val="000000"/>
                </a:solidFill>
                <a:latin typeface="Times New Roman" panose="02020603050405020304" pitchFamily="18" charset="0"/>
                <a:cs typeface="Times New Roman" panose="02020603050405020304" pitchFamily="18" charset="0"/>
              </a:rPr>
              <a:t> </a:t>
            </a:r>
            <a:r>
              <a:rPr lang="en-US" sz="2800" b="1" i="0" dirty="0">
                <a:solidFill>
                  <a:srgbClr val="013664"/>
                </a:solidFill>
                <a:effectLst/>
                <a:latin typeface="Times New Roman" panose="02020603050405020304" pitchFamily="18" charset="0"/>
                <a:cs typeface="Times New Roman" panose="02020603050405020304" pitchFamily="18" charset="0"/>
              </a:rPr>
              <a:t>Valve disease </a:t>
            </a:r>
          </a:p>
          <a:p>
            <a:pPr algn="l"/>
            <a:r>
              <a:rPr lang="en-US" sz="2800" b="0" i="0" dirty="0">
                <a:solidFill>
                  <a:srgbClr val="000000"/>
                </a:solidFill>
                <a:effectLst/>
                <a:latin typeface="Times New Roman" panose="02020603050405020304" pitchFamily="18" charset="0"/>
                <a:cs typeface="Times New Roman" panose="02020603050405020304" pitchFamily="18" charset="0"/>
              </a:rPr>
              <a:t>The valves open and close to regulate the flow of blood through the heart. Problems with the valves can increase the workload of your heart and can put a strain on your heart muscle</a:t>
            </a:r>
            <a:r>
              <a:rPr lang="en-US" sz="2800" dirty="0">
                <a:solidFill>
                  <a:srgbClr val="000000"/>
                </a:solidFill>
                <a:latin typeface="Times New Roman" panose="02020603050405020304" pitchFamily="18" charset="0"/>
                <a:cs typeface="Times New Roman" panose="02020603050405020304" pitchFamily="18" charset="0"/>
              </a:rPr>
              <a:t>.</a:t>
            </a:r>
          </a:p>
          <a:p>
            <a:pPr algn="l"/>
            <a:r>
              <a:rPr lang="en-US" sz="2800" b="1" i="0" dirty="0">
                <a:solidFill>
                  <a:srgbClr val="013664"/>
                </a:solidFill>
                <a:effectLst/>
                <a:latin typeface="Times New Roman" panose="02020603050405020304" pitchFamily="18" charset="0"/>
                <a:cs typeface="Times New Roman" panose="02020603050405020304" pitchFamily="18" charset="0"/>
              </a:rPr>
              <a:t>High blood pressure</a:t>
            </a:r>
          </a:p>
          <a:p>
            <a:pPr algn="l"/>
            <a:r>
              <a:rPr lang="en-US" sz="2800" b="0" i="0" dirty="0">
                <a:solidFill>
                  <a:srgbClr val="000000"/>
                </a:solidFill>
                <a:effectLst/>
                <a:latin typeface="Times New Roman" panose="02020603050405020304" pitchFamily="18" charset="0"/>
                <a:cs typeface="Times New Roman" panose="02020603050405020304" pitchFamily="18" charset="0"/>
              </a:rPr>
              <a:t>Another condition which can affect the heart is high blood pressure or hypertension. Although it’s not a disease in itself, hypertension can lead to an increased risk of developing serious conditions such as coronary heart disease, heart attacks and strokes.</a:t>
            </a:r>
          </a:p>
          <a:p>
            <a:pPr algn="l"/>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800"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3905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119CF-447E-4DCB-BE9A-A5A92C70FEAA}"/>
              </a:ext>
            </a:extLst>
          </p:cNvPr>
          <p:cNvSpPr>
            <a:spLocks noGrp="1"/>
          </p:cNvSpPr>
          <p:nvPr>
            <p:ph idx="1"/>
          </p:nvPr>
        </p:nvSpPr>
        <p:spPr>
          <a:xfrm>
            <a:off x="677333" y="715617"/>
            <a:ext cx="9800791" cy="5775124"/>
          </a:xfrm>
        </p:spPr>
        <p:txBody>
          <a:bodyPr>
            <a:normAutofit/>
          </a:bodyPr>
          <a:lstStyle/>
          <a:p>
            <a:pPr algn="l"/>
            <a:r>
              <a:rPr lang="en-US" sz="2800" b="1" i="0" dirty="0">
                <a:solidFill>
                  <a:srgbClr val="013664"/>
                </a:solidFill>
                <a:effectLst/>
                <a:latin typeface="Times New Roman" panose="02020603050405020304" pitchFamily="18" charset="0"/>
                <a:cs typeface="Times New Roman" panose="02020603050405020304" pitchFamily="18" charset="0"/>
              </a:rPr>
              <a:t>Congenital heart conditions</a:t>
            </a:r>
          </a:p>
          <a:p>
            <a:pPr algn="l"/>
            <a:r>
              <a:rPr lang="en-US" sz="2800" b="0" i="0" dirty="0">
                <a:solidFill>
                  <a:srgbClr val="000000"/>
                </a:solidFill>
                <a:effectLst/>
                <a:latin typeface="Times New Roman" panose="02020603050405020304" pitchFamily="18" charset="0"/>
                <a:cs typeface="Times New Roman" panose="02020603050405020304" pitchFamily="18" charset="0"/>
              </a:rPr>
              <a:t>Congenital heart conditions occur when there’s an abnormality or defect with the structure of the heart of a developing fetus while inside the mother’s womb. A baby may be born with only one defect or with several defects. Some types of congenital heart defects are life-threatening, either immediately to the newborn or over time.</a:t>
            </a:r>
          </a:p>
          <a:p>
            <a:pPr algn="l"/>
            <a:r>
              <a:rPr lang="en-US" sz="2800" b="1" i="0" dirty="0">
                <a:solidFill>
                  <a:srgbClr val="013664"/>
                </a:solidFill>
                <a:effectLst/>
                <a:latin typeface="Avenir W01"/>
              </a:rPr>
              <a:t>Inherited heart conditions</a:t>
            </a:r>
          </a:p>
          <a:p>
            <a:pPr algn="l"/>
            <a:r>
              <a:rPr lang="en-US" sz="2800" b="0" i="0" dirty="0">
                <a:solidFill>
                  <a:srgbClr val="000000"/>
                </a:solidFill>
                <a:effectLst/>
                <a:latin typeface="Avenir W01"/>
              </a:rPr>
              <a:t>Inherited conditions can be passed on through families. They are sometimes called familial or genetic heart conditions.</a:t>
            </a:r>
          </a:p>
          <a:p>
            <a:pPr algn="l"/>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8734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9FA29-0A7E-4F9B-9772-B54DEF581590}"/>
              </a:ext>
            </a:extLst>
          </p:cNvPr>
          <p:cNvSpPr>
            <a:spLocks noGrp="1"/>
          </p:cNvSpPr>
          <p:nvPr>
            <p:ph idx="1"/>
          </p:nvPr>
        </p:nvSpPr>
        <p:spPr>
          <a:xfrm>
            <a:off x="677334" y="194873"/>
            <a:ext cx="9755820" cy="6348168"/>
          </a:xfrm>
        </p:spPr>
        <p:txBody>
          <a:bodyPr>
            <a:normAutofit/>
          </a:bodyPr>
          <a:lstStyle/>
          <a:p>
            <a:pPr algn="l"/>
            <a:r>
              <a:rPr lang="en-US" sz="2800" b="1" i="0" dirty="0">
                <a:solidFill>
                  <a:srgbClr val="111111"/>
                </a:solidFill>
                <a:effectLst/>
                <a:latin typeface="Times New Roman" panose="02020603050405020304" pitchFamily="18" charset="0"/>
                <a:cs typeface="Times New Roman" panose="02020603050405020304" pitchFamily="18" charset="0"/>
              </a:rPr>
              <a:t>Diagnosis</a:t>
            </a:r>
          </a:p>
          <a:p>
            <a:pPr algn="l"/>
            <a:r>
              <a:rPr lang="en-US" sz="2800" i="0" dirty="0">
                <a:solidFill>
                  <a:srgbClr val="111111"/>
                </a:solidFill>
                <a:effectLst/>
                <a:latin typeface="Times New Roman" panose="02020603050405020304" pitchFamily="18" charset="0"/>
                <a:cs typeface="Times New Roman" panose="02020603050405020304" pitchFamily="18" charset="0"/>
              </a:rPr>
              <a:t> personal and family medical history.</a:t>
            </a:r>
          </a:p>
          <a:p>
            <a:pPr algn="l"/>
            <a:r>
              <a:rPr lang="en-US" sz="2800" i="0" dirty="0">
                <a:solidFill>
                  <a:srgbClr val="111111"/>
                </a:solidFill>
                <a:effectLst/>
                <a:latin typeface="Times New Roman" panose="02020603050405020304" pitchFamily="18" charset="0"/>
                <a:cs typeface="Times New Roman" panose="02020603050405020304" pitchFamily="18" charset="0"/>
              </a:rPr>
              <a:t>Many different tests are used to diagnose heart disease. Besides blood tests and a chest X-ray, tests to diagnose heart disease can include:</a:t>
            </a:r>
          </a:p>
          <a:p>
            <a:pPr algn="l"/>
            <a:r>
              <a:rPr lang="en-US" sz="2800" i="0" dirty="0">
                <a:solidFill>
                  <a:srgbClr val="111111"/>
                </a:solidFill>
                <a:effectLst/>
                <a:latin typeface="Times New Roman" panose="02020603050405020304" pitchFamily="18" charset="0"/>
                <a:cs typeface="Times New Roman" panose="02020603050405020304" pitchFamily="18" charset="0"/>
              </a:rPr>
              <a:t>Electrocardiogram</a:t>
            </a:r>
            <a:endParaRPr lang="en-US" sz="2800" dirty="0">
              <a:solidFill>
                <a:srgbClr val="111111"/>
              </a:solidFill>
              <a:latin typeface="Times New Roman" panose="02020603050405020304" pitchFamily="18" charset="0"/>
              <a:cs typeface="Times New Roman" panose="02020603050405020304" pitchFamily="18" charset="0"/>
            </a:endParaRPr>
          </a:p>
          <a:p>
            <a:pPr algn="l"/>
            <a:r>
              <a:rPr lang="en-US" sz="2800" i="0" dirty="0">
                <a:solidFill>
                  <a:srgbClr val="111111"/>
                </a:solidFill>
                <a:effectLst/>
                <a:latin typeface="Times New Roman" panose="02020603050405020304" pitchFamily="18" charset="0"/>
                <a:cs typeface="Times New Roman" panose="02020603050405020304" pitchFamily="18" charset="0"/>
              </a:rPr>
              <a:t>Echocardiogram</a:t>
            </a:r>
          </a:p>
          <a:p>
            <a:pPr algn="l"/>
            <a:r>
              <a:rPr lang="en-US" sz="2800" i="0" dirty="0">
                <a:solidFill>
                  <a:srgbClr val="111111"/>
                </a:solidFill>
                <a:effectLst/>
                <a:latin typeface="Times New Roman" panose="02020603050405020304" pitchFamily="18" charset="0"/>
                <a:cs typeface="Times New Roman" panose="02020603050405020304" pitchFamily="18" charset="0"/>
              </a:rPr>
              <a:t>Exercise tests or stress tests</a:t>
            </a:r>
            <a:endParaRPr lang="en-US" sz="2800" dirty="0">
              <a:solidFill>
                <a:srgbClr val="111111"/>
              </a:solidFill>
              <a:latin typeface="Times New Roman" panose="02020603050405020304" pitchFamily="18" charset="0"/>
              <a:cs typeface="Times New Roman" panose="02020603050405020304" pitchFamily="18" charset="0"/>
            </a:endParaRPr>
          </a:p>
          <a:p>
            <a:pPr algn="l"/>
            <a:r>
              <a:rPr lang="en-US" sz="2800" i="0" dirty="0">
                <a:solidFill>
                  <a:srgbClr val="111111"/>
                </a:solidFill>
                <a:effectLst/>
                <a:latin typeface="Times New Roman" panose="02020603050405020304" pitchFamily="18" charset="0"/>
                <a:cs typeface="Times New Roman" panose="02020603050405020304" pitchFamily="18" charset="0"/>
              </a:rPr>
              <a:t>Cardiac catheterization</a:t>
            </a:r>
          </a:p>
          <a:p>
            <a:pPr algn="l"/>
            <a:r>
              <a:rPr lang="en-US" sz="2800" i="0" dirty="0">
                <a:solidFill>
                  <a:srgbClr val="111111"/>
                </a:solidFill>
                <a:effectLst/>
                <a:latin typeface="Times New Roman" panose="02020603050405020304" pitchFamily="18" charset="0"/>
                <a:cs typeface="Times New Roman" panose="02020603050405020304" pitchFamily="18" charset="0"/>
              </a:rPr>
              <a:t>Heart (cardiac) CT scan</a:t>
            </a:r>
          </a:p>
          <a:p>
            <a:pPr algn="l"/>
            <a:r>
              <a:rPr lang="en-US" sz="2800" i="0" dirty="0">
                <a:solidFill>
                  <a:srgbClr val="111111"/>
                </a:solidFill>
                <a:effectLst/>
                <a:latin typeface="Times New Roman" panose="02020603050405020304" pitchFamily="18" charset="0"/>
                <a:cs typeface="Times New Roman" panose="02020603050405020304" pitchFamily="18" charset="0"/>
              </a:rPr>
              <a:t>Heart (cardiac) magnetic resonance imaging (MRI) scan</a:t>
            </a:r>
          </a:p>
          <a:p>
            <a:r>
              <a:rPr lang="en-US" sz="2800" i="0" dirty="0">
                <a:solidFill>
                  <a:schemeClr val="tx1"/>
                </a:solidFill>
                <a:effectLst/>
                <a:latin typeface="Times New Roman" panose="02020603050405020304" pitchFamily="18" charset="0"/>
                <a:cs typeface="Times New Roman" panose="02020603050405020304" pitchFamily="18" charset="0"/>
              </a:rPr>
              <a:t>Coronary angiogram.</a:t>
            </a:r>
          </a:p>
          <a:p>
            <a:pPr marL="0" indent="0">
              <a:buNone/>
            </a:pPr>
            <a:endParaRPr lang="en-US" sz="2400" i="0" dirty="0">
              <a:solidFill>
                <a:srgbClr val="212B32"/>
              </a:solidFill>
              <a:effectLst/>
              <a:latin typeface="Times New Roman" panose="02020603050405020304" pitchFamily="18" charset="0"/>
              <a:cs typeface="Times New Roman" panose="02020603050405020304" pitchFamily="18" charset="0"/>
            </a:endParaRPr>
          </a:p>
          <a:p>
            <a:endParaRPr lang="en-US" sz="2400" i="0" dirty="0">
              <a:solidFill>
                <a:schemeClr val="tx1"/>
              </a:solidFill>
              <a:effectLst/>
              <a:latin typeface="Times New Roman" panose="02020603050405020304" pitchFamily="18" charset="0"/>
              <a:cs typeface="Times New Roman" panose="02020603050405020304" pitchFamily="18" charset="0"/>
            </a:endParaRPr>
          </a:p>
          <a:p>
            <a:endParaRPr lang="en-US" sz="2400" i="0" dirty="0">
              <a:solidFill>
                <a:schemeClr val="tx1"/>
              </a:solidFill>
              <a:effectLst/>
              <a:latin typeface="Times New Roman" panose="02020603050405020304" pitchFamily="18" charset="0"/>
              <a:cs typeface="Times New Roman" panose="02020603050405020304" pitchFamily="18" charset="0"/>
            </a:endParaRPr>
          </a:p>
          <a:p>
            <a:pPr algn="l"/>
            <a:endParaRPr lang="en-US" sz="2400" i="0" dirty="0">
              <a:solidFill>
                <a:srgbClr val="111111"/>
              </a:solidFill>
              <a:effectLst/>
              <a:latin typeface="Times New Roman" panose="02020603050405020304" pitchFamily="18" charset="0"/>
              <a:cs typeface="Times New Roman" panose="02020603050405020304" pitchFamily="18" charset="0"/>
            </a:endParaRPr>
          </a:p>
          <a:p>
            <a:pPr algn="l"/>
            <a:endParaRPr lang="en-US" sz="2400" i="0" dirty="0">
              <a:solidFill>
                <a:srgbClr val="111111"/>
              </a:solidFill>
              <a:effectLst/>
              <a:latin typeface="Times New Roman" panose="02020603050405020304" pitchFamily="18" charset="0"/>
              <a:cs typeface="Times New Roman" panose="02020603050405020304" pitchFamily="18" charset="0"/>
            </a:endParaRPr>
          </a:p>
          <a:p>
            <a:pPr algn="l"/>
            <a:endParaRPr lang="en-US" sz="2400" i="0" dirty="0">
              <a:solidFill>
                <a:srgbClr val="111111"/>
              </a:solidFill>
              <a:effectLst/>
              <a:latin typeface="Times New Roman" panose="02020603050405020304" pitchFamily="18" charset="0"/>
              <a:cs typeface="Times New Roman" panose="02020603050405020304" pitchFamily="18" charset="0"/>
            </a:endParaRPr>
          </a:p>
          <a:p>
            <a:pPr algn="l"/>
            <a:endParaRPr lang="en-US" sz="2400" i="0" dirty="0">
              <a:solidFill>
                <a:srgbClr val="11111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3447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823CE-D8D9-493C-BE97-2173A7DD9606}"/>
              </a:ext>
            </a:extLst>
          </p:cNvPr>
          <p:cNvSpPr>
            <a:spLocks noGrp="1"/>
          </p:cNvSpPr>
          <p:nvPr>
            <p:ph idx="1"/>
          </p:nvPr>
        </p:nvSpPr>
        <p:spPr>
          <a:xfrm>
            <a:off x="677333" y="265043"/>
            <a:ext cx="9328057" cy="6188766"/>
          </a:xfrm>
        </p:spPr>
        <p:txBody>
          <a:bodyPr>
            <a:normAutofit/>
          </a:bodyPr>
          <a:lstStyle/>
          <a:p>
            <a:r>
              <a:rPr lang="en-US" sz="2800" b="1" dirty="0">
                <a:latin typeface="Times New Roman" panose="02020603050405020304" pitchFamily="18" charset="0"/>
                <a:cs typeface="Times New Roman" panose="02020603050405020304" pitchFamily="18" charset="0"/>
              </a:rPr>
              <a:t>Treatment</a:t>
            </a:r>
          </a:p>
          <a:p>
            <a:r>
              <a:rPr lang="en-US" sz="2800" i="0" dirty="0">
                <a:solidFill>
                  <a:srgbClr val="212B32"/>
                </a:solidFill>
                <a:effectLst/>
                <a:latin typeface="Times New Roman" panose="02020603050405020304" pitchFamily="18" charset="0"/>
                <a:cs typeface="Times New Roman" panose="02020603050405020304" pitchFamily="18" charset="0"/>
              </a:rPr>
              <a:t>Blood-thinning medicines: low-dose aspirin, clopidogrel, rivaroxaban, ticagrelor.</a:t>
            </a:r>
          </a:p>
          <a:p>
            <a:r>
              <a:rPr lang="en-US" sz="2800" i="0" dirty="0">
                <a:solidFill>
                  <a:srgbClr val="212B32"/>
                </a:solidFill>
                <a:effectLst/>
                <a:latin typeface="Times New Roman" panose="02020603050405020304" pitchFamily="18" charset="0"/>
                <a:cs typeface="Times New Roman" panose="02020603050405020304" pitchFamily="18" charset="0"/>
              </a:rPr>
              <a:t>Statins: atorvastatin, simvastatin, rosuvastatin</a:t>
            </a:r>
          </a:p>
          <a:p>
            <a:r>
              <a:rPr lang="en-US" sz="2800" i="0" dirty="0">
                <a:solidFill>
                  <a:srgbClr val="212B32"/>
                </a:solidFill>
                <a:effectLst/>
                <a:latin typeface="Times New Roman" panose="02020603050405020304" pitchFamily="18" charset="0"/>
                <a:cs typeface="Times New Roman" panose="02020603050405020304" pitchFamily="18" charset="0"/>
              </a:rPr>
              <a:t>Beta blockers: including atenolol, bisoprolol, metoprolol and nebivolol, are often used to prevent angina and treat high blood pressure.</a:t>
            </a:r>
          </a:p>
          <a:p>
            <a:r>
              <a:rPr lang="en-US" sz="2800" i="0" dirty="0">
                <a:solidFill>
                  <a:srgbClr val="212B32"/>
                </a:solidFill>
                <a:effectLst/>
                <a:latin typeface="Times New Roman" panose="02020603050405020304" pitchFamily="18" charset="0"/>
                <a:cs typeface="Times New Roman" panose="02020603050405020304" pitchFamily="18" charset="0"/>
              </a:rPr>
              <a:t>Nitrates: glyceryl trinitrate and isosorbide mononitrate.</a:t>
            </a:r>
          </a:p>
          <a:p>
            <a:r>
              <a:rPr lang="en-US" sz="2800" i="0" dirty="0">
                <a:solidFill>
                  <a:srgbClr val="212B32"/>
                </a:solidFill>
                <a:effectLst/>
                <a:latin typeface="Times New Roman" panose="02020603050405020304" pitchFamily="18" charset="0"/>
                <a:cs typeface="Times New Roman" panose="02020603050405020304" pitchFamily="18" charset="0"/>
              </a:rPr>
              <a:t>Angiotensin-converting enzyme (ACE) inhibitors:  ramipril and lisinopril.</a:t>
            </a:r>
          </a:p>
          <a:p>
            <a:r>
              <a:rPr lang="en-US" sz="2800" i="0" dirty="0">
                <a:solidFill>
                  <a:srgbClr val="212B32"/>
                </a:solidFill>
                <a:effectLst/>
                <a:latin typeface="Times New Roman" panose="02020603050405020304" pitchFamily="18" charset="0"/>
                <a:cs typeface="Times New Roman" panose="02020603050405020304" pitchFamily="18" charset="0"/>
              </a:rPr>
              <a:t>Angiotensin-2 receptor blockers (ARBs)</a:t>
            </a:r>
            <a:r>
              <a:rPr lang="en-US" sz="2800" dirty="0">
                <a:solidFill>
                  <a:srgbClr val="212B32"/>
                </a:solidFill>
                <a:latin typeface="Times New Roman" panose="02020603050405020304" pitchFamily="18" charset="0"/>
                <a:cs typeface="Times New Roman" panose="02020603050405020304" pitchFamily="18" charset="0"/>
              </a:rPr>
              <a:t>: telmisartan</a:t>
            </a:r>
          </a:p>
        </p:txBody>
      </p:sp>
    </p:spTree>
    <p:extLst>
      <p:ext uri="{BB962C8B-B14F-4D97-AF65-F5344CB8AC3E}">
        <p14:creationId xmlns:p14="http://schemas.microsoft.com/office/powerpoint/2010/main" val="2367903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807</TotalTime>
  <Words>2009</Words>
  <Application>Microsoft Office PowerPoint</Application>
  <PresentationFormat>Widescreen</PresentationFormat>
  <Paragraphs>355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Avenir W01</vt:lpstr>
      <vt:lpstr>Calibri</vt:lpstr>
      <vt:lpstr>Calibri Light</vt:lpstr>
      <vt:lpstr>Frutiger W01</vt:lpstr>
      <vt:lpstr>Times New Roman</vt:lpstr>
      <vt:lpstr>Wingdings</vt:lpstr>
      <vt:lpstr>Office Theme</vt:lpstr>
      <vt:lpstr>VAAGDEVI PHARMACY COLLEGE  CLERKSHIP-1 DEPARTMENT OF CARDIOLOGY </vt:lpstr>
      <vt:lpstr>INTRODUCTION TO CARDIOLOGY: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SOAP NOTES A CASE PRESENTATION ON CAD- UNSTBLE ANGINA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VAAGDEVI PHARMACY COLLEGE  CLERKSHIP-3 DEPARTMENT OF CARDIOLOGY</dc:title>
  <dc:creator>angel</dc:creator>
  <cp:lastModifiedBy>pravallika m</cp:lastModifiedBy>
  <cp:revision>15</cp:revision>
  <dcterms:created xsi:type="dcterms:W3CDTF">2023-04-12T16:16:56Z</dcterms:created>
  <dcterms:modified xsi:type="dcterms:W3CDTF">2023-08-25T03:26:59Z</dcterms:modified>
</cp:coreProperties>
</file>