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801ec71387_3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801ec71387_3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801ec71387_3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801ec71387_3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801ec71387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801ec71387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801ec71387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801ec71387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801ec71387_3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801ec71387_3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801ec71387_3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801ec71387_3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801ec71387_3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801ec71387_3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801ec71387_3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801ec71387_3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801ec71387_3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801ec71387_3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801ec71387_3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801ec71387_3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1510750" y="331275"/>
            <a:ext cx="6913875" cy="1837575"/>
          </a:xfrm>
          <a:prstGeom prst="rect">
            <a:avLst/>
          </a:prstGeom>
          <a:noFill/>
          <a:ln>
            <a:noFill/>
          </a:ln>
        </p:spPr>
      </p:pic>
      <p:sp>
        <p:nvSpPr>
          <p:cNvPr id="55" name="Google Shape;55;p13"/>
          <p:cNvSpPr txBox="1"/>
          <p:nvPr>
            <p:ph idx="4294967295" type="body"/>
          </p:nvPr>
        </p:nvSpPr>
        <p:spPr>
          <a:xfrm>
            <a:off x="5144100" y="2820200"/>
            <a:ext cx="3999900" cy="193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3D85C6"/>
                </a:solidFill>
              </a:rPr>
              <a:t>Clients:</a:t>
            </a:r>
            <a:endParaRPr b="1">
              <a:solidFill>
                <a:srgbClr val="3D85C6"/>
              </a:solidFill>
            </a:endParaRPr>
          </a:p>
          <a:p>
            <a:pPr indent="0" lvl="0" marL="0" rtl="0" algn="l">
              <a:spcBef>
                <a:spcPts val="1600"/>
              </a:spcBef>
              <a:spcAft>
                <a:spcPts val="0"/>
              </a:spcAft>
              <a:buNone/>
            </a:pPr>
            <a:r>
              <a:rPr lang="en-GB"/>
              <a:t>Maddison Watkins</a:t>
            </a:r>
            <a:endParaRPr/>
          </a:p>
          <a:p>
            <a:pPr indent="0" lvl="0" marL="0" rtl="0" algn="l">
              <a:spcBef>
                <a:spcPts val="1600"/>
              </a:spcBef>
              <a:spcAft>
                <a:spcPts val="1600"/>
              </a:spcAft>
              <a:buNone/>
            </a:pPr>
            <a:r>
              <a:rPr lang="en-GB"/>
              <a:t>Middori Carpenter</a:t>
            </a:r>
            <a:endParaRPr/>
          </a:p>
        </p:txBody>
      </p:sp>
      <p:sp>
        <p:nvSpPr>
          <p:cNvPr id="56" name="Google Shape;56;p13"/>
          <p:cNvSpPr txBox="1"/>
          <p:nvPr>
            <p:ph idx="4294967295" type="body"/>
          </p:nvPr>
        </p:nvSpPr>
        <p:spPr>
          <a:xfrm>
            <a:off x="652150" y="2820200"/>
            <a:ext cx="3999900" cy="193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3D85C6"/>
                </a:solidFill>
              </a:rPr>
              <a:t>Instructor:</a:t>
            </a:r>
            <a:endParaRPr b="1">
              <a:solidFill>
                <a:srgbClr val="3D85C6"/>
              </a:solidFill>
            </a:endParaRPr>
          </a:p>
          <a:p>
            <a:pPr indent="0" lvl="0" marL="0" rtl="0" algn="l">
              <a:spcBef>
                <a:spcPts val="1600"/>
              </a:spcBef>
              <a:spcAft>
                <a:spcPts val="1600"/>
              </a:spcAft>
              <a:buNone/>
            </a:pPr>
            <a:r>
              <a:rPr lang="en-GB">
                <a:solidFill>
                  <a:srgbClr val="434343"/>
                </a:solidFill>
              </a:rPr>
              <a:t>Aziz Fellah</a:t>
            </a:r>
            <a:endParaRPr>
              <a:solidFill>
                <a:srgbClr val="43434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GB">
                <a:solidFill>
                  <a:srgbClr val="6FA8DC"/>
                </a:solidFill>
              </a:rPr>
              <a:t>DEMO</a:t>
            </a:r>
            <a:endParaRPr b="1">
              <a:solidFill>
                <a:srgbClr val="6FA8DC"/>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3"/>
          <p:cNvSpPr txBox="1"/>
          <p:nvPr>
            <p:ph type="ctrTitle"/>
          </p:nvPr>
        </p:nvSpPr>
        <p:spPr>
          <a:xfrm>
            <a:off x="400400" y="2104800"/>
            <a:ext cx="4572000" cy="933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GB">
                <a:solidFill>
                  <a:srgbClr val="6FA8DC"/>
                </a:solidFill>
              </a:rPr>
              <a:t>Thank You !</a:t>
            </a:r>
            <a:endParaRPr b="1">
              <a:solidFill>
                <a:srgbClr val="6FA8DC"/>
              </a:solidFill>
            </a:endParaRPr>
          </a:p>
        </p:txBody>
      </p:sp>
      <p:pic>
        <p:nvPicPr>
          <p:cNvPr id="115" name="Google Shape;115;p23"/>
          <p:cNvPicPr preferRelativeResize="0"/>
          <p:nvPr/>
        </p:nvPicPr>
        <p:blipFill>
          <a:blip r:embed="rId3">
            <a:alphaModFix/>
          </a:blip>
          <a:stretch>
            <a:fillRect/>
          </a:stretch>
        </p:blipFill>
        <p:spPr>
          <a:xfrm>
            <a:off x="5234300" y="1040100"/>
            <a:ext cx="3365800" cy="3365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243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3D85C6"/>
                </a:solidFill>
              </a:rPr>
              <a:t>Team Members:</a:t>
            </a:r>
            <a:endParaRPr b="1">
              <a:solidFill>
                <a:srgbClr val="3D85C6"/>
              </a:solidFill>
            </a:endParaRPr>
          </a:p>
          <a:p>
            <a:pPr indent="0" lvl="0" marL="0" rtl="0" algn="l">
              <a:spcBef>
                <a:spcPts val="0"/>
              </a:spcBef>
              <a:spcAft>
                <a:spcPts val="0"/>
              </a:spcAft>
              <a:buNone/>
            </a:pPr>
            <a:r>
              <a:t/>
            </a:r>
            <a:endParaRPr>
              <a:solidFill>
                <a:srgbClr val="3D85C6"/>
              </a:solidFill>
            </a:endParaRPr>
          </a:p>
        </p:txBody>
      </p:sp>
      <p:sp>
        <p:nvSpPr>
          <p:cNvPr id="62" name="Google Shape;62;p14"/>
          <p:cNvSpPr txBox="1"/>
          <p:nvPr>
            <p:ph idx="1" type="body"/>
          </p:nvPr>
        </p:nvSpPr>
        <p:spPr>
          <a:xfrm>
            <a:off x="311700" y="1068700"/>
            <a:ext cx="8327400" cy="380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434343"/>
                </a:solidFill>
                <a:latin typeface="Times New Roman"/>
                <a:ea typeface="Times New Roman"/>
                <a:cs typeface="Times New Roman"/>
                <a:sym typeface="Times New Roman"/>
              </a:rPr>
              <a:t>Rishika Reddy Gaddam</a:t>
            </a:r>
            <a:endParaRPr>
              <a:solidFill>
                <a:srgbClr val="434343"/>
              </a:solidFill>
              <a:latin typeface="Times New Roman"/>
              <a:ea typeface="Times New Roman"/>
              <a:cs typeface="Times New Roman"/>
              <a:sym typeface="Times New Roman"/>
            </a:endParaRPr>
          </a:p>
          <a:p>
            <a:pPr indent="0" lvl="0" marL="0" rtl="0" algn="l">
              <a:spcBef>
                <a:spcPts val="1600"/>
              </a:spcBef>
              <a:spcAft>
                <a:spcPts val="0"/>
              </a:spcAft>
              <a:buNone/>
            </a:pPr>
            <a:r>
              <a:rPr lang="en-GB">
                <a:solidFill>
                  <a:srgbClr val="434343"/>
                </a:solidFill>
                <a:latin typeface="Times New Roman"/>
                <a:ea typeface="Times New Roman"/>
                <a:cs typeface="Times New Roman"/>
                <a:sym typeface="Times New Roman"/>
              </a:rPr>
              <a:t>Sai Kiran Baki</a:t>
            </a:r>
            <a:endParaRPr>
              <a:solidFill>
                <a:srgbClr val="434343"/>
              </a:solidFill>
              <a:latin typeface="Times New Roman"/>
              <a:ea typeface="Times New Roman"/>
              <a:cs typeface="Times New Roman"/>
              <a:sym typeface="Times New Roman"/>
            </a:endParaRPr>
          </a:p>
          <a:p>
            <a:pPr indent="0" lvl="0" marL="0" rtl="0" algn="l">
              <a:spcBef>
                <a:spcPts val="1600"/>
              </a:spcBef>
              <a:spcAft>
                <a:spcPts val="0"/>
              </a:spcAft>
              <a:buNone/>
            </a:pPr>
            <a:r>
              <a:rPr lang="en-GB">
                <a:solidFill>
                  <a:srgbClr val="434343"/>
                </a:solidFill>
                <a:latin typeface="Times New Roman"/>
                <a:ea typeface="Times New Roman"/>
                <a:cs typeface="Times New Roman"/>
                <a:sym typeface="Times New Roman"/>
              </a:rPr>
              <a:t>Nandini Doppalapudi</a:t>
            </a:r>
            <a:endParaRPr>
              <a:solidFill>
                <a:srgbClr val="434343"/>
              </a:solidFill>
              <a:latin typeface="Times New Roman"/>
              <a:ea typeface="Times New Roman"/>
              <a:cs typeface="Times New Roman"/>
              <a:sym typeface="Times New Roman"/>
            </a:endParaRPr>
          </a:p>
          <a:p>
            <a:pPr indent="0" lvl="0" marL="0" rtl="0" algn="l">
              <a:spcBef>
                <a:spcPts val="1600"/>
              </a:spcBef>
              <a:spcAft>
                <a:spcPts val="0"/>
              </a:spcAft>
              <a:buNone/>
            </a:pPr>
            <a:r>
              <a:rPr lang="en-GB">
                <a:solidFill>
                  <a:srgbClr val="434343"/>
                </a:solidFill>
                <a:latin typeface="Times New Roman"/>
                <a:ea typeface="Times New Roman"/>
                <a:cs typeface="Times New Roman"/>
                <a:sym typeface="Times New Roman"/>
              </a:rPr>
              <a:t>Chitralekha Chikku</a:t>
            </a:r>
            <a:endParaRPr>
              <a:solidFill>
                <a:srgbClr val="434343"/>
              </a:solidFill>
              <a:latin typeface="Times New Roman"/>
              <a:ea typeface="Times New Roman"/>
              <a:cs typeface="Times New Roman"/>
              <a:sym typeface="Times New Roman"/>
            </a:endParaRPr>
          </a:p>
          <a:p>
            <a:pPr indent="0" lvl="0" marL="0" rtl="0" algn="l">
              <a:spcBef>
                <a:spcPts val="1600"/>
              </a:spcBef>
              <a:spcAft>
                <a:spcPts val="0"/>
              </a:spcAft>
              <a:buNone/>
            </a:pPr>
            <a:r>
              <a:rPr lang="en-GB">
                <a:solidFill>
                  <a:srgbClr val="434343"/>
                </a:solidFill>
                <a:latin typeface="Times New Roman"/>
                <a:ea typeface="Times New Roman"/>
                <a:cs typeface="Times New Roman"/>
                <a:sym typeface="Times New Roman"/>
              </a:rPr>
              <a:t>Lavanya Reddy Uppula</a:t>
            </a:r>
            <a:endParaRPr>
              <a:solidFill>
                <a:srgbClr val="434343"/>
              </a:solidFill>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lang="en-GB">
                <a:solidFill>
                  <a:srgbClr val="434343"/>
                </a:solidFill>
                <a:latin typeface="Times New Roman"/>
                <a:ea typeface="Times New Roman"/>
                <a:cs typeface="Times New Roman"/>
                <a:sym typeface="Times New Roman"/>
              </a:rPr>
              <a:t>Vamshikrishna Reddy Yedella</a:t>
            </a:r>
            <a:endParaRPr>
              <a:solidFill>
                <a:srgbClr val="434343"/>
              </a:solidFill>
              <a:latin typeface="Times New Roman"/>
              <a:ea typeface="Times New Roman"/>
              <a:cs typeface="Times New Roman"/>
              <a:sym typeface="Times New Roman"/>
            </a:endParaRPr>
          </a:p>
          <a:p>
            <a:pPr indent="0" lvl="0" marL="0" rtl="0" algn="l">
              <a:spcBef>
                <a:spcPts val="1600"/>
              </a:spcBef>
              <a:spcAft>
                <a:spcPts val="1600"/>
              </a:spcAft>
              <a:buNone/>
            </a:pPr>
            <a:r>
              <a:t/>
            </a:r>
            <a:endParaRPr>
              <a:solidFill>
                <a:srgbClr val="434343"/>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2301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3D85C6"/>
                </a:solidFill>
              </a:rPr>
              <a:t>Agenda</a:t>
            </a:r>
            <a:endParaRPr b="1">
              <a:solidFill>
                <a:srgbClr val="3D85C6"/>
              </a:solidFill>
            </a:endParaRPr>
          </a:p>
        </p:txBody>
      </p:sp>
      <p:sp>
        <p:nvSpPr>
          <p:cNvPr id="68" name="Google Shape;68;p15"/>
          <p:cNvSpPr txBox="1"/>
          <p:nvPr>
            <p:ph idx="1" type="body"/>
          </p:nvPr>
        </p:nvSpPr>
        <p:spPr>
          <a:xfrm>
            <a:off x="311700" y="937600"/>
            <a:ext cx="8520600" cy="39372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rgbClr val="434343"/>
              </a:buClr>
              <a:buSzPts val="2200"/>
              <a:buFont typeface="Times New Roman"/>
              <a:buAutoNum type="arabicPeriod"/>
            </a:pPr>
            <a:r>
              <a:rPr lang="en-GB" sz="2200">
                <a:solidFill>
                  <a:srgbClr val="434343"/>
                </a:solidFill>
                <a:latin typeface="Times New Roman"/>
                <a:ea typeface="Times New Roman"/>
                <a:cs typeface="Times New Roman"/>
                <a:sym typeface="Times New Roman"/>
              </a:rPr>
              <a:t>Introduction</a:t>
            </a:r>
            <a:endParaRPr sz="2200">
              <a:solidFill>
                <a:srgbClr val="434343"/>
              </a:solidFill>
              <a:latin typeface="Times New Roman"/>
              <a:ea typeface="Times New Roman"/>
              <a:cs typeface="Times New Roman"/>
              <a:sym typeface="Times New Roman"/>
            </a:endParaRPr>
          </a:p>
          <a:p>
            <a:pPr indent="-368300" lvl="0" marL="457200" rtl="0" algn="l">
              <a:spcBef>
                <a:spcPts val="0"/>
              </a:spcBef>
              <a:spcAft>
                <a:spcPts val="0"/>
              </a:spcAft>
              <a:buClr>
                <a:srgbClr val="434343"/>
              </a:buClr>
              <a:buSzPts val="2200"/>
              <a:buFont typeface="Times New Roman"/>
              <a:buAutoNum type="arabicPeriod"/>
            </a:pPr>
            <a:r>
              <a:rPr lang="en-GB" sz="2200">
                <a:solidFill>
                  <a:srgbClr val="434343"/>
                </a:solidFill>
                <a:latin typeface="Times New Roman"/>
                <a:ea typeface="Times New Roman"/>
                <a:cs typeface="Times New Roman"/>
                <a:sym typeface="Times New Roman"/>
              </a:rPr>
              <a:t>Problem Statement</a:t>
            </a:r>
            <a:endParaRPr sz="2200">
              <a:solidFill>
                <a:srgbClr val="434343"/>
              </a:solidFill>
              <a:latin typeface="Times New Roman"/>
              <a:ea typeface="Times New Roman"/>
              <a:cs typeface="Times New Roman"/>
              <a:sym typeface="Times New Roman"/>
            </a:endParaRPr>
          </a:p>
          <a:p>
            <a:pPr indent="-368300" lvl="0" marL="457200" rtl="0" algn="l">
              <a:spcBef>
                <a:spcPts val="0"/>
              </a:spcBef>
              <a:spcAft>
                <a:spcPts val="0"/>
              </a:spcAft>
              <a:buClr>
                <a:srgbClr val="434343"/>
              </a:buClr>
              <a:buSzPts val="2200"/>
              <a:buFont typeface="Times New Roman"/>
              <a:buAutoNum type="arabicPeriod"/>
            </a:pPr>
            <a:r>
              <a:rPr lang="en-GB" sz="2200">
                <a:solidFill>
                  <a:srgbClr val="434343"/>
                </a:solidFill>
                <a:latin typeface="Times New Roman"/>
                <a:ea typeface="Times New Roman"/>
                <a:cs typeface="Times New Roman"/>
                <a:sym typeface="Times New Roman"/>
              </a:rPr>
              <a:t>About the website</a:t>
            </a:r>
            <a:endParaRPr sz="2200">
              <a:solidFill>
                <a:srgbClr val="434343"/>
              </a:solidFill>
              <a:latin typeface="Times New Roman"/>
              <a:ea typeface="Times New Roman"/>
              <a:cs typeface="Times New Roman"/>
              <a:sym typeface="Times New Roman"/>
            </a:endParaRPr>
          </a:p>
          <a:p>
            <a:pPr indent="-368300" lvl="0" marL="457200" rtl="0" algn="l">
              <a:spcBef>
                <a:spcPts val="0"/>
              </a:spcBef>
              <a:spcAft>
                <a:spcPts val="0"/>
              </a:spcAft>
              <a:buClr>
                <a:srgbClr val="434343"/>
              </a:buClr>
              <a:buSzPts val="2200"/>
              <a:buFont typeface="Times New Roman"/>
              <a:buAutoNum type="arabicPeriod"/>
            </a:pPr>
            <a:r>
              <a:rPr lang="en-GB" sz="2200">
                <a:solidFill>
                  <a:srgbClr val="434343"/>
                </a:solidFill>
                <a:latin typeface="Times New Roman"/>
                <a:ea typeface="Times New Roman"/>
                <a:cs typeface="Times New Roman"/>
                <a:sym typeface="Times New Roman"/>
              </a:rPr>
              <a:t>Software Technologies Used</a:t>
            </a:r>
            <a:endParaRPr sz="2200">
              <a:solidFill>
                <a:srgbClr val="434343"/>
              </a:solidFill>
              <a:latin typeface="Times New Roman"/>
              <a:ea typeface="Times New Roman"/>
              <a:cs typeface="Times New Roman"/>
              <a:sym typeface="Times New Roman"/>
            </a:endParaRPr>
          </a:p>
          <a:p>
            <a:pPr indent="-368300" lvl="0" marL="457200" rtl="0" algn="l">
              <a:spcBef>
                <a:spcPts val="0"/>
              </a:spcBef>
              <a:spcAft>
                <a:spcPts val="0"/>
              </a:spcAft>
              <a:buClr>
                <a:srgbClr val="434343"/>
              </a:buClr>
              <a:buSzPts val="2200"/>
              <a:buFont typeface="Times New Roman"/>
              <a:buAutoNum type="arabicPeriod"/>
            </a:pPr>
            <a:r>
              <a:rPr lang="en-GB" sz="2200">
                <a:solidFill>
                  <a:srgbClr val="434343"/>
                </a:solidFill>
                <a:latin typeface="Times New Roman"/>
                <a:ea typeface="Times New Roman"/>
                <a:cs typeface="Times New Roman"/>
                <a:sym typeface="Times New Roman"/>
              </a:rPr>
              <a:t>Demo</a:t>
            </a:r>
            <a:endParaRPr sz="2200">
              <a:solidFill>
                <a:srgbClr val="434343"/>
              </a:solidFill>
              <a:latin typeface="Times New Roman"/>
              <a:ea typeface="Times New Roman"/>
              <a:cs typeface="Times New Roman"/>
              <a:sym typeface="Times New Roman"/>
            </a:endParaRPr>
          </a:p>
          <a:p>
            <a:pPr indent="0" lvl="0" marL="457200" rtl="0" algn="l">
              <a:spcBef>
                <a:spcPts val="1600"/>
              </a:spcBef>
              <a:spcAft>
                <a:spcPts val="1600"/>
              </a:spcAft>
              <a:buNone/>
            </a:pPr>
            <a:r>
              <a:t/>
            </a:r>
            <a:endParaRPr sz="2200">
              <a:solidFill>
                <a:srgbClr val="434343"/>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3D85C6"/>
                </a:solidFill>
              </a:rPr>
              <a:t>Introduction</a:t>
            </a:r>
            <a:endParaRPr b="1">
              <a:solidFill>
                <a:srgbClr val="3D85C6"/>
              </a:solidFill>
            </a:endParaRPr>
          </a:p>
        </p:txBody>
      </p:sp>
      <p:sp>
        <p:nvSpPr>
          <p:cNvPr id="74" name="Google Shape;74;p16"/>
          <p:cNvSpPr txBox="1"/>
          <p:nvPr>
            <p:ph idx="1" type="body"/>
          </p:nvPr>
        </p:nvSpPr>
        <p:spPr>
          <a:xfrm>
            <a:off x="311700" y="1152475"/>
            <a:ext cx="8095200" cy="382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950">
                <a:solidFill>
                  <a:srgbClr val="434343"/>
                </a:solidFill>
                <a:latin typeface="Times New Roman"/>
                <a:ea typeface="Times New Roman"/>
                <a:cs typeface="Times New Roman"/>
                <a:sym typeface="Times New Roman"/>
              </a:rPr>
              <a:t>The Liberty Hospital Foundation was established in 1984.</a:t>
            </a:r>
            <a:endParaRPr sz="1950">
              <a:solidFill>
                <a:srgbClr val="434343"/>
              </a:solidFill>
              <a:latin typeface="Times New Roman"/>
              <a:ea typeface="Times New Roman"/>
              <a:cs typeface="Times New Roman"/>
              <a:sym typeface="Times New Roman"/>
            </a:endParaRPr>
          </a:p>
          <a:p>
            <a:pPr indent="0" lvl="0" marL="0" rtl="0" algn="l">
              <a:spcBef>
                <a:spcPts val="1600"/>
              </a:spcBef>
              <a:spcAft>
                <a:spcPts val="0"/>
              </a:spcAft>
              <a:buNone/>
            </a:pPr>
            <a:r>
              <a:rPr b="1" lang="en-GB" sz="1950">
                <a:solidFill>
                  <a:srgbClr val="434343"/>
                </a:solidFill>
                <a:latin typeface="Times New Roman"/>
                <a:ea typeface="Times New Roman"/>
                <a:cs typeface="Times New Roman"/>
                <a:sym typeface="Times New Roman"/>
              </a:rPr>
              <a:t>Mission: </a:t>
            </a:r>
            <a:r>
              <a:rPr lang="en-GB" sz="1950">
                <a:solidFill>
                  <a:srgbClr val="434343"/>
                </a:solidFill>
                <a:latin typeface="Times New Roman"/>
                <a:ea typeface="Times New Roman"/>
                <a:cs typeface="Times New Roman"/>
                <a:sym typeface="Times New Roman"/>
              </a:rPr>
              <a:t>improve the quality of health, wellness, and care in the Liberty Hospital community.</a:t>
            </a:r>
            <a:endParaRPr sz="1950">
              <a:solidFill>
                <a:srgbClr val="434343"/>
              </a:solidFill>
              <a:latin typeface="Times New Roman"/>
              <a:ea typeface="Times New Roman"/>
              <a:cs typeface="Times New Roman"/>
              <a:sym typeface="Times New Roman"/>
            </a:endParaRPr>
          </a:p>
          <a:p>
            <a:pPr indent="0" lvl="0" marL="0" rtl="0" algn="l">
              <a:spcBef>
                <a:spcPts val="1600"/>
              </a:spcBef>
              <a:spcAft>
                <a:spcPts val="0"/>
              </a:spcAft>
              <a:buNone/>
            </a:pPr>
            <a:r>
              <a:rPr b="1" lang="en-GB" sz="1950">
                <a:solidFill>
                  <a:srgbClr val="434343"/>
                </a:solidFill>
                <a:latin typeface="Times New Roman"/>
                <a:ea typeface="Times New Roman"/>
                <a:cs typeface="Times New Roman"/>
                <a:sym typeface="Times New Roman"/>
              </a:rPr>
              <a:t>Primary Programs: </a:t>
            </a:r>
            <a:endParaRPr b="1" sz="1950">
              <a:solidFill>
                <a:srgbClr val="434343"/>
              </a:solidFill>
              <a:latin typeface="Times New Roman"/>
              <a:ea typeface="Times New Roman"/>
              <a:cs typeface="Times New Roman"/>
              <a:sym typeface="Times New Roman"/>
            </a:endParaRPr>
          </a:p>
          <a:p>
            <a:pPr indent="0" lvl="0" marL="0" rtl="0" algn="l">
              <a:spcBef>
                <a:spcPts val="1600"/>
              </a:spcBef>
              <a:spcAft>
                <a:spcPts val="0"/>
              </a:spcAft>
              <a:buNone/>
            </a:pPr>
            <a:r>
              <a:rPr lang="en-GB" sz="1950">
                <a:solidFill>
                  <a:srgbClr val="434343"/>
                </a:solidFill>
                <a:latin typeface="Times New Roman"/>
                <a:ea typeface="Times New Roman"/>
                <a:cs typeface="Times New Roman"/>
                <a:sym typeface="Times New Roman"/>
              </a:rPr>
              <a:t>Professional Education fund </a:t>
            </a:r>
            <a:endParaRPr sz="1950">
              <a:solidFill>
                <a:srgbClr val="434343"/>
              </a:solidFill>
              <a:latin typeface="Times New Roman"/>
              <a:ea typeface="Times New Roman"/>
              <a:cs typeface="Times New Roman"/>
              <a:sym typeface="Times New Roman"/>
            </a:endParaRPr>
          </a:p>
          <a:p>
            <a:pPr indent="0" lvl="0" marL="0" rtl="0" algn="l">
              <a:spcBef>
                <a:spcPts val="1600"/>
              </a:spcBef>
              <a:spcAft>
                <a:spcPts val="0"/>
              </a:spcAft>
              <a:buNone/>
            </a:pPr>
            <a:r>
              <a:rPr lang="en-GB" sz="1950">
                <a:solidFill>
                  <a:srgbClr val="434343"/>
                </a:solidFill>
                <a:latin typeface="Times New Roman"/>
                <a:ea typeface="Times New Roman"/>
                <a:cs typeface="Times New Roman"/>
                <a:sym typeface="Times New Roman"/>
              </a:rPr>
              <a:t>LiveWell Grant Program</a:t>
            </a:r>
            <a:endParaRPr sz="1950">
              <a:solidFill>
                <a:srgbClr val="434343"/>
              </a:solidFill>
              <a:latin typeface="Times New Roman"/>
              <a:ea typeface="Times New Roman"/>
              <a:cs typeface="Times New Roman"/>
              <a:sym typeface="Times New Roman"/>
            </a:endParaRPr>
          </a:p>
          <a:p>
            <a:pPr indent="0" lvl="0" marL="0" rtl="0" algn="l">
              <a:spcBef>
                <a:spcPts val="1600"/>
              </a:spcBef>
              <a:spcAft>
                <a:spcPts val="1600"/>
              </a:spcAft>
              <a:buNone/>
            </a:pPr>
            <a:r>
              <a:rPr lang="en-GB" sz="1950">
                <a:solidFill>
                  <a:srgbClr val="434343"/>
                </a:solidFill>
                <a:latin typeface="Times New Roman"/>
                <a:ea typeface="Times New Roman"/>
                <a:cs typeface="Times New Roman"/>
                <a:sym typeface="Times New Roman"/>
              </a:rPr>
              <a:t>Program Management</a:t>
            </a:r>
            <a:endParaRPr sz="1950">
              <a:solidFill>
                <a:srgbClr val="434343"/>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3D85C6"/>
                </a:solidFill>
              </a:rPr>
              <a:t>Problem Statement</a:t>
            </a:r>
            <a:endParaRPr b="1">
              <a:solidFill>
                <a:srgbClr val="3D85C6"/>
              </a:solidFill>
            </a:endParaRPr>
          </a:p>
        </p:txBody>
      </p:sp>
      <p:sp>
        <p:nvSpPr>
          <p:cNvPr id="80" name="Google Shape;80;p17"/>
          <p:cNvSpPr txBox="1"/>
          <p:nvPr>
            <p:ph idx="4294967295" type="body"/>
          </p:nvPr>
        </p:nvSpPr>
        <p:spPr>
          <a:xfrm>
            <a:off x="311700" y="1152475"/>
            <a:ext cx="8095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000">
                <a:latin typeface="Times New Roman"/>
                <a:ea typeface="Times New Roman"/>
                <a:cs typeface="Times New Roman"/>
                <a:sym typeface="Times New Roman"/>
              </a:rPr>
              <a:t>Currently L</a:t>
            </a:r>
            <a:r>
              <a:rPr lang="en-GB" sz="2000">
                <a:latin typeface="Times New Roman"/>
                <a:ea typeface="Times New Roman"/>
                <a:cs typeface="Times New Roman"/>
                <a:sym typeface="Times New Roman"/>
              </a:rPr>
              <a:t>iberty Hospital Foundation management is maintaining and providing paper based applications for their different programs - Scholarship application Form, Grants and Program Management. It has been hassle for the management to review and keep track of all the received applications and also, to track their fundings that are been utilised for different programs.</a:t>
            </a:r>
            <a:endParaRPr sz="2000">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t/>
            </a:r>
            <a:endParaRPr sz="2000">
              <a:latin typeface="Times New Roman"/>
              <a:ea typeface="Times New Roman"/>
              <a:cs typeface="Times New Roman"/>
              <a:sym typeface="Times New Roman"/>
            </a:endParaRPr>
          </a:p>
          <a:p>
            <a:pPr indent="0" lvl="0" marL="0" rtl="0" algn="l">
              <a:spcBef>
                <a:spcPts val="1600"/>
              </a:spcBef>
              <a:spcAft>
                <a:spcPts val="1600"/>
              </a:spcAft>
              <a:buNone/>
            </a:pPr>
            <a:r>
              <a:t/>
            </a:r>
            <a:endParaRPr sz="20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ph idx="1" type="subTitle"/>
          </p:nvPr>
        </p:nvSpPr>
        <p:spPr>
          <a:xfrm>
            <a:off x="311700" y="1255950"/>
            <a:ext cx="8520600" cy="1772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GB" sz="2000">
                <a:latin typeface="Times New Roman"/>
                <a:ea typeface="Times New Roman"/>
                <a:cs typeface="Times New Roman"/>
                <a:sym typeface="Times New Roman"/>
              </a:rPr>
              <a:t>To address this problem, Liberty Hospital Foundation Management would want to migrate all their paper based applications to web based application and help their users and employees to efficiently carry out their tasks online.</a:t>
            </a:r>
            <a:endParaRPr/>
          </a:p>
        </p:txBody>
      </p:sp>
      <p:sp>
        <p:nvSpPr>
          <p:cNvPr id="86" name="Google Shape;86;p18"/>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3D85C6"/>
                </a:solidFill>
              </a:rPr>
              <a:t>Problem Statement (Contd..)</a:t>
            </a:r>
            <a:endParaRPr b="1">
              <a:solidFill>
                <a:srgbClr val="3D85C6"/>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9"/>
          <p:cNvSpPr txBox="1"/>
          <p:nvPr>
            <p:ph idx="4294967295" type="title"/>
          </p:nvPr>
        </p:nvSpPr>
        <p:spPr>
          <a:xfrm>
            <a:off x="311700" y="5098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GB">
                <a:solidFill>
                  <a:srgbClr val="3D85C6"/>
                </a:solidFill>
              </a:rPr>
              <a:t>About the website</a:t>
            </a:r>
            <a:endParaRPr b="1">
              <a:solidFill>
                <a:srgbClr val="3D85C6"/>
              </a:solidFill>
            </a:endParaRPr>
          </a:p>
        </p:txBody>
      </p:sp>
      <p:sp>
        <p:nvSpPr>
          <p:cNvPr id="92" name="Google Shape;92;p19"/>
          <p:cNvSpPr txBox="1"/>
          <p:nvPr>
            <p:ph idx="4294967295" type="body"/>
          </p:nvPr>
        </p:nvSpPr>
        <p:spPr>
          <a:xfrm>
            <a:off x="311700" y="1217275"/>
            <a:ext cx="8095200" cy="24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000">
                <a:latin typeface="Times New Roman"/>
                <a:ea typeface="Times New Roman"/>
                <a:cs typeface="Times New Roman"/>
                <a:sym typeface="Times New Roman"/>
              </a:rPr>
              <a:t>User Pages:</a:t>
            </a:r>
            <a:endParaRPr b="1" sz="2000">
              <a:latin typeface="Times New Roman"/>
              <a:ea typeface="Times New Roman"/>
              <a:cs typeface="Times New Roman"/>
              <a:sym typeface="Times New Roman"/>
            </a:endParaRPr>
          </a:p>
          <a:p>
            <a:pPr indent="-355600" lvl="0" marL="457200" rtl="0" algn="l">
              <a:spcBef>
                <a:spcPts val="1600"/>
              </a:spcBef>
              <a:spcAft>
                <a:spcPts val="0"/>
              </a:spcAft>
              <a:buSzPts val="2000"/>
              <a:buFont typeface="Times New Roman"/>
              <a:buAutoNum type="arabicPeriod"/>
            </a:pPr>
            <a:r>
              <a:rPr lang="en-GB" sz="2000">
                <a:latin typeface="Times New Roman"/>
                <a:ea typeface="Times New Roman"/>
                <a:cs typeface="Times New Roman"/>
                <a:sym typeface="Times New Roman"/>
              </a:rPr>
              <a:t>Login/Signup Page</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AutoNum type="arabicPeriod"/>
            </a:pPr>
            <a:r>
              <a:rPr lang="en-GB" sz="2000">
                <a:latin typeface="Times New Roman"/>
                <a:ea typeface="Times New Roman"/>
                <a:cs typeface="Times New Roman"/>
                <a:sym typeface="Times New Roman"/>
              </a:rPr>
              <a:t>An Online Scholarship Application Form for Nursing Program Students.</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AutoNum type="arabicPeriod"/>
            </a:pPr>
            <a:r>
              <a:rPr lang="en-GB" sz="2000">
                <a:latin typeface="Times New Roman"/>
                <a:ea typeface="Times New Roman"/>
                <a:cs typeface="Times New Roman"/>
                <a:sym typeface="Times New Roman"/>
              </a:rPr>
              <a:t>An Online Grants Application Form for Non Profit Agencies.</a:t>
            </a:r>
            <a:endParaRPr sz="2000">
              <a:latin typeface="Times New Roman"/>
              <a:ea typeface="Times New Roman"/>
              <a:cs typeface="Times New Roman"/>
              <a:sym typeface="Times New Roman"/>
            </a:endParaRPr>
          </a:p>
          <a:p>
            <a:pPr indent="0" lvl="0" marL="457200" rtl="0" algn="l">
              <a:spcBef>
                <a:spcPts val="1600"/>
              </a:spcBef>
              <a:spcAft>
                <a:spcPts val="1600"/>
              </a:spcAft>
              <a:buNone/>
            </a:pPr>
            <a:r>
              <a:t/>
            </a:r>
            <a:endParaRPr sz="20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20"/>
          <p:cNvSpPr txBox="1"/>
          <p:nvPr>
            <p:ph idx="4294967295" type="body"/>
          </p:nvPr>
        </p:nvSpPr>
        <p:spPr>
          <a:xfrm>
            <a:off x="311700" y="1257525"/>
            <a:ext cx="8095200" cy="316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000">
                <a:latin typeface="Times New Roman"/>
                <a:ea typeface="Times New Roman"/>
                <a:cs typeface="Times New Roman"/>
                <a:sym typeface="Times New Roman"/>
              </a:rPr>
              <a:t>Admin </a:t>
            </a:r>
            <a:r>
              <a:rPr b="1" lang="en-GB" sz="2000">
                <a:latin typeface="Times New Roman"/>
                <a:ea typeface="Times New Roman"/>
                <a:cs typeface="Times New Roman"/>
                <a:sym typeface="Times New Roman"/>
              </a:rPr>
              <a:t>Pages:</a:t>
            </a:r>
            <a:endParaRPr b="1" sz="2000">
              <a:latin typeface="Times New Roman"/>
              <a:ea typeface="Times New Roman"/>
              <a:cs typeface="Times New Roman"/>
              <a:sym typeface="Times New Roman"/>
            </a:endParaRPr>
          </a:p>
          <a:p>
            <a:pPr indent="-355600" lvl="0" marL="457200" rtl="0" algn="l">
              <a:spcBef>
                <a:spcPts val="1600"/>
              </a:spcBef>
              <a:spcAft>
                <a:spcPts val="0"/>
              </a:spcAft>
              <a:buSzPts val="2000"/>
              <a:buFont typeface="Times New Roman"/>
              <a:buAutoNum type="arabicPeriod"/>
            </a:pPr>
            <a:r>
              <a:rPr lang="en-GB" sz="2000">
                <a:latin typeface="Times New Roman"/>
                <a:ea typeface="Times New Roman"/>
                <a:cs typeface="Times New Roman"/>
                <a:sym typeface="Times New Roman"/>
              </a:rPr>
              <a:t>Login/Signup Page</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AutoNum type="arabicPeriod"/>
            </a:pPr>
            <a:r>
              <a:rPr lang="en-GB" sz="2000">
                <a:latin typeface="Times New Roman"/>
                <a:ea typeface="Times New Roman"/>
                <a:cs typeface="Times New Roman"/>
                <a:sym typeface="Times New Roman"/>
              </a:rPr>
              <a:t>Employee Acceptance Page for security purposes.</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AutoNum type="arabicPeriod"/>
            </a:pPr>
            <a:r>
              <a:rPr lang="en-GB" sz="2000">
                <a:latin typeface="Times New Roman"/>
                <a:ea typeface="Times New Roman"/>
                <a:cs typeface="Times New Roman"/>
                <a:sym typeface="Times New Roman"/>
              </a:rPr>
              <a:t>Reviewing each application and accept/deny the application for Scholarship and Grant applications.</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AutoNum type="arabicPeriod"/>
            </a:pPr>
            <a:r>
              <a:rPr lang="en-GB" sz="2000">
                <a:latin typeface="Times New Roman"/>
                <a:ea typeface="Times New Roman"/>
                <a:cs typeface="Times New Roman"/>
                <a:sym typeface="Times New Roman"/>
              </a:rPr>
              <a:t>Program management for different programs to track the fundings.</a:t>
            </a:r>
            <a:endParaRPr sz="2000">
              <a:latin typeface="Times New Roman"/>
              <a:ea typeface="Times New Roman"/>
              <a:cs typeface="Times New Roman"/>
              <a:sym typeface="Times New Roman"/>
            </a:endParaRPr>
          </a:p>
          <a:p>
            <a:pPr indent="0" lvl="0" marL="457200" rtl="0" algn="l">
              <a:spcBef>
                <a:spcPts val="1600"/>
              </a:spcBef>
              <a:spcAft>
                <a:spcPts val="1600"/>
              </a:spcAft>
              <a:buNone/>
            </a:pPr>
            <a:r>
              <a:t/>
            </a:r>
            <a:endParaRPr sz="2000">
              <a:latin typeface="Times New Roman"/>
              <a:ea typeface="Times New Roman"/>
              <a:cs typeface="Times New Roman"/>
              <a:sym typeface="Times New Roman"/>
            </a:endParaRPr>
          </a:p>
        </p:txBody>
      </p:sp>
      <p:sp>
        <p:nvSpPr>
          <p:cNvPr id="98" name="Google Shape;98;p20"/>
          <p:cNvSpPr txBox="1"/>
          <p:nvPr>
            <p:ph idx="4294967295" type="title"/>
          </p:nvPr>
        </p:nvSpPr>
        <p:spPr>
          <a:xfrm>
            <a:off x="311700" y="5098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GB">
                <a:solidFill>
                  <a:srgbClr val="3D85C6"/>
                </a:solidFill>
              </a:rPr>
              <a:t>About the website (Contd…)</a:t>
            </a:r>
            <a:endParaRPr b="1">
              <a:solidFill>
                <a:srgbClr val="3D85C6"/>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1"/>
          <p:cNvSpPr txBox="1"/>
          <p:nvPr>
            <p:ph idx="4294967295" type="title"/>
          </p:nvPr>
        </p:nvSpPr>
        <p:spPr>
          <a:xfrm>
            <a:off x="311700" y="5098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GB">
                <a:solidFill>
                  <a:srgbClr val="3D85C6"/>
                </a:solidFill>
              </a:rPr>
              <a:t>Software Technologies Used:</a:t>
            </a:r>
            <a:endParaRPr b="1">
              <a:solidFill>
                <a:srgbClr val="3D85C6"/>
              </a:solidFill>
            </a:endParaRPr>
          </a:p>
        </p:txBody>
      </p:sp>
      <p:sp>
        <p:nvSpPr>
          <p:cNvPr id="104" name="Google Shape;104;p21"/>
          <p:cNvSpPr txBox="1"/>
          <p:nvPr>
            <p:ph idx="4294967295" type="body"/>
          </p:nvPr>
        </p:nvSpPr>
        <p:spPr>
          <a:xfrm>
            <a:off x="311700" y="1217275"/>
            <a:ext cx="8095200" cy="37113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Font typeface="Times New Roman"/>
              <a:buAutoNum type="arabicPeriod"/>
            </a:pPr>
            <a:r>
              <a:rPr lang="en-GB" sz="2000">
                <a:latin typeface="Times New Roman"/>
                <a:ea typeface="Times New Roman"/>
                <a:cs typeface="Times New Roman"/>
                <a:sym typeface="Times New Roman"/>
              </a:rPr>
              <a:t>Front End Technologies (HTML, CSS, JavaScript)</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AutoNum type="arabicPeriod"/>
            </a:pPr>
            <a:r>
              <a:rPr lang="en-GB" sz="2000">
                <a:latin typeface="Times New Roman"/>
                <a:ea typeface="Times New Roman"/>
                <a:cs typeface="Times New Roman"/>
                <a:sym typeface="Times New Roman"/>
              </a:rPr>
              <a:t>Front End Framework - React Js</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AutoNum type="arabicPeriod"/>
            </a:pPr>
            <a:r>
              <a:rPr lang="en-GB" sz="2000">
                <a:latin typeface="Times New Roman"/>
                <a:ea typeface="Times New Roman"/>
                <a:cs typeface="Times New Roman"/>
                <a:sym typeface="Times New Roman"/>
              </a:rPr>
              <a:t>Back End Frameworks - Node Js, Express</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AutoNum type="arabicPeriod"/>
            </a:pPr>
            <a:r>
              <a:rPr lang="en-GB" sz="2000">
                <a:latin typeface="Times New Roman"/>
                <a:ea typeface="Times New Roman"/>
                <a:cs typeface="Times New Roman"/>
                <a:sym typeface="Times New Roman"/>
              </a:rPr>
              <a:t>Database - MySQL workbench</a:t>
            </a:r>
            <a:endParaRPr sz="20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