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98" r:id="rId5"/>
    <p:sldId id="283" r:id="rId6"/>
    <p:sldId id="297" r:id="rId7"/>
    <p:sldId id="292" r:id="rId8"/>
    <p:sldId id="284" r:id="rId9"/>
    <p:sldId id="293" r:id="rId10"/>
    <p:sldId id="299" r:id="rId11"/>
    <p:sldId id="300" r:id="rId12"/>
    <p:sldId id="301" r:id="rId13"/>
    <p:sldId id="285" r:id="rId14"/>
    <p:sldId id="303" r:id="rId15"/>
    <p:sldId id="304" r:id="rId16"/>
    <p:sldId id="305" r:id="rId17"/>
    <p:sldId id="306" r:id="rId18"/>
    <p:sldId id="307" r:id="rId19"/>
    <p:sldId id="308" r:id="rId20"/>
    <p:sldId id="309" r:id="rId21"/>
    <p:sldId id="310" r:id="rId22"/>
    <p:sldId id="311" r:id="rId23"/>
    <p:sldId id="312" r:id="rId24"/>
    <p:sldId id="316" r:id="rId25"/>
    <p:sldId id="317" r:id="rId26"/>
    <p:sldId id="318" r:id="rId27"/>
    <p:sldId id="319" r:id="rId28"/>
    <p:sldId id="313" r:id="rId29"/>
    <p:sldId id="31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6E3"/>
    <a:srgbClr val="99BBD1"/>
    <a:srgbClr val="89B0C9"/>
    <a:srgbClr val="7AA5C2"/>
    <a:srgbClr val="D7D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0BC59-A8E2-4C93-9D15-372ED903E4EB}" v="509" dt="2023-05-14T12:04:21.017"/>
    <p1510:client id="{5904F86A-7F47-4D14-9B25-5E4F5EC872EF}" v="931" dt="2023-05-12T20:38:34.930"/>
    <p1510:client id="{C772D877-0B41-4781-B66A-1B007148D30F}" v="3923" dt="2023-04-23T16:40:53.818"/>
  </p1510:revLst>
</p1510:revInfo>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p:scale>
          <a:sx n="100" d="100"/>
          <a:sy n="100" d="100"/>
        </p:scale>
        <p:origin x="-533" y="-49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5/14/2023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5/14/2023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eric.ed.gov/?id=EJ1175336"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picture containing logo&#10;&#10;Description automatically generated">
            <a:extLst>
              <a:ext uri="{FF2B5EF4-FFF2-40B4-BE49-F238E27FC236}">
                <a16:creationId xmlns:a16="http://schemas.microsoft.com/office/drawing/2014/main" id="{03EEAB31-F1D3-7C21-DBC5-EEA1B613D60A}"/>
              </a:ext>
            </a:extLst>
          </p:cNvPr>
          <p:cNvPicPr>
            <a:picLocks noChangeAspect="1"/>
          </p:cNvPicPr>
          <p:nvPr/>
        </p:nvPicPr>
        <p:blipFill>
          <a:blip r:embed="rId2"/>
          <a:stretch>
            <a:fillRect/>
          </a:stretch>
        </p:blipFill>
        <p:spPr>
          <a:xfrm>
            <a:off x="5168322" y="3683866"/>
            <a:ext cx="1790700" cy="704850"/>
          </a:xfrm>
          <a:prstGeom prst="rect">
            <a:avLst/>
          </a:prstGeom>
        </p:spPr>
      </p:pic>
      <p:sp>
        <p:nvSpPr>
          <p:cNvPr id="17" name="Title 16">
            <a:extLst>
              <a:ext uri="{FF2B5EF4-FFF2-40B4-BE49-F238E27FC236}">
                <a16:creationId xmlns:a16="http://schemas.microsoft.com/office/drawing/2014/main" id="{C11EBCE9-FD0F-95D9-4DAB-AA0210BDDB4C}"/>
              </a:ext>
            </a:extLst>
          </p:cNvPr>
          <p:cNvSpPr>
            <a:spLocks noGrp="1"/>
          </p:cNvSpPr>
          <p:nvPr>
            <p:ph type="ctrTitle" idx="4294967295"/>
          </p:nvPr>
        </p:nvSpPr>
        <p:spPr>
          <a:xfrm>
            <a:off x="266700" y="477838"/>
            <a:ext cx="11582400" cy="889000"/>
          </a:xfrm>
          <a:solidFill>
            <a:srgbClr val="D7D0F2"/>
          </a:solidFill>
          <a:ln>
            <a:noFill/>
          </a:ln>
        </p:spPr>
        <p:txBody>
          <a:bodyPr/>
          <a:lstStyle/>
          <a:p>
            <a:pPr algn="ctr"/>
            <a:r>
              <a:rPr lang="en-US" sz="3600" dirty="0"/>
              <a:t>Predicting  A  Student's  Adaptability Level in Online Education</a:t>
            </a:r>
          </a:p>
        </p:txBody>
      </p:sp>
      <p:sp>
        <p:nvSpPr>
          <p:cNvPr id="19" name="Text Placeholder 18">
            <a:extLst>
              <a:ext uri="{FF2B5EF4-FFF2-40B4-BE49-F238E27FC236}">
                <a16:creationId xmlns:a16="http://schemas.microsoft.com/office/drawing/2014/main" id="{FF7B10B3-C32F-C1D6-2C4D-C91972047132}"/>
              </a:ext>
            </a:extLst>
          </p:cNvPr>
          <p:cNvSpPr>
            <a:spLocks noGrp="1"/>
          </p:cNvSpPr>
          <p:nvPr>
            <p:ph type="body" sz="quarter" idx="4294967295"/>
          </p:nvPr>
        </p:nvSpPr>
        <p:spPr>
          <a:xfrm>
            <a:off x="3581400" y="1709738"/>
            <a:ext cx="5956300" cy="2105025"/>
          </a:xfrm>
          <a:noFill/>
        </p:spPr>
        <p:txBody>
          <a:bodyPr vert="horz" lIns="180000" tIns="180000" rIns="252000" bIns="180000" rtlCol="0" anchor="t">
            <a:noAutofit/>
          </a:bodyPr>
          <a:lstStyle/>
          <a:p>
            <a:pPr marL="0" indent="0" algn="l">
              <a:buNone/>
            </a:pPr>
            <a:r>
              <a:rPr lang="en-US" sz="2000" b="1" dirty="0">
                <a:solidFill>
                  <a:schemeClr val="tx1"/>
                </a:solidFill>
                <a:latin typeface="Times New Roman"/>
                <a:cs typeface="Times New Roman"/>
              </a:rPr>
              <a:t>SHUBHAANGI VERMA (RA1911026030026)</a:t>
            </a:r>
            <a:endParaRPr lang="en-US">
              <a:solidFill>
                <a:schemeClr val="tx1"/>
              </a:solidFill>
              <a:latin typeface="Candara"/>
              <a:cs typeface="Times New Roman"/>
            </a:endParaRPr>
          </a:p>
          <a:p>
            <a:pPr marL="0" indent="0" algn="l">
              <a:buNone/>
            </a:pPr>
            <a:r>
              <a:rPr lang="en-US" sz="2000" b="1" dirty="0">
                <a:solidFill>
                  <a:schemeClr val="tx1"/>
                </a:solidFill>
                <a:latin typeface="Times New Roman"/>
                <a:cs typeface="Times New Roman"/>
              </a:rPr>
              <a:t>TANISHK ARORA (RA1911026030019)</a:t>
            </a:r>
            <a:endParaRPr lang="en-US" dirty="0">
              <a:solidFill>
                <a:schemeClr val="tx1"/>
              </a:solidFill>
            </a:endParaRPr>
          </a:p>
          <a:p>
            <a:pPr marL="0" indent="0" algn="l">
              <a:buNone/>
            </a:pPr>
            <a:r>
              <a:rPr lang="en-US" sz="2000" b="1" dirty="0">
                <a:solidFill>
                  <a:schemeClr val="tx1"/>
                </a:solidFill>
                <a:latin typeface="Times New Roman"/>
                <a:cs typeface="Times New Roman"/>
              </a:rPr>
              <a:t>AYUSH RAWAT (RA1911026030045)</a:t>
            </a:r>
          </a:p>
          <a:p>
            <a:pPr marL="0" indent="0" algn="l">
              <a:buNone/>
            </a:pPr>
            <a:r>
              <a:rPr lang="en-US" sz="2000" b="1" dirty="0">
                <a:solidFill>
                  <a:schemeClr val="tx1"/>
                </a:solidFill>
                <a:latin typeface="Times New Roman"/>
                <a:cs typeface="Times New Roman"/>
              </a:rPr>
              <a:t>RISHIKA SHARMA (RA1911026030046)</a:t>
            </a:r>
          </a:p>
          <a:p>
            <a:endParaRPr lang="en-US" dirty="0"/>
          </a:p>
        </p:txBody>
      </p:sp>
      <p:sp>
        <p:nvSpPr>
          <p:cNvPr id="23" name="TextBox 22">
            <a:extLst>
              <a:ext uri="{FF2B5EF4-FFF2-40B4-BE49-F238E27FC236}">
                <a16:creationId xmlns:a16="http://schemas.microsoft.com/office/drawing/2014/main" id="{3411137E-BA1A-E782-0996-E2AF4ECC83C4}"/>
              </a:ext>
            </a:extLst>
          </p:cNvPr>
          <p:cNvSpPr txBox="1"/>
          <p:nvPr/>
        </p:nvSpPr>
        <p:spPr>
          <a:xfrm>
            <a:off x="3251200" y="4673600"/>
            <a:ext cx="57785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Times New Roman"/>
                <a:cs typeface="Times New Roman"/>
              </a:rPr>
              <a:t>GUIDE NAME :- Dr. ANAND PANDEY</a:t>
            </a:r>
            <a:endParaRPr lang="en-US" sz="2400"/>
          </a:p>
          <a:p>
            <a:pPr algn="ctr"/>
            <a:r>
              <a:rPr lang="en-US" sz="2400" b="1" dirty="0">
                <a:latin typeface="Times New Roman"/>
                <a:cs typeface="Times New Roman"/>
              </a:rPr>
              <a:t>CSE – A </a:t>
            </a:r>
          </a:p>
        </p:txBody>
      </p:sp>
      <p:sp>
        <p:nvSpPr>
          <p:cNvPr id="24" name="TextBox 23">
            <a:extLst>
              <a:ext uri="{FF2B5EF4-FFF2-40B4-BE49-F238E27FC236}">
                <a16:creationId xmlns:a16="http://schemas.microsoft.com/office/drawing/2014/main" id="{150669EA-7ADA-BE2E-F03B-31B167888FA1}"/>
              </a:ext>
            </a:extLst>
          </p:cNvPr>
          <p:cNvSpPr txBox="1"/>
          <p:nvPr/>
        </p:nvSpPr>
        <p:spPr>
          <a:xfrm>
            <a:off x="5295900" y="5791200"/>
            <a:ext cx="17907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     MAY 2023</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hidden="1">
            <a:extLst>
              <a:ext uri="{FF2B5EF4-FFF2-40B4-BE49-F238E27FC236}">
                <a16:creationId xmlns:a16="http://schemas.microsoft.com/office/drawing/2014/main" id="{57449059-8E74-4D74-9455-28330314E8EC}"/>
              </a:ext>
            </a:extLst>
          </p:cNvPr>
          <p:cNvSpPr>
            <a:spLocks noGrp="1"/>
          </p:cNvSpPr>
          <p:nvPr>
            <p:ph type="title"/>
          </p:nvPr>
        </p:nvSpPr>
        <p:spPr/>
        <p:txBody>
          <a:bodyPr/>
          <a:lstStyle/>
          <a:p>
            <a:r>
              <a:rPr lang="en-US" dirty="0"/>
              <a:t>title</a:t>
            </a:r>
          </a:p>
        </p:txBody>
      </p:sp>
      <p:sp>
        <p:nvSpPr>
          <p:cNvPr id="17" name="Text Placeholder 16">
            <a:extLst>
              <a:ext uri="{FF2B5EF4-FFF2-40B4-BE49-F238E27FC236}">
                <a16:creationId xmlns:a16="http://schemas.microsoft.com/office/drawing/2014/main" id="{0D7617A8-F9F8-BA60-A86C-8C8C24BAB5E2}"/>
              </a:ext>
            </a:extLst>
          </p:cNvPr>
          <p:cNvSpPr>
            <a:spLocks noGrp="1"/>
          </p:cNvSpPr>
          <p:nvPr>
            <p:ph type="body" sz="quarter" idx="32"/>
          </p:nvPr>
        </p:nvSpPr>
        <p:spPr>
          <a:xfrm>
            <a:off x="273649" y="332266"/>
            <a:ext cx="11325136" cy="431885"/>
          </a:xfrm>
          <a:solidFill>
            <a:schemeClr val="accent1">
              <a:lumMod val="50000"/>
            </a:schemeClr>
          </a:solidFill>
        </p:spPr>
        <p:txBody>
          <a:bodyPr vert="horz" lIns="0" tIns="0" rIns="0" bIns="0" rtlCol="0" anchor="t">
            <a:noAutofit/>
          </a:bodyPr>
          <a:lstStyle/>
          <a:p>
            <a:pPr algn="ctr"/>
            <a:r>
              <a:rPr lang="en-US" sz="2800" b="1" dirty="0">
                <a:solidFill>
                  <a:schemeClr val="bg1"/>
                </a:solidFill>
                <a:latin typeface="Times New Roman"/>
                <a:cs typeface="Times New Roman"/>
              </a:rPr>
              <a:t>DATASET DESCRIPTION</a:t>
            </a:r>
            <a:endParaRPr lang="en-US" sz="2800" b="1">
              <a:solidFill>
                <a:schemeClr val="bg1"/>
              </a:solidFill>
              <a:latin typeface="Times New Roman"/>
              <a:cs typeface="Times New Roman"/>
            </a:endParaRPr>
          </a:p>
          <a:p>
            <a:pPr marL="285750" indent="-285750">
              <a:buFont typeface="Wingdings"/>
              <a:buChar char="Ø"/>
            </a:pPr>
            <a:r>
              <a:rPr lang="en-US" b="1" dirty="0">
                <a:latin typeface="Candara"/>
                <a:cs typeface="Times New Roman"/>
              </a:rPr>
              <a:t>The dataset Contains categorical data.</a:t>
            </a:r>
          </a:p>
          <a:p>
            <a:pPr marL="285750" indent="-285750">
              <a:buFont typeface="Wingdings"/>
              <a:buChar char="Ø"/>
            </a:pPr>
            <a:r>
              <a:rPr lang="en-US" b="1" dirty="0">
                <a:latin typeface="Candara"/>
                <a:cs typeface="Times New Roman"/>
              </a:rPr>
              <a:t>Some of the features contain binary values for </a:t>
            </a:r>
            <a:r>
              <a:rPr lang="en-US" b="1" dirty="0" err="1">
                <a:latin typeface="Candara"/>
                <a:cs typeface="Times New Roman"/>
              </a:rPr>
              <a:t>eg.</a:t>
            </a:r>
            <a:r>
              <a:rPr lang="en-US" b="1" dirty="0">
                <a:latin typeface="Candara"/>
                <a:cs typeface="Times New Roman"/>
              </a:rPr>
              <a:t> Yes/no, boy/girl.</a:t>
            </a:r>
          </a:p>
          <a:p>
            <a:pPr marL="285750" indent="-285750">
              <a:buFont typeface="Wingdings"/>
              <a:buChar char="Ø"/>
            </a:pPr>
            <a:r>
              <a:rPr lang="en-US" b="1" dirty="0">
                <a:cs typeface="Times New Roman"/>
              </a:rPr>
              <a:t>As our data is categorical, no outlier is observed.</a:t>
            </a:r>
          </a:p>
          <a:p>
            <a:pPr marL="285750" indent="-285750">
              <a:buFont typeface="Wingdings"/>
              <a:buChar char="Ø"/>
            </a:pPr>
            <a:endParaRPr lang="en-US" dirty="0"/>
          </a:p>
        </p:txBody>
      </p:sp>
      <p:sp>
        <p:nvSpPr>
          <p:cNvPr id="13" name="Text Placeholder 12">
            <a:extLst>
              <a:ext uri="{FF2B5EF4-FFF2-40B4-BE49-F238E27FC236}">
                <a16:creationId xmlns:a16="http://schemas.microsoft.com/office/drawing/2014/main" id="{511E3050-4DCB-D5F3-5695-BED8A91F1B0B}"/>
              </a:ext>
            </a:extLst>
          </p:cNvPr>
          <p:cNvSpPr>
            <a:spLocks noGrp="1"/>
          </p:cNvSpPr>
          <p:nvPr>
            <p:ph type="body" idx="1"/>
          </p:nvPr>
        </p:nvSpPr>
        <p:spPr>
          <a:xfrm>
            <a:off x="397364" y="2097007"/>
            <a:ext cx="4983170" cy="360000"/>
          </a:xfrm>
          <a:solidFill>
            <a:schemeClr val="tx1"/>
          </a:solidFill>
        </p:spPr>
        <p:txBody>
          <a:bodyPr/>
          <a:lstStyle/>
          <a:p>
            <a:pPr algn="ctr"/>
            <a:r>
              <a:rPr lang="en-US" dirty="0">
                <a:solidFill>
                  <a:schemeClr val="bg1"/>
                </a:solidFill>
                <a:latin typeface="Times New Roman"/>
                <a:cs typeface="Times New Roman"/>
              </a:rPr>
              <a:t>Initial Dataset</a:t>
            </a:r>
            <a:endParaRPr lang="en-US"/>
          </a:p>
        </p:txBody>
      </p:sp>
      <p:sp>
        <p:nvSpPr>
          <p:cNvPr id="16" name="Text Placeholder 15">
            <a:extLst>
              <a:ext uri="{FF2B5EF4-FFF2-40B4-BE49-F238E27FC236}">
                <a16:creationId xmlns:a16="http://schemas.microsoft.com/office/drawing/2014/main" id="{53646C9D-C5D2-ACE5-E797-5ECCEE16C894}"/>
              </a:ext>
            </a:extLst>
          </p:cNvPr>
          <p:cNvSpPr>
            <a:spLocks noGrp="1"/>
          </p:cNvSpPr>
          <p:nvPr>
            <p:ph type="body" sz="quarter" idx="13"/>
          </p:nvPr>
        </p:nvSpPr>
        <p:spPr>
          <a:xfrm>
            <a:off x="6311545" y="2097533"/>
            <a:ext cx="4249925" cy="358775"/>
          </a:xfrm>
          <a:solidFill>
            <a:schemeClr val="tx1"/>
          </a:solidFill>
        </p:spPr>
        <p:txBody>
          <a:bodyPr vert="horz" lIns="0" tIns="0" rIns="0" bIns="0" rtlCol="0" anchor="t">
            <a:noAutofit/>
          </a:bodyPr>
          <a:lstStyle/>
          <a:p>
            <a:pPr algn="ctr"/>
            <a:r>
              <a:rPr lang="en-US" dirty="0">
                <a:solidFill>
                  <a:schemeClr val="bg1"/>
                </a:solidFill>
                <a:latin typeface="Times New Roman"/>
                <a:cs typeface="Times New Roman"/>
              </a:rPr>
              <a:t>Data Exploration</a:t>
            </a:r>
            <a:endParaRPr lang="en-US"/>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33"/>
          </p:nvPr>
        </p:nvSpPr>
        <p:spPr/>
        <p:txBody>
          <a:bodyPr/>
          <a:lstStyle/>
          <a:p>
            <a:fld id="{19B51A1E-902D-48AF-9020-955120F399B6}" type="slidenum">
              <a:rPr lang="en-US" smtClean="0"/>
              <a:pPr/>
              <a:t>10</a:t>
            </a:fld>
            <a:endParaRPr lang="en-US" dirty="0"/>
          </a:p>
        </p:txBody>
      </p:sp>
      <p:pic>
        <p:nvPicPr>
          <p:cNvPr id="8" name="Picture 8" descr="A picture containing text, monitor, screenshot&#10;&#10;Description automatically generated">
            <a:extLst>
              <a:ext uri="{FF2B5EF4-FFF2-40B4-BE49-F238E27FC236}">
                <a16:creationId xmlns:a16="http://schemas.microsoft.com/office/drawing/2014/main" id="{75325FC6-8028-7767-3813-CF9AD500C06D}"/>
              </a:ext>
            </a:extLst>
          </p:cNvPr>
          <p:cNvPicPr>
            <a:picLocks noGrp="1" noChangeAspect="1"/>
          </p:cNvPicPr>
          <p:nvPr>
            <p:ph type="pic" sz="quarter" idx="4294967295"/>
          </p:nvPr>
        </p:nvPicPr>
        <p:blipFill>
          <a:blip r:embed="rId2"/>
          <a:srcRect l="11126" r="11126"/>
          <a:stretch/>
        </p:blipFill>
        <p:spPr>
          <a:xfrm>
            <a:off x="431320" y="2693166"/>
            <a:ext cx="4989454" cy="3381076"/>
          </a:xfrm>
        </p:spPr>
      </p:pic>
      <p:sp>
        <p:nvSpPr>
          <p:cNvPr id="7" name="TextBox 6">
            <a:extLst>
              <a:ext uri="{FF2B5EF4-FFF2-40B4-BE49-F238E27FC236}">
                <a16:creationId xmlns:a16="http://schemas.microsoft.com/office/drawing/2014/main" id="{42E999CF-1B39-4560-AB5E-9E4756B162D5}"/>
              </a:ext>
            </a:extLst>
          </p:cNvPr>
          <p:cNvSpPr txBox="1"/>
          <p:nvPr/>
        </p:nvSpPr>
        <p:spPr>
          <a:xfrm>
            <a:off x="10314987" y="6489977"/>
            <a:ext cx="1053900" cy="245887"/>
          </a:xfrm>
          <a:prstGeom prst="rect">
            <a:avLst/>
          </a:prstGeom>
          <a:noFill/>
        </p:spPr>
        <p:txBody>
          <a:bodyPr wrap="square" lIns="91440" tIns="108000" rIns="91440" bIns="0" rtlCol="0" anchor="ctr">
            <a:spAutoFit/>
          </a:bodyPr>
          <a:lstStyle/>
          <a:p>
            <a:pPr algn="r">
              <a:lnSpc>
                <a:spcPts val="1000"/>
              </a:lnSpc>
            </a:pPr>
            <a:endParaRPr lang="en-US" sz="1200" b="0" i="0" spc="140" baseline="0" noProof="0" dirty="0">
              <a:solidFill>
                <a:schemeClr val="tx1">
                  <a:lumMod val="75000"/>
                  <a:lumOff val="25000"/>
                </a:schemeClr>
              </a:solidFill>
              <a:latin typeface="+mj-lt"/>
            </a:endParaRPr>
          </a:p>
        </p:txBody>
      </p:sp>
      <p:pic>
        <p:nvPicPr>
          <p:cNvPr id="10" name="Picture 9" descr="A picture containing logo&#10;&#10;Description automatically generated">
            <a:extLst>
              <a:ext uri="{FF2B5EF4-FFF2-40B4-BE49-F238E27FC236}">
                <a16:creationId xmlns:a16="http://schemas.microsoft.com/office/drawing/2014/main" id="{36B4D88C-6478-EA58-0610-0E08E240239E}"/>
              </a:ext>
            </a:extLst>
          </p:cNvPr>
          <p:cNvPicPr>
            <a:picLocks noChangeAspect="1"/>
          </p:cNvPicPr>
          <p:nvPr/>
        </p:nvPicPr>
        <p:blipFill>
          <a:blip r:embed="rId3"/>
          <a:stretch>
            <a:fillRect/>
          </a:stretch>
        </p:blipFill>
        <p:spPr>
          <a:xfrm>
            <a:off x="10287650" y="6371649"/>
            <a:ext cx="990600" cy="387350"/>
          </a:xfrm>
          <a:prstGeom prst="rect">
            <a:avLst/>
          </a:prstGeom>
        </p:spPr>
      </p:pic>
      <p:graphicFrame>
        <p:nvGraphicFramePr>
          <p:cNvPr id="11" name="Table 12">
            <a:extLst>
              <a:ext uri="{FF2B5EF4-FFF2-40B4-BE49-F238E27FC236}">
                <a16:creationId xmlns:a16="http://schemas.microsoft.com/office/drawing/2014/main" id="{7556CD98-F638-4731-032F-24533F7D330B}"/>
              </a:ext>
            </a:extLst>
          </p:cNvPr>
          <p:cNvGraphicFramePr>
            <a:graphicFrameLocks noGrp="1"/>
          </p:cNvGraphicFramePr>
          <p:nvPr>
            <p:extLst>
              <p:ext uri="{D42A27DB-BD31-4B8C-83A1-F6EECF244321}">
                <p14:modId xmlns:p14="http://schemas.microsoft.com/office/powerpoint/2010/main" val="1019705093"/>
              </p:ext>
            </p:extLst>
          </p:nvPr>
        </p:nvGraphicFramePr>
        <p:xfrm>
          <a:off x="11631283" y="-2027208"/>
          <a:ext cx="208280" cy="36576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28238442"/>
                    </a:ext>
                  </a:extLst>
                </a:gridCol>
              </a:tblGrid>
              <a:tr h="284173">
                <a:tc>
                  <a:txBody>
                    <a:bodyPr/>
                    <a:lstStyle/>
                    <a:p>
                      <a:endParaRPr lang="en-US"/>
                    </a:p>
                  </a:txBody>
                  <a:tcPr/>
                </a:tc>
                <a:extLst>
                  <a:ext uri="{0D108BD9-81ED-4DB2-BD59-A6C34878D82A}">
                    <a16:rowId xmlns:a16="http://schemas.microsoft.com/office/drawing/2014/main" val="2226720194"/>
                  </a:ext>
                </a:extLst>
              </a:tr>
            </a:tbl>
          </a:graphicData>
        </a:graphic>
      </p:graphicFrame>
      <p:pic>
        <p:nvPicPr>
          <p:cNvPr id="19" name="Picture 28" descr="Text&#10;&#10;Description automatically generated">
            <a:extLst>
              <a:ext uri="{FF2B5EF4-FFF2-40B4-BE49-F238E27FC236}">
                <a16:creationId xmlns:a16="http://schemas.microsoft.com/office/drawing/2014/main" id="{504D8426-6C3C-05DB-1BB6-BE30497ED7D6}"/>
              </a:ext>
            </a:extLst>
          </p:cNvPr>
          <p:cNvPicPr>
            <a:picLocks noChangeAspect="1"/>
          </p:cNvPicPr>
          <p:nvPr/>
        </p:nvPicPr>
        <p:blipFill>
          <a:blip r:embed="rId4"/>
          <a:stretch>
            <a:fillRect/>
          </a:stretch>
        </p:blipFill>
        <p:spPr>
          <a:xfrm>
            <a:off x="6305911" y="2674117"/>
            <a:ext cx="4267200" cy="3429362"/>
          </a:xfrm>
          <a:prstGeom prst="rect">
            <a:avLst/>
          </a:prstGeom>
        </p:spPr>
      </p:pic>
    </p:spTree>
    <p:extLst>
      <p:ext uri="{BB962C8B-B14F-4D97-AF65-F5344CB8AC3E}">
        <p14:creationId xmlns:p14="http://schemas.microsoft.com/office/powerpoint/2010/main" val="66521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treemap chart&#10;&#10;Description automatically generated">
            <a:extLst>
              <a:ext uri="{FF2B5EF4-FFF2-40B4-BE49-F238E27FC236}">
                <a16:creationId xmlns:a16="http://schemas.microsoft.com/office/drawing/2014/main" id="{5CA56D7C-B082-E680-52BE-22D253B7B205}"/>
              </a:ext>
            </a:extLst>
          </p:cNvPr>
          <p:cNvPicPr>
            <a:picLocks noChangeAspect="1"/>
          </p:cNvPicPr>
          <p:nvPr/>
        </p:nvPicPr>
        <p:blipFill>
          <a:blip r:embed="rId2"/>
          <a:stretch>
            <a:fillRect/>
          </a:stretch>
        </p:blipFill>
        <p:spPr>
          <a:xfrm>
            <a:off x="529089" y="3169574"/>
            <a:ext cx="5465791" cy="2920830"/>
          </a:xfrm>
          <a:prstGeom prst="rect">
            <a:avLst/>
          </a:prstGeom>
        </p:spPr>
      </p:pic>
      <p:sp>
        <p:nvSpPr>
          <p:cNvPr id="5" name="Slide Number Placeholder 4">
            <a:extLst>
              <a:ext uri="{FF2B5EF4-FFF2-40B4-BE49-F238E27FC236}">
                <a16:creationId xmlns:a16="http://schemas.microsoft.com/office/drawing/2014/main" id="{75BD52A3-6474-544F-75C7-B1DCA6632906}"/>
              </a:ext>
            </a:extLst>
          </p:cNvPr>
          <p:cNvSpPr>
            <a:spLocks noGrp="1"/>
          </p:cNvSpPr>
          <p:nvPr>
            <p:ph type="sldNum" sz="quarter" idx="13"/>
          </p:nvPr>
        </p:nvSpPr>
        <p:spPr/>
        <p:txBody>
          <a:bodyPr/>
          <a:lstStyle/>
          <a:p>
            <a:fld id="{19B51A1E-902D-48AF-9020-955120F399B6}" type="slidenum">
              <a:rPr lang="en-US" noProof="0" smtClean="0"/>
              <a:pPr/>
              <a:t>11</a:t>
            </a:fld>
            <a:endParaRPr lang="en-US" noProof="0" dirty="0"/>
          </a:p>
        </p:txBody>
      </p:sp>
      <p:pic>
        <p:nvPicPr>
          <p:cNvPr id="9" name="Picture 8" descr="A picture containing logo&#10;&#10;Description automatically generated">
            <a:extLst>
              <a:ext uri="{FF2B5EF4-FFF2-40B4-BE49-F238E27FC236}">
                <a16:creationId xmlns:a16="http://schemas.microsoft.com/office/drawing/2014/main" id="{85B4C5F9-E1ED-17C7-3DCA-64916DDF0318}"/>
              </a:ext>
            </a:extLst>
          </p:cNvPr>
          <p:cNvPicPr>
            <a:picLocks noChangeAspect="1"/>
          </p:cNvPicPr>
          <p:nvPr/>
        </p:nvPicPr>
        <p:blipFill>
          <a:blip r:embed="rId3"/>
          <a:stretch>
            <a:fillRect/>
          </a:stretch>
        </p:blipFill>
        <p:spPr>
          <a:xfrm>
            <a:off x="10287650" y="6383194"/>
            <a:ext cx="990600" cy="387350"/>
          </a:xfrm>
          <a:prstGeom prst="rect">
            <a:avLst/>
          </a:prstGeom>
        </p:spPr>
      </p:pic>
      <p:graphicFrame>
        <p:nvGraphicFramePr>
          <p:cNvPr id="2" name="Table 2">
            <a:extLst>
              <a:ext uri="{FF2B5EF4-FFF2-40B4-BE49-F238E27FC236}">
                <a16:creationId xmlns:a16="http://schemas.microsoft.com/office/drawing/2014/main" id="{A881CB49-CF58-31ED-389E-41FDBA63C233}"/>
              </a:ext>
            </a:extLst>
          </p:cNvPr>
          <p:cNvGraphicFramePr>
            <a:graphicFrameLocks noGrp="1"/>
          </p:cNvGraphicFramePr>
          <p:nvPr>
            <p:extLst>
              <p:ext uri="{D42A27DB-BD31-4B8C-83A1-F6EECF244321}">
                <p14:modId xmlns:p14="http://schemas.microsoft.com/office/powerpoint/2010/main" val="245118422"/>
              </p:ext>
            </p:extLst>
          </p:nvPr>
        </p:nvGraphicFramePr>
        <p:xfrm>
          <a:off x="488830" y="718867"/>
          <a:ext cx="10783350" cy="457200"/>
        </p:xfrm>
        <a:graphic>
          <a:graphicData uri="http://schemas.openxmlformats.org/drawingml/2006/table">
            <a:tbl>
              <a:tblPr firstRow="1" bandRow="1">
                <a:tableStyleId>{073A0DAA-6AF3-43AB-8588-CEC1D06C72B9}</a:tableStyleId>
              </a:tblPr>
              <a:tblGrid>
                <a:gridCol w="10783350">
                  <a:extLst>
                    <a:ext uri="{9D8B030D-6E8A-4147-A177-3AD203B41FA5}">
                      <a16:colId xmlns:a16="http://schemas.microsoft.com/office/drawing/2014/main" val="2310816198"/>
                    </a:ext>
                  </a:extLst>
                </a:gridCol>
              </a:tblGrid>
              <a:tr h="370840">
                <a:tc>
                  <a:txBody>
                    <a:bodyPr/>
                    <a:lstStyle/>
                    <a:p>
                      <a:r>
                        <a:rPr lang="en-US" sz="2400" dirty="0">
                          <a:latin typeface="Times New Roman"/>
                        </a:rPr>
                        <a:t>DATASET PREPROCESSING</a:t>
                      </a:r>
                    </a:p>
                  </a:txBody>
                  <a:tcPr>
                    <a:solidFill>
                      <a:schemeClr val="accent1">
                        <a:lumMod val="50000"/>
                      </a:schemeClr>
                    </a:solidFill>
                  </a:tcPr>
                </a:tc>
                <a:extLst>
                  <a:ext uri="{0D108BD9-81ED-4DB2-BD59-A6C34878D82A}">
                    <a16:rowId xmlns:a16="http://schemas.microsoft.com/office/drawing/2014/main" val="677896952"/>
                  </a:ext>
                </a:extLst>
              </a:tr>
            </a:tbl>
          </a:graphicData>
        </a:graphic>
      </p:graphicFrame>
      <p:graphicFrame>
        <p:nvGraphicFramePr>
          <p:cNvPr id="3" name="Table 5">
            <a:extLst>
              <a:ext uri="{FF2B5EF4-FFF2-40B4-BE49-F238E27FC236}">
                <a16:creationId xmlns:a16="http://schemas.microsoft.com/office/drawing/2014/main" id="{3D37E380-E859-0C45-9CAB-132945E47A3C}"/>
              </a:ext>
            </a:extLst>
          </p:cNvPr>
          <p:cNvGraphicFramePr>
            <a:graphicFrameLocks noGrp="1"/>
          </p:cNvGraphicFramePr>
          <p:nvPr>
            <p:extLst>
              <p:ext uri="{D42A27DB-BD31-4B8C-83A1-F6EECF244321}">
                <p14:modId xmlns:p14="http://schemas.microsoft.com/office/powerpoint/2010/main" val="4106865760"/>
              </p:ext>
            </p:extLst>
          </p:nvPr>
        </p:nvGraphicFramePr>
        <p:xfrm>
          <a:off x="531962" y="1466490"/>
          <a:ext cx="9647819" cy="1663509"/>
        </p:xfrm>
        <a:graphic>
          <a:graphicData uri="http://schemas.openxmlformats.org/drawingml/2006/table">
            <a:tbl>
              <a:tblPr firstRow="1" bandRow="1">
                <a:tableStyleId>{2D5ABB26-0587-4C30-8999-92F81FD0307C}</a:tableStyleId>
              </a:tblPr>
              <a:tblGrid>
                <a:gridCol w="9647819">
                  <a:extLst>
                    <a:ext uri="{9D8B030D-6E8A-4147-A177-3AD203B41FA5}">
                      <a16:colId xmlns:a16="http://schemas.microsoft.com/office/drawing/2014/main" val="1167868964"/>
                    </a:ext>
                  </a:extLst>
                </a:gridCol>
              </a:tblGrid>
              <a:tr h="1663509">
                <a:tc>
                  <a:txBody>
                    <a:bodyPr/>
                    <a:lstStyle/>
                    <a:p>
                      <a:pPr marL="285750" indent="-285750">
                        <a:buFont typeface="Wingdings"/>
                        <a:buChar char="Ø"/>
                      </a:pPr>
                      <a:r>
                        <a:rPr lang="en-US" dirty="0"/>
                        <a:t>No Null Values observed.</a:t>
                      </a:r>
                    </a:p>
                    <a:p>
                      <a:pPr marL="285750" lvl="0" indent="-285750">
                        <a:buFont typeface="Wingdings"/>
                        <a:buChar char="Ø"/>
                      </a:pPr>
                      <a:r>
                        <a:rPr lang="en-US" dirty="0"/>
                        <a:t>String values in the dataset have been scaled to integers.</a:t>
                      </a:r>
                    </a:p>
                    <a:p>
                      <a:pPr marL="285750" lvl="0" indent="-285750">
                        <a:buFont typeface="Wingdings"/>
                        <a:buChar char="Ø"/>
                      </a:pPr>
                      <a:r>
                        <a:rPr lang="en-US" dirty="0"/>
                        <a:t>Features like "Load Shedding" and "Self LMS" have very low correlation w.r.t target variable and low information gain hence are dropped while selecting features to improve model performance.</a:t>
                      </a:r>
                    </a:p>
                  </a:txBody>
                  <a:tcPr/>
                </a:tc>
                <a:extLst>
                  <a:ext uri="{0D108BD9-81ED-4DB2-BD59-A6C34878D82A}">
                    <a16:rowId xmlns:a16="http://schemas.microsoft.com/office/drawing/2014/main" val="2435573215"/>
                  </a:ext>
                </a:extLst>
              </a:tr>
            </a:tbl>
          </a:graphicData>
        </a:graphic>
      </p:graphicFrame>
      <p:pic>
        <p:nvPicPr>
          <p:cNvPr id="6" name="Picture 7" descr="Chart, bar chart, histogram&#10;&#10;Description automatically generated">
            <a:extLst>
              <a:ext uri="{FF2B5EF4-FFF2-40B4-BE49-F238E27FC236}">
                <a16:creationId xmlns:a16="http://schemas.microsoft.com/office/drawing/2014/main" id="{B5BF48D5-A8D2-6420-D615-23C1DE436A33}"/>
              </a:ext>
            </a:extLst>
          </p:cNvPr>
          <p:cNvPicPr>
            <a:picLocks noChangeAspect="1"/>
          </p:cNvPicPr>
          <p:nvPr/>
        </p:nvPicPr>
        <p:blipFill>
          <a:blip r:embed="rId4"/>
          <a:stretch>
            <a:fillRect/>
          </a:stretch>
        </p:blipFill>
        <p:spPr>
          <a:xfrm>
            <a:off x="6420928" y="3070516"/>
            <a:ext cx="4712897" cy="2758552"/>
          </a:xfrm>
          <a:prstGeom prst="rect">
            <a:avLst/>
          </a:prstGeom>
        </p:spPr>
      </p:pic>
    </p:spTree>
    <p:extLst>
      <p:ext uri="{BB962C8B-B14F-4D97-AF65-F5344CB8AC3E}">
        <p14:creationId xmlns:p14="http://schemas.microsoft.com/office/powerpoint/2010/main" val="248393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1E68C03-ADD1-C681-2355-5FBE9087AB8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0" kern="1200">
                <a:solidFill>
                  <a:srgbClr val="FFFFFF"/>
                </a:solidFill>
                <a:latin typeface="+mj-lt"/>
                <a:ea typeface="+mj-ea"/>
                <a:cs typeface="+mj-cs"/>
              </a:rPr>
              <a:t>MODEL TRAINING</a:t>
            </a:r>
            <a:br>
              <a:rPr lang="en-US" sz="3700" b="0" kern="1200">
                <a:solidFill>
                  <a:srgbClr val="FFFFFF"/>
                </a:solidFill>
                <a:latin typeface="+mj-lt"/>
                <a:ea typeface="+mj-ea"/>
                <a:cs typeface="+mj-cs"/>
              </a:rPr>
            </a:br>
            <a:r>
              <a:rPr lang="en-US" sz="3700" kern="1200">
                <a:solidFill>
                  <a:srgbClr val="FFFFFF"/>
                </a:solidFill>
                <a:latin typeface="+mj-lt"/>
                <a:ea typeface="+mj-ea"/>
                <a:cs typeface="+mj-cs"/>
              </a:rPr>
              <a:t>1) LOGISTIC REGRESSION </a:t>
            </a:r>
          </a:p>
        </p:txBody>
      </p:sp>
      <p:pic>
        <p:nvPicPr>
          <p:cNvPr id="5" name="Picture 5" descr="Text&#10;&#10;Description automatically generated">
            <a:extLst>
              <a:ext uri="{FF2B5EF4-FFF2-40B4-BE49-F238E27FC236}">
                <a16:creationId xmlns:a16="http://schemas.microsoft.com/office/drawing/2014/main" id="{891766BB-F4D4-F99A-13EB-FC170D1A2CD8}"/>
              </a:ext>
            </a:extLst>
          </p:cNvPr>
          <p:cNvPicPr>
            <a:picLocks noChangeAspect="1"/>
          </p:cNvPicPr>
          <p:nvPr/>
        </p:nvPicPr>
        <p:blipFill>
          <a:blip r:embed="rId2"/>
          <a:stretch>
            <a:fillRect/>
          </a:stretch>
        </p:blipFill>
        <p:spPr>
          <a:xfrm>
            <a:off x="2306927" y="1966293"/>
            <a:ext cx="7578144" cy="4452160"/>
          </a:xfrm>
          <a:prstGeom prst="rect">
            <a:avLst/>
          </a:prstGeom>
        </p:spPr>
      </p:pic>
      <p:sp>
        <p:nvSpPr>
          <p:cNvPr id="3" name="Slide Number Placeholder 2">
            <a:extLst>
              <a:ext uri="{FF2B5EF4-FFF2-40B4-BE49-F238E27FC236}">
                <a16:creationId xmlns:a16="http://schemas.microsoft.com/office/drawing/2014/main" id="{3F77BDD6-AC48-BDA3-4C8A-AD152241719D}"/>
              </a:ext>
            </a:extLst>
          </p:cNvPr>
          <p:cNvSpPr>
            <a:spLocks noGrp="1"/>
          </p:cNvSpPr>
          <p:nvPr>
            <p:ph type="sldNum" sz="quarter" idx="13"/>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chemeClr val="tx1">
                    <a:lumMod val="50000"/>
                    <a:lumOff val="50000"/>
                  </a:schemeClr>
                </a:solidFill>
                <a:latin typeface="+mn-lt"/>
              </a:rPr>
              <a:pPr algn="r">
                <a:spcAft>
                  <a:spcPts val="600"/>
                </a:spcAft>
              </a:pPr>
              <a:t>12</a:t>
            </a:fld>
            <a:endParaRPr lang="en-US" sz="1100" noProof="0">
              <a:solidFill>
                <a:schemeClr val="tx1">
                  <a:lumMod val="50000"/>
                  <a:lumOff val="50000"/>
                </a:schemeClr>
              </a:solidFill>
              <a:latin typeface="+mn-lt"/>
            </a:endParaRPr>
          </a:p>
        </p:txBody>
      </p:sp>
      <p:pic>
        <p:nvPicPr>
          <p:cNvPr id="6" name="Picture 7">
            <a:extLst>
              <a:ext uri="{FF2B5EF4-FFF2-40B4-BE49-F238E27FC236}">
                <a16:creationId xmlns:a16="http://schemas.microsoft.com/office/drawing/2014/main" id="{BBD86E94-7BC3-1E52-4692-56EC5CC5B22B}"/>
              </a:ext>
            </a:extLst>
          </p:cNvPr>
          <p:cNvPicPr>
            <a:picLocks noChangeAspect="1"/>
          </p:cNvPicPr>
          <p:nvPr/>
        </p:nvPicPr>
        <p:blipFill>
          <a:blip r:embed="rId3"/>
          <a:stretch>
            <a:fillRect/>
          </a:stretch>
        </p:blipFill>
        <p:spPr>
          <a:xfrm>
            <a:off x="10627736" y="6454920"/>
            <a:ext cx="981075" cy="390525"/>
          </a:xfrm>
          <a:prstGeom prst="rect">
            <a:avLst/>
          </a:prstGeom>
        </p:spPr>
      </p:pic>
    </p:spTree>
    <p:extLst>
      <p:ext uri="{BB962C8B-B14F-4D97-AF65-F5344CB8AC3E}">
        <p14:creationId xmlns:p14="http://schemas.microsoft.com/office/powerpoint/2010/main" val="60718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37C2066-B2AB-9D0A-07CF-CA81B325838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0" kern="1200">
                <a:solidFill>
                  <a:srgbClr val="FFFFFF"/>
                </a:solidFill>
                <a:latin typeface="+mj-lt"/>
                <a:ea typeface="+mj-ea"/>
                <a:cs typeface="+mj-cs"/>
              </a:rPr>
              <a:t>2) Gaussian Naive Bayes  </a:t>
            </a:r>
          </a:p>
        </p:txBody>
      </p:sp>
      <p:pic>
        <p:nvPicPr>
          <p:cNvPr id="5" name="Picture 5" descr="Text&#10;&#10;Description automatically generated">
            <a:extLst>
              <a:ext uri="{FF2B5EF4-FFF2-40B4-BE49-F238E27FC236}">
                <a16:creationId xmlns:a16="http://schemas.microsoft.com/office/drawing/2014/main" id="{213C01C7-765E-FB9A-4461-062703F593DE}"/>
              </a:ext>
            </a:extLst>
          </p:cNvPr>
          <p:cNvPicPr>
            <a:picLocks noChangeAspect="1"/>
          </p:cNvPicPr>
          <p:nvPr/>
        </p:nvPicPr>
        <p:blipFill>
          <a:blip r:embed="rId2"/>
          <a:stretch>
            <a:fillRect/>
          </a:stretch>
        </p:blipFill>
        <p:spPr>
          <a:xfrm>
            <a:off x="2224556" y="1966293"/>
            <a:ext cx="7742886" cy="4452160"/>
          </a:xfrm>
          <a:prstGeom prst="rect">
            <a:avLst/>
          </a:prstGeom>
        </p:spPr>
      </p:pic>
      <p:sp>
        <p:nvSpPr>
          <p:cNvPr id="3" name="Slide Number Placeholder 2">
            <a:extLst>
              <a:ext uri="{FF2B5EF4-FFF2-40B4-BE49-F238E27FC236}">
                <a16:creationId xmlns:a16="http://schemas.microsoft.com/office/drawing/2014/main" id="{2FB3B12B-E022-7B5B-830F-DA1917C16D0E}"/>
              </a:ext>
            </a:extLst>
          </p:cNvPr>
          <p:cNvSpPr>
            <a:spLocks noGrp="1"/>
          </p:cNvSpPr>
          <p:nvPr>
            <p:ph type="sldNum" sz="quarter" idx="13"/>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chemeClr val="tx1">
                    <a:lumMod val="50000"/>
                    <a:lumOff val="50000"/>
                  </a:schemeClr>
                </a:solidFill>
                <a:latin typeface="+mn-lt"/>
              </a:rPr>
              <a:pPr algn="r">
                <a:spcAft>
                  <a:spcPts val="600"/>
                </a:spcAft>
              </a:pPr>
              <a:t>13</a:t>
            </a:fld>
            <a:endParaRPr lang="en-US" sz="1100" noProof="0">
              <a:solidFill>
                <a:schemeClr val="tx1">
                  <a:lumMod val="50000"/>
                  <a:lumOff val="50000"/>
                </a:schemeClr>
              </a:solidFill>
              <a:latin typeface="+mn-lt"/>
            </a:endParaRPr>
          </a:p>
        </p:txBody>
      </p:sp>
      <p:pic>
        <p:nvPicPr>
          <p:cNvPr id="7" name="Picture 6" descr="A picture containing logo&#10;&#10;Description automatically generated">
            <a:extLst>
              <a:ext uri="{FF2B5EF4-FFF2-40B4-BE49-F238E27FC236}">
                <a16:creationId xmlns:a16="http://schemas.microsoft.com/office/drawing/2014/main" id="{7D9384E0-8717-9FD4-3856-B115AC11C032}"/>
              </a:ext>
            </a:extLst>
          </p:cNvPr>
          <p:cNvPicPr>
            <a:picLocks noChangeAspect="1"/>
          </p:cNvPicPr>
          <p:nvPr/>
        </p:nvPicPr>
        <p:blipFill>
          <a:blip r:embed="rId3"/>
          <a:stretch>
            <a:fillRect/>
          </a:stretch>
        </p:blipFill>
        <p:spPr>
          <a:xfrm>
            <a:off x="10632707" y="6443536"/>
            <a:ext cx="990600" cy="387350"/>
          </a:xfrm>
          <a:prstGeom prst="rect">
            <a:avLst/>
          </a:prstGeom>
        </p:spPr>
      </p:pic>
    </p:spTree>
    <p:extLst>
      <p:ext uri="{BB962C8B-B14F-4D97-AF65-F5344CB8AC3E}">
        <p14:creationId xmlns:p14="http://schemas.microsoft.com/office/powerpoint/2010/main" val="174583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2776759-DD1C-1C87-E9AF-374F59C3F89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dirty="0">
                <a:solidFill>
                  <a:srgbClr val="FFFFFF"/>
                </a:solidFill>
              </a:rPr>
              <a:t>3) Decision</a:t>
            </a:r>
            <a:r>
              <a:rPr lang="en-US" sz="4000" kern="1200" dirty="0">
                <a:solidFill>
                  <a:srgbClr val="FFFFFF"/>
                </a:solidFill>
                <a:latin typeface="+mj-lt"/>
                <a:ea typeface="+mj-ea"/>
                <a:cs typeface="+mj-cs"/>
              </a:rPr>
              <a:t> Trees</a:t>
            </a:r>
          </a:p>
        </p:txBody>
      </p:sp>
      <p:pic>
        <p:nvPicPr>
          <p:cNvPr id="5" name="Picture 5" descr="A picture containing text&#10;&#10;Description automatically generated">
            <a:extLst>
              <a:ext uri="{FF2B5EF4-FFF2-40B4-BE49-F238E27FC236}">
                <a16:creationId xmlns:a16="http://schemas.microsoft.com/office/drawing/2014/main" id="{F7FEB20D-5736-AB4B-ADE4-8C80085E6D64}"/>
              </a:ext>
            </a:extLst>
          </p:cNvPr>
          <p:cNvPicPr>
            <a:picLocks noChangeAspect="1"/>
          </p:cNvPicPr>
          <p:nvPr/>
        </p:nvPicPr>
        <p:blipFill>
          <a:blip r:embed="rId2"/>
          <a:stretch>
            <a:fillRect/>
          </a:stretch>
        </p:blipFill>
        <p:spPr>
          <a:xfrm>
            <a:off x="2085044" y="1966293"/>
            <a:ext cx="8021910" cy="4452160"/>
          </a:xfrm>
          <a:prstGeom prst="rect">
            <a:avLst/>
          </a:prstGeom>
        </p:spPr>
      </p:pic>
      <p:sp>
        <p:nvSpPr>
          <p:cNvPr id="3" name="Slide Number Placeholder 2">
            <a:extLst>
              <a:ext uri="{FF2B5EF4-FFF2-40B4-BE49-F238E27FC236}">
                <a16:creationId xmlns:a16="http://schemas.microsoft.com/office/drawing/2014/main" id="{D37B42E4-6BF5-D859-09F4-9B3E5DD6CF3B}"/>
              </a:ext>
            </a:extLst>
          </p:cNvPr>
          <p:cNvSpPr>
            <a:spLocks noGrp="1"/>
          </p:cNvSpPr>
          <p:nvPr>
            <p:ph type="sldNum" sz="quarter" idx="13"/>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chemeClr val="tx1">
                    <a:lumMod val="50000"/>
                    <a:lumOff val="50000"/>
                  </a:schemeClr>
                </a:solidFill>
                <a:latin typeface="+mn-lt"/>
              </a:rPr>
              <a:pPr algn="r">
                <a:spcAft>
                  <a:spcPts val="600"/>
                </a:spcAft>
              </a:pPr>
              <a:t>14</a:t>
            </a:fld>
            <a:endParaRPr lang="en-US" sz="1100" noProof="0">
              <a:solidFill>
                <a:schemeClr val="tx1">
                  <a:lumMod val="50000"/>
                  <a:lumOff val="50000"/>
                </a:schemeClr>
              </a:solidFill>
              <a:latin typeface="+mn-lt"/>
            </a:endParaRPr>
          </a:p>
        </p:txBody>
      </p:sp>
      <p:pic>
        <p:nvPicPr>
          <p:cNvPr id="7" name="Picture 6" descr="A picture containing logo&#10;&#10;Description automatically generated">
            <a:extLst>
              <a:ext uri="{FF2B5EF4-FFF2-40B4-BE49-F238E27FC236}">
                <a16:creationId xmlns:a16="http://schemas.microsoft.com/office/drawing/2014/main" id="{C9F6AA8B-B618-6648-EEEC-CF97849051C7}"/>
              </a:ext>
            </a:extLst>
          </p:cNvPr>
          <p:cNvPicPr>
            <a:picLocks noChangeAspect="1"/>
          </p:cNvPicPr>
          <p:nvPr/>
        </p:nvPicPr>
        <p:blipFill>
          <a:blip r:embed="rId3"/>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91157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A748F18-163D-2110-7334-6044BA229BF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dirty="0">
                <a:solidFill>
                  <a:srgbClr val="FFFFFF"/>
                </a:solidFill>
              </a:rPr>
              <a:t>4) Random</a:t>
            </a:r>
            <a:r>
              <a:rPr lang="en-US" sz="4000" kern="1200" dirty="0">
                <a:solidFill>
                  <a:srgbClr val="FFFFFF"/>
                </a:solidFill>
                <a:latin typeface="+mj-lt"/>
                <a:ea typeface="+mj-ea"/>
                <a:cs typeface="+mj-cs"/>
              </a:rPr>
              <a:t> Forest</a:t>
            </a:r>
          </a:p>
        </p:txBody>
      </p:sp>
      <p:pic>
        <p:nvPicPr>
          <p:cNvPr id="5" name="Picture 5" descr="Text&#10;&#10;Description automatically generated">
            <a:extLst>
              <a:ext uri="{FF2B5EF4-FFF2-40B4-BE49-F238E27FC236}">
                <a16:creationId xmlns:a16="http://schemas.microsoft.com/office/drawing/2014/main" id="{819CD86D-54FE-91B2-AEDB-7DE667E6B6FD}"/>
              </a:ext>
            </a:extLst>
          </p:cNvPr>
          <p:cNvPicPr>
            <a:picLocks noChangeAspect="1"/>
          </p:cNvPicPr>
          <p:nvPr/>
        </p:nvPicPr>
        <p:blipFill>
          <a:blip r:embed="rId2"/>
          <a:stretch>
            <a:fillRect/>
          </a:stretch>
        </p:blipFill>
        <p:spPr>
          <a:xfrm>
            <a:off x="2103030" y="1966293"/>
            <a:ext cx="7985939" cy="4351519"/>
          </a:xfrm>
          <a:prstGeom prst="rect">
            <a:avLst/>
          </a:prstGeom>
        </p:spPr>
      </p:pic>
      <p:sp>
        <p:nvSpPr>
          <p:cNvPr id="3" name="Slide Number Placeholder 2">
            <a:extLst>
              <a:ext uri="{FF2B5EF4-FFF2-40B4-BE49-F238E27FC236}">
                <a16:creationId xmlns:a16="http://schemas.microsoft.com/office/drawing/2014/main" id="{B73995CF-442A-7954-0D14-5751189EFD74}"/>
              </a:ext>
            </a:extLst>
          </p:cNvPr>
          <p:cNvSpPr>
            <a:spLocks noGrp="1"/>
          </p:cNvSpPr>
          <p:nvPr>
            <p:ph type="sldNum" sz="quarter" idx="13"/>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chemeClr val="tx1">
                    <a:lumMod val="50000"/>
                    <a:lumOff val="50000"/>
                  </a:schemeClr>
                </a:solidFill>
                <a:latin typeface="+mn-lt"/>
              </a:rPr>
              <a:pPr algn="r">
                <a:spcAft>
                  <a:spcPts val="600"/>
                </a:spcAft>
              </a:pPr>
              <a:t>15</a:t>
            </a:fld>
            <a:endParaRPr lang="en-US" sz="1100" noProof="0">
              <a:solidFill>
                <a:schemeClr val="tx1">
                  <a:lumMod val="50000"/>
                  <a:lumOff val="50000"/>
                </a:schemeClr>
              </a:solidFill>
              <a:latin typeface="+mn-lt"/>
            </a:endParaRPr>
          </a:p>
        </p:txBody>
      </p:sp>
      <p:pic>
        <p:nvPicPr>
          <p:cNvPr id="7" name="Picture 6" descr="A picture containing logo&#10;&#10;Description automatically generated">
            <a:extLst>
              <a:ext uri="{FF2B5EF4-FFF2-40B4-BE49-F238E27FC236}">
                <a16:creationId xmlns:a16="http://schemas.microsoft.com/office/drawing/2014/main" id="{9A42457C-667A-2915-EFC7-334EFB25CB82}"/>
              </a:ext>
            </a:extLst>
          </p:cNvPr>
          <p:cNvPicPr>
            <a:picLocks noChangeAspect="1"/>
          </p:cNvPicPr>
          <p:nvPr/>
        </p:nvPicPr>
        <p:blipFill>
          <a:blip r:embed="rId3"/>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50830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894ECFC-D48E-A2A7-B942-D168F814F5C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dirty="0">
                <a:solidFill>
                  <a:srgbClr val="FFFFFF"/>
                </a:solidFill>
              </a:rPr>
              <a:t>5) Support</a:t>
            </a:r>
            <a:r>
              <a:rPr lang="en-US" sz="4000" kern="1200" dirty="0">
                <a:solidFill>
                  <a:srgbClr val="FFFFFF"/>
                </a:solidFill>
                <a:latin typeface="+mj-lt"/>
                <a:ea typeface="+mj-ea"/>
                <a:cs typeface="+mj-cs"/>
              </a:rPr>
              <a:t> Vector Machine</a:t>
            </a:r>
          </a:p>
        </p:txBody>
      </p:sp>
      <p:pic>
        <p:nvPicPr>
          <p:cNvPr id="5" name="Picture 5">
            <a:extLst>
              <a:ext uri="{FF2B5EF4-FFF2-40B4-BE49-F238E27FC236}">
                <a16:creationId xmlns:a16="http://schemas.microsoft.com/office/drawing/2014/main" id="{4D2F78DB-DB57-5BBE-9857-C884C69CC7B0}"/>
              </a:ext>
            </a:extLst>
          </p:cNvPr>
          <p:cNvPicPr>
            <a:picLocks noChangeAspect="1"/>
          </p:cNvPicPr>
          <p:nvPr/>
        </p:nvPicPr>
        <p:blipFill>
          <a:blip r:embed="rId2"/>
          <a:stretch>
            <a:fillRect/>
          </a:stretch>
        </p:blipFill>
        <p:spPr>
          <a:xfrm>
            <a:off x="2085044" y="1966293"/>
            <a:ext cx="8021910" cy="4452160"/>
          </a:xfrm>
          <a:prstGeom prst="rect">
            <a:avLst/>
          </a:prstGeom>
        </p:spPr>
      </p:pic>
      <p:sp>
        <p:nvSpPr>
          <p:cNvPr id="3" name="Slide Number Placeholder 2">
            <a:extLst>
              <a:ext uri="{FF2B5EF4-FFF2-40B4-BE49-F238E27FC236}">
                <a16:creationId xmlns:a16="http://schemas.microsoft.com/office/drawing/2014/main" id="{DCE3408A-46DB-94C8-6C9E-720D8E5F3A0A}"/>
              </a:ext>
            </a:extLst>
          </p:cNvPr>
          <p:cNvSpPr>
            <a:spLocks noGrp="1"/>
          </p:cNvSpPr>
          <p:nvPr>
            <p:ph type="sldNum" sz="quarter" idx="13"/>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chemeClr val="tx1">
                    <a:lumMod val="50000"/>
                    <a:lumOff val="50000"/>
                  </a:schemeClr>
                </a:solidFill>
                <a:latin typeface="+mn-lt"/>
              </a:rPr>
              <a:pPr algn="r">
                <a:spcAft>
                  <a:spcPts val="600"/>
                </a:spcAft>
              </a:pPr>
              <a:t>16</a:t>
            </a:fld>
            <a:endParaRPr lang="en-US" sz="1100" noProof="0">
              <a:solidFill>
                <a:schemeClr val="tx1">
                  <a:lumMod val="50000"/>
                  <a:lumOff val="50000"/>
                </a:schemeClr>
              </a:solidFill>
              <a:latin typeface="+mn-lt"/>
            </a:endParaRPr>
          </a:p>
        </p:txBody>
      </p:sp>
      <p:pic>
        <p:nvPicPr>
          <p:cNvPr id="7" name="Picture 6" descr="A picture containing logo&#10;&#10;Description automatically generated">
            <a:extLst>
              <a:ext uri="{FF2B5EF4-FFF2-40B4-BE49-F238E27FC236}">
                <a16:creationId xmlns:a16="http://schemas.microsoft.com/office/drawing/2014/main" id="{E2F8B663-A593-75DC-93EB-9C479C19AD2D}"/>
              </a:ext>
            </a:extLst>
          </p:cNvPr>
          <p:cNvPicPr>
            <a:picLocks noChangeAspect="1"/>
          </p:cNvPicPr>
          <p:nvPr/>
        </p:nvPicPr>
        <p:blipFill>
          <a:blip r:embed="rId3"/>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25973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72EB7B-9F8D-BECF-5069-27F3FB1C3C37}"/>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dirty="0">
                <a:solidFill>
                  <a:srgbClr val="FFFFFF"/>
                </a:solidFill>
                <a:latin typeface="Corbel"/>
              </a:rPr>
              <a:t>6) Multi</a:t>
            </a:r>
            <a:r>
              <a:rPr lang="en-US" sz="4000" kern="1200" dirty="0">
                <a:solidFill>
                  <a:srgbClr val="FFFFFF"/>
                </a:solidFill>
                <a:latin typeface="Corbel"/>
              </a:rPr>
              <a:t> </a:t>
            </a:r>
            <a:r>
              <a:rPr lang="en-US" sz="4000" dirty="0">
                <a:solidFill>
                  <a:srgbClr val="FFFFFF"/>
                </a:solidFill>
                <a:latin typeface="Corbel"/>
              </a:rPr>
              <a:t>-</a:t>
            </a:r>
            <a:r>
              <a:rPr lang="en-US" sz="4000" kern="1200" dirty="0">
                <a:solidFill>
                  <a:srgbClr val="FFFFFF"/>
                </a:solidFill>
                <a:latin typeface="Corbel"/>
              </a:rPr>
              <a:t>Layer Perceptron Training</a:t>
            </a:r>
          </a:p>
        </p:txBody>
      </p:sp>
      <p:pic>
        <p:nvPicPr>
          <p:cNvPr id="5" name="Picture 5" descr="Text&#10;&#10;Description automatically generated">
            <a:extLst>
              <a:ext uri="{FF2B5EF4-FFF2-40B4-BE49-F238E27FC236}">
                <a16:creationId xmlns:a16="http://schemas.microsoft.com/office/drawing/2014/main" id="{48A6E8DC-CD5A-FFD0-63BD-968640FAB88D}"/>
              </a:ext>
            </a:extLst>
          </p:cNvPr>
          <p:cNvPicPr>
            <a:picLocks noChangeAspect="1"/>
          </p:cNvPicPr>
          <p:nvPr/>
        </p:nvPicPr>
        <p:blipFill>
          <a:blip r:embed="rId2"/>
          <a:stretch>
            <a:fillRect/>
          </a:stretch>
        </p:blipFill>
        <p:spPr>
          <a:xfrm>
            <a:off x="2671261" y="1966293"/>
            <a:ext cx="6849476" cy="4452160"/>
          </a:xfrm>
          <a:prstGeom prst="rect">
            <a:avLst/>
          </a:prstGeom>
        </p:spPr>
      </p:pic>
      <p:sp>
        <p:nvSpPr>
          <p:cNvPr id="3" name="Slide Number Placeholder 2">
            <a:extLst>
              <a:ext uri="{FF2B5EF4-FFF2-40B4-BE49-F238E27FC236}">
                <a16:creationId xmlns:a16="http://schemas.microsoft.com/office/drawing/2014/main" id="{58C7B722-0ACC-A4A6-D5CC-636FCBEB8B4C}"/>
              </a:ext>
            </a:extLst>
          </p:cNvPr>
          <p:cNvSpPr>
            <a:spLocks noGrp="1"/>
          </p:cNvSpPr>
          <p:nvPr>
            <p:ph type="sldNum" sz="quarter" idx="13"/>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chemeClr val="tx1">
                    <a:lumMod val="50000"/>
                    <a:lumOff val="50000"/>
                  </a:schemeClr>
                </a:solidFill>
                <a:latin typeface="+mn-lt"/>
              </a:rPr>
              <a:pPr algn="r">
                <a:spcAft>
                  <a:spcPts val="600"/>
                </a:spcAft>
              </a:pPr>
              <a:t>17</a:t>
            </a:fld>
            <a:endParaRPr lang="en-US" sz="1100" noProof="0">
              <a:solidFill>
                <a:schemeClr val="tx1">
                  <a:lumMod val="50000"/>
                  <a:lumOff val="50000"/>
                </a:schemeClr>
              </a:solidFill>
              <a:latin typeface="+mn-lt"/>
            </a:endParaRPr>
          </a:p>
        </p:txBody>
      </p:sp>
      <p:pic>
        <p:nvPicPr>
          <p:cNvPr id="7" name="Picture 6" descr="A picture containing logo&#10;&#10;Description automatically generated">
            <a:extLst>
              <a:ext uri="{FF2B5EF4-FFF2-40B4-BE49-F238E27FC236}">
                <a16:creationId xmlns:a16="http://schemas.microsoft.com/office/drawing/2014/main" id="{9A7C8FA3-12FA-4DBE-18E0-C4AC6419A4E6}"/>
              </a:ext>
            </a:extLst>
          </p:cNvPr>
          <p:cNvPicPr>
            <a:picLocks noChangeAspect="1"/>
          </p:cNvPicPr>
          <p:nvPr/>
        </p:nvPicPr>
        <p:blipFill>
          <a:blip r:embed="rId3"/>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2530002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8911EB-FDFF-FB72-C053-BD1BA406A713}"/>
              </a:ext>
            </a:extLst>
          </p:cNvPr>
          <p:cNvSpPr>
            <a:spLocks noGrp="1"/>
          </p:cNvSpPr>
          <p:nvPr>
            <p:ph type="title"/>
          </p:nvPr>
        </p:nvSpPr>
        <p:spPr/>
        <p:txBody>
          <a:bodyPr vert="horz" lIns="91440" tIns="45720" rIns="91440" bIns="45720" rtlCol="0" anchor="ctr">
            <a:normAutofit/>
          </a:bodyPr>
          <a:lstStyle/>
          <a:p>
            <a:r>
              <a:rPr lang="en-US" sz="4000" b="0" dirty="0">
                <a:solidFill>
                  <a:srgbClr val="FFFFFF"/>
                </a:solidFill>
              </a:rPr>
              <a:t>Loss plot for MLP</a:t>
            </a:r>
            <a:endParaRPr lang="en-US" sz="4000" dirty="0">
              <a:solidFill>
                <a:srgbClr val="FFFFFF"/>
              </a:solidFill>
            </a:endParaRPr>
          </a:p>
        </p:txBody>
      </p:sp>
      <p:sp>
        <p:nvSpPr>
          <p:cNvPr id="16" name="Text Placeholder 15">
            <a:extLst>
              <a:ext uri="{FF2B5EF4-FFF2-40B4-BE49-F238E27FC236}">
                <a16:creationId xmlns:a16="http://schemas.microsoft.com/office/drawing/2014/main" id="{CB32D3A8-8BBC-A0A2-9B9E-EB56F3DB14BD}"/>
              </a:ext>
            </a:extLst>
          </p:cNvPr>
          <p:cNvSpPr>
            <a:spLocks noGrp="1"/>
          </p:cNvSpPr>
          <p:nvPr>
            <p:ph type="body" sz="quarter" idx="32"/>
          </p:nvPr>
        </p:nvSpPr>
        <p:spPr>
          <a:xfrm>
            <a:off x="431800" y="489609"/>
            <a:ext cx="11352213" cy="436200"/>
          </a:xfrm>
          <a:solidFill>
            <a:schemeClr val="accent1">
              <a:lumMod val="50000"/>
            </a:schemeClr>
          </a:solidFill>
        </p:spPr>
        <p:txBody>
          <a:bodyPr vert="horz" lIns="0" tIns="0" rIns="0" bIns="0" rtlCol="0" anchor="t">
            <a:noAutofit/>
          </a:bodyPr>
          <a:lstStyle/>
          <a:p>
            <a:pPr algn="ctr"/>
            <a:r>
              <a:rPr lang="en-US" sz="2800" b="1" dirty="0">
                <a:solidFill>
                  <a:schemeClr val="bg1"/>
                </a:solidFill>
                <a:latin typeface="Times New Roman"/>
                <a:cs typeface="Times New Roman"/>
              </a:rPr>
              <a:t>MLP</a:t>
            </a:r>
            <a:endParaRPr lang="en-US"/>
          </a:p>
        </p:txBody>
      </p:sp>
      <p:sp>
        <p:nvSpPr>
          <p:cNvPr id="9" name="Text Placeholder 8">
            <a:extLst>
              <a:ext uri="{FF2B5EF4-FFF2-40B4-BE49-F238E27FC236}">
                <a16:creationId xmlns:a16="http://schemas.microsoft.com/office/drawing/2014/main" id="{6D612877-BFDE-73F2-7C1D-FA6025D01D4D}"/>
              </a:ext>
            </a:extLst>
          </p:cNvPr>
          <p:cNvSpPr>
            <a:spLocks noGrp="1"/>
          </p:cNvSpPr>
          <p:nvPr>
            <p:ph type="body" idx="1"/>
          </p:nvPr>
        </p:nvSpPr>
        <p:spPr>
          <a:xfrm>
            <a:off x="743727" y="1311917"/>
            <a:ext cx="5194910" cy="429271"/>
          </a:xfrm>
        </p:spPr>
        <p:txBody>
          <a:bodyPr/>
          <a:lstStyle/>
          <a:p>
            <a:pPr marL="342900" indent="-342900">
              <a:buFont typeface="Wingdings" panose="020B0604020202020204" pitchFamily="34" charset="0"/>
              <a:buChar char="Ø"/>
            </a:pPr>
            <a:r>
              <a:rPr lang="en-US" dirty="0"/>
              <a:t>Loss Plot for MLP</a:t>
            </a:r>
            <a:endParaRPr lang="en-US"/>
          </a:p>
        </p:txBody>
      </p:sp>
      <p:pic>
        <p:nvPicPr>
          <p:cNvPr id="14" name="Picture 14" descr="Chart, line chart&#10;&#10;Description automatically generated">
            <a:extLst>
              <a:ext uri="{FF2B5EF4-FFF2-40B4-BE49-F238E27FC236}">
                <a16:creationId xmlns:a16="http://schemas.microsoft.com/office/drawing/2014/main" id="{87FC5517-96F1-16A3-A3A6-EF5BAB1B69FB}"/>
              </a:ext>
            </a:extLst>
          </p:cNvPr>
          <p:cNvPicPr>
            <a:picLocks noGrp="1" noChangeAspect="1"/>
          </p:cNvPicPr>
          <p:nvPr>
            <p:ph sz="half" idx="2"/>
          </p:nvPr>
        </p:nvPicPr>
        <p:blipFill>
          <a:blip r:embed="rId2"/>
          <a:stretch>
            <a:fillRect/>
          </a:stretch>
        </p:blipFill>
        <p:spPr>
          <a:xfrm>
            <a:off x="348952" y="1738745"/>
            <a:ext cx="4887353" cy="3376613"/>
          </a:xfrm>
          <a:prstGeom prst="rect">
            <a:avLst/>
          </a:prstGeom>
        </p:spPr>
      </p:pic>
      <p:sp>
        <p:nvSpPr>
          <p:cNvPr id="11" name="Text Placeholder 10">
            <a:extLst>
              <a:ext uri="{FF2B5EF4-FFF2-40B4-BE49-F238E27FC236}">
                <a16:creationId xmlns:a16="http://schemas.microsoft.com/office/drawing/2014/main" id="{61F45CAA-FE2B-49E1-CD9F-9C921CFC07E5}"/>
              </a:ext>
            </a:extLst>
          </p:cNvPr>
          <p:cNvSpPr>
            <a:spLocks noGrp="1"/>
          </p:cNvSpPr>
          <p:nvPr>
            <p:ph type="body" sz="quarter" idx="13"/>
          </p:nvPr>
        </p:nvSpPr>
        <p:spPr>
          <a:xfrm>
            <a:off x="6034455" y="1277805"/>
            <a:ext cx="5472000" cy="358775"/>
          </a:xfrm>
        </p:spPr>
        <p:txBody>
          <a:bodyPr vert="horz" lIns="0" tIns="0" rIns="0" bIns="0" rtlCol="0" anchor="t">
            <a:noAutofit/>
          </a:bodyPr>
          <a:lstStyle/>
          <a:p>
            <a:pPr marL="342900" indent="-342900">
              <a:buFont typeface="Wingdings" panose="020B0604020202020204" pitchFamily="34" charset="0"/>
              <a:buChar char="Ø"/>
            </a:pPr>
            <a:r>
              <a:rPr lang="en-US" dirty="0"/>
              <a:t>Accuracy for MLP</a:t>
            </a:r>
            <a:endParaRPr lang="en-US"/>
          </a:p>
        </p:txBody>
      </p:sp>
      <p:pic>
        <p:nvPicPr>
          <p:cNvPr id="6" name="Picture 8" descr="Text&#10;&#10;Description automatically generated">
            <a:extLst>
              <a:ext uri="{FF2B5EF4-FFF2-40B4-BE49-F238E27FC236}">
                <a16:creationId xmlns:a16="http://schemas.microsoft.com/office/drawing/2014/main" id="{A82FC5C4-576A-42FD-E63A-775A3ACCA475}"/>
              </a:ext>
            </a:extLst>
          </p:cNvPr>
          <p:cNvPicPr>
            <a:picLocks noChangeAspect="1"/>
          </p:cNvPicPr>
          <p:nvPr/>
        </p:nvPicPr>
        <p:blipFill>
          <a:blip r:embed="rId3"/>
          <a:stretch>
            <a:fillRect/>
          </a:stretch>
        </p:blipFill>
        <p:spPr>
          <a:xfrm>
            <a:off x="5691840" y="1867329"/>
            <a:ext cx="6089360" cy="1323830"/>
          </a:xfrm>
          <a:prstGeom prst="rect">
            <a:avLst/>
          </a:prstGeom>
        </p:spPr>
      </p:pic>
      <p:pic>
        <p:nvPicPr>
          <p:cNvPr id="7" name="Picture 6" descr="A picture containing logo&#10;&#10;Description automatically generated">
            <a:extLst>
              <a:ext uri="{FF2B5EF4-FFF2-40B4-BE49-F238E27FC236}">
                <a16:creationId xmlns:a16="http://schemas.microsoft.com/office/drawing/2014/main" id="{E8AD029D-5611-D53B-548D-425393024878}"/>
              </a:ext>
            </a:extLst>
          </p:cNvPr>
          <p:cNvPicPr>
            <a:picLocks noChangeAspect="1"/>
          </p:cNvPicPr>
          <p:nvPr/>
        </p:nvPicPr>
        <p:blipFill>
          <a:blip r:embed="rId4"/>
          <a:stretch>
            <a:fillRect/>
          </a:stretch>
        </p:blipFill>
        <p:spPr>
          <a:xfrm>
            <a:off x="10622403" y="6417614"/>
            <a:ext cx="990600" cy="387350"/>
          </a:xfrm>
          <a:prstGeom prst="rect">
            <a:avLst/>
          </a:prstGeom>
        </p:spPr>
      </p:pic>
    </p:spTree>
    <p:extLst>
      <p:ext uri="{BB962C8B-B14F-4D97-AF65-F5344CB8AC3E}">
        <p14:creationId xmlns:p14="http://schemas.microsoft.com/office/powerpoint/2010/main" val="2638728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C2488A9-A7A0-DCAA-8D8E-25C09137686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0" kern="1200">
                <a:solidFill>
                  <a:srgbClr val="FFFFFF"/>
                </a:solidFill>
                <a:latin typeface="+mj-lt"/>
                <a:ea typeface="+mj-ea"/>
                <a:cs typeface="+mj-cs"/>
              </a:rPr>
              <a:t>K-Nearest Neighbors </a:t>
            </a:r>
            <a:endParaRPr lang="en-US" sz="4000" kern="1200">
              <a:solidFill>
                <a:srgbClr val="FFFFFF"/>
              </a:solidFill>
              <a:latin typeface="+mj-lt"/>
              <a:ea typeface="+mj-ea"/>
              <a:cs typeface="+mj-cs"/>
            </a:endParaRPr>
          </a:p>
        </p:txBody>
      </p:sp>
      <p:pic>
        <p:nvPicPr>
          <p:cNvPr id="5" name="Picture 5" descr="Text&#10;&#10;Description automatically generated">
            <a:extLst>
              <a:ext uri="{FF2B5EF4-FFF2-40B4-BE49-F238E27FC236}">
                <a16:creationId xmlns:a16="http://schemas.microsoft.com/office/drawing/2014/main" id="{D74D6E48-45ED-42C3-C389-7B15751D4679}"/>
              </a:ext>
            </a:extLst>
          </p:cNvPr>
          <p:cNvPicPr>
            <a:picLocks noChangeAspect="1"/>
          </p:cNvPicPr>
          <p:nvPr/>
        </p:nvPicPr>
        <p:blipFill>
          <a:blip r:embed="rId2"/>
          <a:stretch>
            <a:fillRect/>
          </a:stretch>
        </p:blipFill>
        <p:spPr>
          <a:xfrm>
            <a:off x="2401260" y="1862384"/>
            <a:ext cx="7389478" cy="4452160"/>
          </a:xfrm>
          <a:prstGeom prst="rect">
            <a:avLst/>
          </a:prstGeom>
        </p:spPr>
      </p:pic>
      <p:sp>
        <p:nvSpPr>
          <p:cNvPr id="3" name="Slide Number Placeholder 2">
            <a:extLst>
              <a:ext uri="{FF2B5EF4-FFF2-40B4-BE49-F238E27FC236}">
                <a16:creationId xmlns:a16="http://schemas.microsoft.com/office/drawing/2014/main" id="{0852B408-BC16-A640-A37C-CF0379A0735E}"/>
              </a:ext>
            </a:extLst>
          </p:cNvPr>
          <p:cNvSpPr>
            <a:spLocks noGrp="1"/>
          </p:cNvSpPr>
          <p:nvPr>
            <p:ph type="sldNum" sz="quarter" idx="13"/>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chemeClr val="tx1">
                    <a:lumMod val="50000"/>
                    <a:lumOff val="50000"/>
                  </a:schemeClr>
                </a:solidFill>
                <a:latin typeface="+mn-lt"/>
              </a:rPr>
              <a:pPr algn="r">
                <a:spcAft>
                  <a:spcPts val="600"/>
                </a:spcAft>
              </a:pPr>
              <a:t>19</a:t>
            </a:fld>
            <a:endParaRPr lang="en-US" sz="1100" noProof="0">
              <a:solidFill>
                <a:schemeClr val="tx1">
                  <a:lumMod val="50000"/>
                  <a:lumOff val="50000"/>
                </a:schemeClr>
              </a:solidFill>
              <a:latin typeface="+mn-lt"/>
            </a:endParaRPr>
          </a:p>
        </p:txBody>
      </p:sp>
      <p:pic>
        <p:nvPicPr>
          <p:cNvPr id="7" name="Picture 6" descr="A picture containing logo&#10;&#10;Description automatically generated">
            <a:extLst>
              <a:ext uri="{FF2B5EF4-FFF2-40B4-BE49-F238E27FC236}">
                <a16:creationId xmlns:a16="http://schemas.microsoft.com/office/drawing/2014/main" id="{A9472EB4-D5CF-250F-7E0A-DB6854C3AC7C}"/>
              </a:ext>
            </a:extLst>
          </p:cNvPr>
          <p:cNvPicPr>
            <a:picLocks noChangeAspect="1"/>
          </p:cNvPicPr>
          <p:nvPr/>
        </p:nvPicPr>
        <p:blipFill>
          <a:blip r:embed="rId3"/>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389987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Picture 20" descr="A picture containing text, accessory, businesscard&#10;&#10;Description automatically generated">
            <a:extLst>
              <a:ext uri="{FF2B5EF4-FFF2-40B4-BE49-F238E27FC236}">
                <a16:creationId xmlns:a16="http://schemas.microsoft.com/office/drawing/2014/main" id="{828289DC-34BE-74CB-A2A9-5BC7D97EA926}"/>
              </a:ext>
            </a:extLst>
          </p:cNvPr>
          <p:cNvPicPr>
            <a:picLocks noGrp="1" noChangeAspect="1"/>
          </p:cNvPicPr>
          <p:nvPr>
            <p:ph type="pic" sz="quarter" idx="14"/>
          </p:nvPr>
        </p:nvPicPr>
        <p:blipFill>
          <a:blip r:embed="rId2"/>
          <a:srcRect l="14117" r="14117"/>
          <a:stretch/>
        </p:blipFill>
        <p:spPr>
          <a:xfrm>
            <a:off x="6975851" y="-484910"/>
            <a:ext cx="5204604" cy="6860181"/>
          </a:xfrm>
        </p:spPr>
      </p:pic>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992286"/>
            <a:ext cx="5954600" cy="4205926"/>
          </a:xfrm>
        </p:spPr>
        <p:txBody>
          <a:bodyPr/>
          <a:lstStyle/>
          <a:p>
            <a:pPr marL="0" indent="0" algn="just">
              <a:buNone/>
            </a:pPr>
            <a:endParaRPr lang="en-US" b="1" dirty="0">
              <a:solidFill>
                <a:schemeClr val="tx1"/>
              </a:solidFill>
              <a:ea typeface="+mn-lt"/>
              <a:cs typeface="+mn-lt"/>
            </a:endParaRPr>
          </a:p>
          <a:p>
            <a:pPr marL="0" indent="0" algn="just">
              <a:buNone/>
            </a:pPr>
            <a:endParaRPr lang="en-US" i="1" dirty="0">
              <a:solidFill>
                <a:schemeClr val="tx1"/>
              </a:solidFill>
              <a:ea typeface="+mn-lt"/>
              <a:cs typeface="+mn-lt"/>
            </a:endParaRPr>
          </a:p>
          <a:p>
            <a:pPr marL="285750" indent="-285750" algn="just">
              <a:buFont typeface="Wingdings" panose="020B0604020202020204" pitchFamily="34" charset="0"/>
              <a:buChar char="Ø"/>
            </a:pPr>
            <a:r>
              <a:rPr lang="en-US" dirty="0">
                <a:solidFill>
                  <a:schemeClr val="tx1"/>
                </a:solidFill>
                <a:ea typeface="+mn-lt"/>
                <a:cs typeface="+mn-lt"/>
              </a:rPr>
              <a:t>Increasing importance of online education since Covid-19.</a:t>
            </a:r>
            <a:endParaRPr lang="en-US" dirty="0">
              <a:solidFill>
                <a:schemeClr val="tx1"/>
              </a:solidFill>
            </a:endParaRPr>
          </a:p>
          <a:p>
            <a:pPr marL="285750" indent="-285750" algn="just">
              <a:buFont typeface="Wingdings" panose="020B0604020202020204" pitchFamily="34" charset="0"/>
              <a:buChar char="Ø"/>
            </a:pPr>
            <a:r>
              <a:rPr lang="en-US" dirty="0">
                <a:solidFill>
                  <a:schemeClr val="tx1"/>
                </a:solidFill>
                <a:ea typeface="+mn-lt"/>
                <a:cs typeface="+mn-lt"/>
              </a:rPr>
              <a:t>Factors affecting adaptability level in online education.</a:t>
            </a:r>
            <a:endParaRPr lang="en-US" dirty="0">
              <a:solidFill>
                <a:schemeClr val="tx1"/>
              </a:solidFill>
            </a:endParaRPr>
          </a:p>
          <a:p>
            <a:pPr marL="285750" indent="-285750" algn="just">
              <a:buFont typeface="Wingdings" panose="020B0604020202020204" pitchFamily="34" charset="0"/>
              <a:buChar char="Ø"/>
            </a:pPr>
            <a:r>
              <a:rPr lang="en-US" dirty="0">
                <a:solidFill>
                  <a:schemeClr val="tx1"/>
                </a:solidFill>
                <a:ea typeface="+mn-lt"/>
                <a:cs typeface="+mn-lt"/>
              </a:rPr>
              <a:t>Different students faced different difficulties.</a:t>
            </a:r>
            <a:endParaRPr lang="en-US" dirty="0">
              <a:solidFill>
                <a:schemeClr val="tx1"/>
              </a:solidFill>
            </a:endParaRPr>
          </a:p>
          <a:p>
            <a:pPr marL="285750" indent="-285750" algn="just">
              <a:buFont typeface="Wingdings" panose="020B0604020202020204" pitchFamily="34" charset="0"/>
              <a:buChar char="Ø"/>
            </a:pPr>
            <a:r>
              <a:rPr lang="en-US" dirty="0">
                <a:solidFill>
                  <a:schemeClr val="tx1"/>
                </a:solidFill>
                <a:ea typeface="+mn-lt"/>
                <a:cs typeface="+mn-lt"/>
              </a:rPr>
              <a:t>Predicting the adaptability level beforehand helps improve it to get an optimal level.</a:t>
            </a:r>
            <a:endParaRPr lang="en-US" dirty="0">
              <a:solidFill>
                <a:schemeClr val="tx1"/>
              </a:solidFill>
            </a:endParaRPr>
          </a:p>
          <a:p>
            <a:pPr marL="0" indent="0" algn="just">
              <a:buNone/>
            </a:pPr>
            <a:endParaRPr lang="en-US" dirty="0">
              <a:solidFill>
                <a:schemeClr val="tx1"/>
              </a:solidFill>
              <a:latin typeface="Times New Roman"/>
              <a:cs typeface="Times New Roman"/>
            </a:endParaRPr>
          </a:p>
        </p:txBody>
      </p:sp>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Motivation</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pic>
        <p:nvPicPr>
          <p:cNvPr id="5" name="Picture 6" descr="A picture containing logo&#10;&#10;Description automatically generated">
            <a:extLst>
              <a:ext uri="{FF2B5EF4-FFF2-40B4-BE49-F238E27FC236}">
                <a16:creationId xmlns:a16="http://schemas.microsoft.com/office/drawing/2014/main" id="{BDE5AD78-B783-B811-612C-8344C8A00CB6}"/>
              </a:ext>
            </a:extLst>
          </p:cNvPr>
          <p:cNvPicPr>
            <a:picLocks noChangeAspect="1"/>
          </p:cNvPicPr>
          <p:nvPr/>
        </p:nvPicPr>
        <p:blipFill>
          <a:blip r:embed="rId3"/>
          <a:stretch>
            <a:fillRect/>
          </a:stretch>
        </p:blipFill>
        <p:spPr>
          <a:xfrm>
            <a:off x="10287650" y="6371649"/>
            <a:ext cx="990600" cy="387350"/>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30FFDCF6-7EF8-2E62-028A-382FD613FA33}"/>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just"/>
            <a:r>
              <a:rPr lang="en-US" sz="1900" b="0" kern="1200" dirty="0">
                <a:solidFill>
                  <a:srgbClr val="FFFFFF"/>
                </a:solidFill>
                <a:latin typeface="+mj-lt"/>
                <a:ea typeface="+mj-ea"/>
                <a:cs typeface="+mj-cs"/>
              </a:rPr>
              <a:t>By  training  the above models on the given dataset, we can say that Random Forests give the best performance amongst all the classifiers used for prediction as it has more accuracy, precision, recall, F1-score than other classifiers. Below is a table which can be used for comparison between different models.</a:t>
            </a:r>
            <a:endParaRPr lang="en-US" sz="1900" kern="1200" dirty="0">
              <a:solidFill>
                <a:srgbClr val="FFFFFF"/>
              </a:solidFill>
              <a:latin typeface="+mj-lt"/>
            </a:endParaRPr>
          </a:p>
        </p:txBody>
      </p:sp>
      <p:sp>
        <p:nvSpPr>
          <p:cNvPr id="5" name="Content Placeholder 4">
            <a:extLst>
              <a:ext uri="{FF2B5EF4-FFF2-40B4-BE49-F238E27FC236}">
                <a16:creationId xmlns:a16="http://schemas.microsoft.com/office/drawing/2014/main" id="{56EF9E52-563C-C8C8-FC5E-53F8CF25B92B}"/>
              </a:ext>
            </a:extLst>
          </p:cNvPr>
          <p:cNvSpPr>
            <a:spLocks noGrp="1"/>
          </p:cNvSpPr>
          <p:nvPr>
            <p:ph sz="half" idx="1"/>
          </p:nvPr>
        </p:nvSpPr>
        <p:spPr>
          <a:xfrm>
            <a:off x="660042" y="1869005"/>
            <a:ext cx="2919738" cy="455026"/>
          </a:xfrm>
        </p:spPr>
        <p:txBody>
          <a:bodyPr vert="horz" lIns="91440" tIns="45720" rIns="91440" bIns="45720" rtlCol="0" anchor="b">
            <a:normAutofit/>
          </a:bodyPr>
          <a:lstStyle/>
          <a:p>
            <a:pPr algn="l"/>
            <a:r>
              <a:rPr lang="en-US" sz="2000" kern="1200">
                <a:solidFill>
                  <a:srgbClr val="FFFFFF"/>
                </a:solidFill>
                <a:latin typeface="+mn-lt"/>
                <a:ea typeface="+mn-ea"/>
                <a:cs typeface="+mn-cs"/>
              </a:rPr>
              <a:t>RESULTS</a:t>
            </a:r>
          </a:p>
        </p:txBody>
      </p:sp>
      <p:pic>
        <p:nvPicPr>
          <p:cNvPr id="6" name="Picture 6" descr="Table&#10;&#10;Description automatically generated">
            <a:extLst>
              <a:ext uri="{FF2B5EF4-FFF2-40B4-BE49-F238E27FC236}">
                <a16:creationId xmlns:a16="http://schemas.microsoft.com/office/drawing/2014/main" id="{BEEA94A6-835E-3C1C-12BE-615C7D09722A}"/>
              </a:ext>
            </a:extLst>
          </p:cNvPr>
          <p:cNvPicPr>
            <a:picLocks noChangeAspect="1"/>
          </p:cNvPicPr>
          <p:nvPr/>
        </p:nvPicPr>
        <p:blipFill>
          <a:blip r:embed="rId2"/>
          <a:stretch>
            <a:fillRect/>
          </a:stretch>
        </p:blipFill>
        <p:spPr>
          <a:xfrm>
            <a:off x="5457094" y="467208"/>
            <a:ext cx="5316415" cy="5923584"/>
          </a:xfrm>
          <a:prstGeom prst="rect">
            <a:avLst/>
          </a:prstGeom>
        </p:spPr>
      </p:pic>
      <p:sp>
        <p:nvSpPr>
          <p:cNvPr id="3" name="Slide Number Placeholder 2">
            <a:extLst>
              <a:ext uri="{FF2B5EF4-FFF2-40B4-BE49-F238E27FC236}">
                <a16:creationId xmlns:a16="http://schemas.microsoft.com/office/drawing/2014/main" id="{BF6147FE-3FD0-26F0-54D5-C2E7A2601E64}"/>
              </a:ext>
            </a:extLst>
          </p:cNvPr>
          <p:cNvSpPr>
            <a:spLocks noGrp="1"/>
          </p:cNvSpPr>
          <p:nvPr>
            <p:ph type="sldNum" sz="quarter" idx="15"/>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chemeClr val="tx1">
                    <a:lumMod val="50000"/>
                    <a:lumOff val="50000"/>
                  </a:schemeClr>
                </a:solidFill>
                <a:latin typeface="+mn-lt"/>
              </a:rPr>
              <a:pPr algn="r">
                <a:spcAft>
                  <a:spcPts val="600"/>
                </a:spcAft>
              </a:pPr>
              <a:t>20</a:t>
            </a:fld>
            <a:endParaRPr lang="en-US" sz="1100" noProof="0">
              <a:solidFill>
                <a:schemeClr val="tx1">
                  <a:lumMod val="50000"/>
                  <a:lumOff val="50000"/>
                </a:schemeClr>
              </a:solidFill>
              <a:latin typeface="+mn-lt"/>
            </a:endParaRPr>
          </a:p>
        </p:txBody>
      </p:sp>
      <p:pic>
        <p:nvPicPr>
          <p:cNvPr id="16" name="Picture 15" descr="A picture containing logo&#10;&#10;Description automatically generated">
            <a:extLst>
              <a:ext uri="{FF2B5EF4-FFF2-40B4-BE49-F238E27FC236}">
                <a16:creationId xmlns:a16="http://schemas.microsoft.com/office/drawing/2014/main" id="{D2B5A6E5-9566-2CB8-DD86-8207260D0D4F}"/>
              </a:ext>
            </a:extLst>
          </p:cNvPr>
          <p:cNvPicPr>
            <a:picLocks noChangeAspect="1"/>
          </p:cNvPicPr>
          <p:nvPr/>
        </p:nvPicPr>
        <p:blipFill>
          <a:blip r:embed="rId3"/>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462241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ADC6A71-F8A8-E783-1DF9-316DF6D2B05C}"/>
              </a:ext>
            </a:extLst>
          </p:cNvPr>
          <p:cNvSpPr>
            <a:spLocks noGrp="1"/>
          </p:cNvSpPr>
          <p:nvPr>
            <p:ph type="sldNum" sz="quarter" idx="13"/>
          </p:nvPr>
        </p:nvSpPr>
        <p:spPr/>
        <p:txBody>
          <a:bodyPr/>
          <a:lstStyle/>
          <a:p>
            <a:fld id="{19B51A1E-902D-48AF-9020-955120F399B6}" type="slidenum">
              <a:rPr lang="en-US" noProof="0" smtClean="0"/>
              <a:pPr/>
              <a:t>21</a:t>
            </a:fld>
            <a:endParaRPr lang="en-US" noProof="0" dirty="0"/>
          </a:p>
        </p:txBody>
      </p:sp>
      <p:sp>
        <p:nvSpPr>
          <p:cNvPr id="6" name="Title 5">
            <a:extLst>
              <a:ext uri="{FF2B5EF4-FFF2-40B4-BE49-F238E27FC236}">
                <a16:creationId xmlns:a16="http://schemas.microsoft.com/office/drawing/2014/main" id="{C92B309C-BCDD-88A2-5B67-79DA98D51D90}"/>
              </a:ext>
            </a:extLst>
          </p:cNvPr>
          <p:cNvSpPr>
            <a:spLocks noGrp="1"/>
          </p:cNvSpPr>
          <p:nvPr>
            <p:ph type="title"/>
          </p:nvPr>
        </p:nvSpPr>
        <p:spPr>
          <a:solidFill>
            <a:schemeClr val="accent1">
              <a:lumMod val="50000"/>
            </a:schemeClr>
          </a:solidFill>
        </p:spPr>
        <p:txBody>
          <a:bodyPr/>
          <a:lstStyle/>
          <a:p>
            <a:pPr algn="ctr"/>
            <a:r>
              <a:rPr lang="en-US" sz="2800" dirty="0">
                <a:solidFill>
                  <a:schemeClr val="bg1"/>
                </a:solidFill>
                <a:latin typeface="Times New Roman"/>
                <a:cs typeface="Times New Roman"/>
              </a:rPr>
              <a:t>GUI  OUTPUT</a:t>
            </a:r>
            <a:endParaRPr lang="en-US" sz="2800" dirty="0">
              <a:solidFill>
                <a:schemeClr val="bg1"/>
              </a:solidFill>
            </a:endParaRPr>
          </a:p>
        </p:txBody>
      </p:sp>
      <p:sp>
        <p:nvSpPr>
          <p:cNvPr id="7" name="TextBox 6">
            <a:extLst>
              <a:ext uri="{FF2B5EF4-FFF2-40B4-BE49-F238E27FC236}">
                <a16:creationId xmlns:a16="http://schemas.microsoft.com/office/drawing/2014/main" id="{85BE5EF5-7FE9-ABA3-1039-AB475ED26860}"/>
              </a:ext>
            </a:extLst>
          </p:cNvPr>
          <p:cNvSpPr txBox="1"/>
          <p:nvPr/>
        </p:nvSpPr>
        <p:spPr>
          <a:xfrm>
            <a:off x="658091" y="1177636"/>
            <a:ext cx="1088274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We have created GUI with the help of </a:t>
            </a:r>
            <a:r>
              <a:rPr lang="en-US" err="1">
                <a:ea typeface="+mn-lt"/>
                <a:cs typeface="+mn-lt"/>
              </a:rPr>
              <a:t>ReactJs</a:t>
            </a:r>
            <a:r>
              <a:rPr lang="en-US" dirty="0">
                <a:ea typeface="+mn-lt"/>
                <a:cs typeface="+mn-lt"/>
              </a:rPr>
              <a:t> in the frontend and Flask in the backend using libraries such as </a:t>
            </a:r>
            <a:r>
              <a:rPr lang="en-US" err="1">
                <a:ea typeface="+mn-lt"/>
                <a:cs typeface="+mn-lt"/>
              </a:rPr>
              <a:t>Numpy</a:t>
            </a:r>
            <a:r>
              <a:rPr lang="en-US" dirty="0">
                <a:ea typeface="+mn-lt"/>
                <a:cs typeface="+mn-lt"/>
              </a:rPr>
              <a:t>, </a:t>
            </a:r>
            <a:r>
              <a:rPr lang="en-US" err="1">
                <a:ea typeface="+mn-lt"/>
                <a:cs typeface="+mn-lt"/>
              </a:rPr>
              <a:t>Picle</a:t>
            </a:r>
            <a:r>
              <a:rPr lang="en-US" dirty="0">
                <a:ea typeface="+mn-lt"/>
                <a:cs typeface="+mn-lt"/>
              </a:rPr>
              <a:t>, Flask, </a:t>
            </a:r>
            <a:r>
              <a:rPr lang="en-US" err="1">
                <a:ea typeface="+mn-lt"/>
                <a:cs typeface="+mn-lt"/>
              </a:rPr>
              <a:t>Flask_cors</a:t>
            </a:r>
            <a:r>
              <a:rPr lang="en-US" dirty="0">
                <a:ea typeface="+mn-lt"/>
                <a:cs typeface="+mn-lt"/>
              </a:rPr>
              <a:t>, </a:t>
            </a:r>
            <a:r>
              <a:rPr lang="en-US" err="1">
                <a:ea typeface="+mn-lt"/>
                <a:cs typeface="+mn-lt"/>
              </a:rPr>
              <a:t>React_router-dom</a:t>
            </a:r>
            <a:r>
              <a:rPr lang="en-US" dirty="0">
                <a:ea typeface="+mn-lt"/>
                <a:cs typeface="+mn-lt"/>
              </a:rPr>
              <a:t>, Bootstrap etc. After providing proper inputs in gender, age, education level etc. sections we click on “Submit" button to predict.</a:t>
            </a:r>
          </a:p>
          <a:p>
            <a:pPr algn="just"/>
            <a:endParaRPr lang="en-US" dirty="0"/>
          </a:p>
          <a:p>
            <a:pPr algn="just"/>
            <a:endParaRPr lang="en-US" dirty="0"/>
          </a:p>
        </p:txBody>
      </p:sp>
      <p:pic>
        <p:nvPicPr>
          <p:cNvPr id="8" name="Picture 8" descr="Graphical user interface, text&#10;&#10;Description automatically generated">
            <a:extLst>
              <a:ext uri="{FF2B5EF4-FFF2-40B4-BE49-F238E27FC236}">
                <a16:creationId xmlns:a16="http://schemas.microsoft.com/office/drawing/2014/main" id="{3C0A56DB-210E-1167-35BB-830752610823}"/>
              </a:ext>
            </a:extLst>
          </p:cNvPr>
          <p:cNvPicPr>
            <a:picLocks noChangeAspect="1"/>
          </p:cNvPicPr>
          <p:nvPr/>
        </p:nvPicPr>
        <p:blipFill>
          <a:blip r:embed="rId2"/>
          <a:stretch>
            <a:fillRect/>
          </a:stretch>
        </p:blipFill>
        <p:spPr>
          <a:xfrm>
            <a:off x="502250" y="2164144"/>
            <a:ext cx="5595362" cy="3462931"/>
          </a:xfrm>
          <a:prstGeom prst="rect">
            <a:avLst/>
          </a:prstGeom>
        </p:spPr>
      </p:pic>
      <p:pic>
        <p:nvPicPr>
          <p:cNvPr id="10" name="Picture 10" descr="Graphical user interface&#10;&#10;Description automatically generated">
            <a:extLst>
              <a:ext uri="{FF2B5EF4-FFF2-40B4-BE49-F238E27FC236}">
                <a16:creationId xmlns:a16="http://schemas.microsoft.com/office/drawing/2014/main" id="{E69B7692-A271-4A8A-8A77-137E9CD8A1F7}"/>
              </a:ext>
            </a:extLst>
          </p:cNvPr>
          <p:cNvPicPr>
            <a:picLocks noChangeAspect="1"/>
          </p:cNvPicPr>
          <p:nvPr/>
        </p:nvPicPr>
        <p:blipFill>
          <a:blip r:embed="rId3"/>
          <a:stretch>
            <a:fillRect/>
          </a:stretch>
        </p:blipFill>
        <p:spPr>
          <a:xfrm>
            <a:off x="6393046" y="2164478"/>
            <a:ext cx="5260108" cy="3456819"/>
          </a:xfrm>
          <a:prstGeom prst="rect">
            <a:avLst/>
          </a:prstGeom>
        </p:spPr>
      </p:pic>
      <p:sp>
        <p:nvSpPr>
          <p:cNvPr id="11" name="TextBox 10">
            <a:extLst>
              <a:ext uri="{FF2B5EF4-FFF2-40B4-BE49-F238E27FC236}">
                <a16:creationId xmlns:a16="http://schemas.microsoft.com/office/drawing/2014/main" id="{B412EAFE-0D1E-240B-2140-5662F6D7E389}"/>
              </a:ext>
            </a:extLst>
          </p:cNvPr>
          <p:cNvSpPr txBox="1"/>
          <p:nvPr/>
        </p:nvSpPr>
        <p:spPr>
          <a:xfrm>
            <a:off x="1881908" y="5587999"/>
            <a:ext cx="3378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Home page in GUI Interface</a:t>
            </a:r>
          </a:p>
        </p:txBody>
      </p:sp>
      <p:sp>
        <p:nvSpPr>
          <p:cNvPr id="12" name="TextBox 11">
            <a:extLst>
              <a:ext uri="{FF2B5EF4-FFF2-40B4-BE49-F238E27FC236}">
                <a16:creationId xmlns:a16="http://schemas.microsoft.com/office/drawing/2014/main" id="{212C02E6-F4F0-B2C7-D8C5-0FF2DB51E9A9}"/>
              </a:ext>
            </a:extLst>
          </p:cNvPr>
          <p:cNvSpPr txBox="1"/>
          <p:nvPr/>
        </p:nvSpPr>
        <p:spPr>
          <a:xfrm>
            <a:off x="7874000" y="5587999"/>
            <a:ext cx="28817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Prediction Interface</a:t>
            </a:r>
          </a:p>
        </p:txBody>
      </p:sp>
      <p:pic>
        <p:nvPicPr>
          <p:cNvPr id="14" name="Picture 13" descr="A picture containing logo&#10;&#10;Description automatically generated">
            <a:extLst>
              <a:ext uri="{FF2B5EF4-FFF2-40B4-BE49-F238E27FC236}">
                <a16:creationId xmlns:a16="http://schemas.microsoft.com/office/drawing/2014/main" id="{A8944562-0598-D3E4-F060-6CF05D2DA03B}"/>
              </a:ext>
            </a:extLst>
          </p:cNvPr>
          <p:cNvPicPr>
            <a:picLocks noChangeAspect="1"/>
          </p:cNvPicPr>
          <p:nvPr/>
        </p:nvPicPr>
        <p:blipFill>
          <a:blip r:embed="rId4"/>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130124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7FD3E8E-2F58-3FD2-5D43-FB11541194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600" b="0" kern="1200" dirty="0">
                <a:solidFill>
                  <a:srgbClr val="FFFFFF"/>
                </a:solidFill>
                <a:latin typeface="+mj-lt"/>
                <a:ea typeface="+mj-ea"/>
                <a:cs typeface="+mj-cs"/>
              </a:rPr>
              <a:t>1) A test case where the model predicts high level of adaptability</a:t>
            </a:r>
            <a:endParaRPr lang="en-US" sz="3600" kern="1200">
              <a:solidFill>
                <a:srgbClr val="FFFFFF"/>
              </a:solidFill>
              <a:latin typeface="+mj-lt"/>
            </a:endParaRPr>
          </a:p>
        </p:txBody>
      </p:sp>
      <p:sp>
        <p:nvSpPr>
          <p:cNvPr id="3" name="Slide Number Placeholder 2">
            <a:extLst>
              <a:ext uri="{FF2B5EF4-FFF2-40B4-BE49-F238E27FC236}">
                <a16:creationId xmlns:a16="http://schemas.microsoft.com/office/drawing/2014/main" id="{0BD4DA7C-CD52-B379-32DA-2C7FF151E8A1}"/>
              </a:ext>
            </a:extLst>
          </p:cNvPr>
          <p:cNvSpPr>
            <a:spLocks noGrp="1"/>
          </p:cNvSpPr>
          <p:nvPr>
            <p:ph type="sldNum" sz="quarter" idx="13"/>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dirty="0">
                <a:latin typeface="+mn-lt"/>
              </a:rPr>
              <a:pPr algn="r">
                <a:spcAft>
                  <a:spcPts val="600"/>
                </a:spcAft>
              </a:pPr>
              <a:t>22</a:t>
            </a:fld>
            <a:endParaRPr lang="en-US" sz="1100" noProof="0">
              <a:latin typeface="+mn-lt"/>
            </a:endParaRPr>
          </a:p>
        </p:txBody>
      </p:sp>
      <p:pic>
        <p:nvPicPr>
          <p:cNvPr id="7" name="Picture 7" descr="Graphical user interface, website&#10;&#10;Description automatically generated">
            <a:extLst>
              <a:ext uri="{FF2B5EF4-FFF2-40B4-BE49-F238E27FC236}">
                <a16:creationId xmlns:a16="http://schemas.microsoft.com/office/drawing/2014/main" id="{A5DC5740-8381-1791-1683-F00D880BAD15}"/>
              </a:ext>
            </a:extLst>
          </p:cNvPr>
          <p:cNvPicPr>
            <a:picLocks noChangeAspect="1"/>
          </p:cNvPicPr>
          <p:nvPr/>
        </p:nvPicPr>
        <p:blipFill>
          <a:blip r:embed="rId2"/>
          <a:stretch>
            <a:fillRect/>
          </a:stretch>
        </p:blipFill>
        <p:spPr>
          <a:xfrm>
            <a:off x="1526310" y="1716291"/>
            <a:ext cx="9439562" cy="4429873"/>
          </a:xfrm>
          <a:prstGeom prst="rect">
            <a:avLst/>
          </a:prstGeom>
        </p:spPr>
      </p:pic>
      <p:pic>
        <p:nvPicPr>
          <p:cNvPr id="9" name="Picture 8" descr="A picture containing logo&#10;&#10;Description automatically generated">
            <a:extLst>
              <a:ext uri="{FF2B5EF4-FFF2-40B4-BE49-F238E27FC236}">
                <a16:creationId xmlns:a16="http://schemas.microsoft.com/office/drawing/2014/main" id="{CB60E365-63C4-DF67-DA37-BC9B22A261C7}"/>
              </a:ext>
            </a:extLst>
          </p:cNvPr>
          <p:cNvPicPr>
            <a:picLocks noChangeAspect="1"/>
          </p:cNvPicPr>
          <p:nvPr/>
        </p:nvPicPr>
        <p:blipFill>
          <a:blip r:embed="rId3"/>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4062438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992AE33-2A7D-EE86-80A1-42AE8738F9C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2) </a:t>
            </a:r>
            <a:r>
              <a:rPr lang="en-US" sz="3700" b="0" kern="1200">
                <a:solidFill>
                  <a:srgbClr val="FFFFFF"/>
                </a:solidFill>
                <a:latin typeface="+mj-lt"/>
                <a:ea typeface="+mj-ea"/>
                <a:cs typeface="+mj-cs"/>
              </a:rPr>
              <a:t>A test case where the model predicts moderate level of adaptability</a:t>
            </a:r>
            <a:endParaRPr lang="en-US" sz="3700" kern="1200">
              <a:solidFill>
                <a:srgbClr val="FFFFFF"/>
              </a:solidFill>
              <a:latin typeface="+mj-lt"/>
              <a:ea typeface="+mj-ea"/>
              <a:cs typeface="+mj-cs"/>
            </a:endParaRPr>
          </a:p>
        </p:txBody>
      </p:sp>
      <p:pic>
        <p:nvPicPr>
          <p:cNvPr id="5" name="Picture 5" descr="Graphical user interface, website&#10;&#10;Description automatically generated">
            <a:extLst>
              <a:ext uri="{FF2B5EF4-FFF2-40B4-BE49-F238E27FC236}">
                <a16:creationId xmlns:a16="http://schemas.microsoft.com/office/drawing/2014/main" id="{84C57BD1-68DA-6496-E273-6D41C1574DD3}"/>
              </a:ext>
            </a:extLst>
          </p:cNvPr>
          <p:cNvPicPr>
            <a:picLocks noChangeAspect="1"/>
          </p:cNvPicPr>
          <p:nvPr/>
        </p:nvPicPr>
        <p:blipFill>
          <a:blip r:embed="rId2"/>
          <a:stretch>
            <a:fillRect/>
          </a:stretch>
        </p:blipFill>
        <p:spPr>
          <a:xfrm>
            <a:off x="1411392" y="1827748"/>
            <a:ext cx="9565487" cy="4579160"/>
          </a:xfrm>
          <a:prstGeom prst="rect">
            <a:avLst/>
          </a:prstGeom>
        </p:spPr>
      </p:pic>
      <p:sp>
        <p:nvSpPr>
          <p:cNvPr id="3" name="Slide Number Placeholder 2">
            <a:extLst>
              <a:ext uri="{FF2B5EF4-FFF2-40B4-BE49-F238E27FC236}">
                <a16:creationId xmlns:a16="http://schemas.microsoft.com/office/drawing/2014/main" id="{C5B5A0E0-C965-A78F-B048-0B902730B7EB}"/>
              </a:ext>
            </a:extLst>
          </p:cNvPr>
          <p:cNvSpPr>
            <a:spLocks noGrp="1"/>
          </p:cNvSpPr>
          <p:nvPr>
            <p:ph type="sldNum" sz="quarter" idx="13"/>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chemeClr val="tx1">
                    <a:lumMod val="50000"/>
                    <a:lumOff val="50000"/>
                  </a:schemeClr>
                </a:solidFill>
                <a:latin typeface="+mn-lt"/>
              </a:rPr>
              <a:pPr algn="r">
                <a:spcAft>
                  <a:spcPts val="600"/>
                </a:spcAft>
              </a:pPr>
              <a:t>23</a:t>
            </a:fld>
            <a:endParaRPr lang="en-US" sz="1100" noProof="0">
              <a:solidFill>
                <a:schemeClr val="tx1">
                  <a:lumMod val="50000"/>
                  <a:lumOff val="50000"/>
                </a:schemeClr>
              </a:solidFill>
              <a:latin typeface="+mn-lt"/>
            </a:endParaRPr>
          </a:p>
        </p:txBody>
      </p:sp>
      <p:pic>
        <p:nvPicPr>
          <p:cNvPr id="8" name="Picture 7" descr="A picture containing logo&#10;&#10;Description automatically generated">
            <a:extLst>
              <a:ext uri="{FF2B5EF4-FFF2-40B4-BE49-F238E27FC236}">
                <a16:creationId xmlns:a16="http://schemas.microsoft.com/office/drawing/2014/main" id="{2A2E2762-EDCA-EBFC-B112-ECB8C6D7037A}"/>
              </a:ext>
            </a:extLst>
          </p:cNvPr>
          <p:cNvPicPr>
            <a:picLocks noChangeAspect="1"/>
          </p:cNvPicPr>
          <p:nvPr/>
        </p:nvPicPr>
        <p:blipFill>
          <a:blip r:embed="rId3"/>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871940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354C184-DBC5-2440-3CFF-D015D08AC51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3) </a:t>
            </a:r>
            <a:r>
              <a:rPr lang="en-US" sz="3700" b="0" kern="1200">
                <a:solidFill>
                  <a:srgbClr val="FFFFFF"/>
                </a:solidFill>
                <a:latin typeface="+mj-lt"/>
                <a:ea typeface="+mj-ea"/>
                <a:cs typeface="+mj-cs"/>
              </a:rPr>
              <a:t>A test case where the model predicts low level of adaptability</a:t>
            </a:r>
            <a:endParaRPr lang="en-US" sz="3700" kern="1200">
              <a:solidFill>
                <a:srgbClr val="FFFFFF"/>
              </a:solidFill>
              <a:latin typeface="+mj-lt"/>
              <a:ea typeface="+mj-ea"/>
              <a:cs typeface="+mj-cs"/>
            </a:endParaRPr>
          </a:p>
        </p:txBody>
      </p:sp>
      <p:pic>
        <p:nvPicPr>
          <p:cNvPr id="5" name="Picture 5" descr="Graphical user interface&#10;&#10;Description automatically generated">
            <a:extLst>
              <a:ext uri="{FF2B5EF4-FFF2-40B4-BE49-F238E27FC236}">
                <a16:creationId xmlns:a16="http://schemas.microsoft.com/office/drawing/2014/main" id="{0C3931CC-22A5-B422-8835-608218531CC5}"/>
              </a:ext>
            </a:extLst>
          </p:cNvPr>
          <p:cNvPicPr>
            <a:picLocks noChangeAspect="1"/>
          </p:cNvPicPr>
          <p:nvPr/>
        </p:nvPicPr>
        <p:blipFill>
          <a:blip r:embed="rId2"/>
          <a:stretch>
            <a:fillRect/>
          </a:stretch>
        </p:blipFill>
        <p:spPr>
          <a:xfrm>
            <a:off x="1157160" y="1677657"/>
            <a:ext cx="10177860" cy="4775432"/>
          </a:xfrm>
          <a:prstGeom prst="rect">
            <a:avLst/>
          </a:prstGeom>
        </p:spPr>
      </p:pic>
      <p:sp>
        <p:nvSpPr>
          <p:cNvPr id="3" name="Slide Number Placeholder 2">
            <a:extLst>
              <a:ext uri="{FF2B5EF4-FFF2-40B4-BE49-F238E27FC236}">
                <a16:creationId xmlns:a16="http://schemas.microsoft.com/office/drawing/2014/main" id="{8EA0D07F-765F-D939-2AD1-2A1474FF96F2}"/>
              </a:ext>
            </a:extLst>
          </p:cNvPr>
          <p:cNvSpPr>
            <a:spLocks noGrp="1"/>
          </p:cNvSpPr>
          <p:nvPr>
            <p:ph type="sldNum" sz="quarter" idx="13"/>
          </p:nvPr>
        </p:nvSpPr>
        <p:spPr>
          <a:xfrm>
            <a:off x="11704319"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chemeClr val="tx1">
                    <a:lumMod val="50000"/>
                    <a:lumOff val="50000"/>
                  </a:schemeClr>
                </a:solidFill>
                <a:latin typeface="+mn-lt"/>
              </a:rPr>
              <a:pPr algn="r">
                <a:spcAft>
                  <a:spcPts val="600"/>
                </a:spcAft>
              </a:pPr>
              <a:t>24</a:t>
            </a:fld>
            <a:endParaRPr lang="en-US" sz="1100" noProof="0">
              <a:solidFill>
                <a:schemeClr val="tx1">
                  <a:lumMod val="50000"/>
                  <a:lumOff val="50000"/>
                </a:schemeClr>
              </a:solidFill>
              <a:latin typeface="+mn-lt"/>
            </a:endParaRPr>
          </a:p>
        </p:txBody>
      </p:sp>
      <p:pic>
        <p:nvPicPr>
          <p:cNvPr id="7" name="Picture 6" descr="A picture containing logo&#10;&#10;Description automatically generated">
            <a:extLst>
              <a:ext uri="{FF2B5EF4-FFF2-40B4-BE49-F238E27FC236}">
                <a16:creationId xmlns:a16="http://schemas.microsoft.com/office/drawing/2014/main" id="{D49465B4-8B07-6F38-AD2A-06B3907231C4}"/>
              </a:ext>
            </a:extLst>
          </p:cNvPr>
          <p:cNvPicPr>
            <a:picLocks noChangeAspect="1"/>
          </p:cNvPicPr>
          <p:nvPr/>
        </p:nvPicPr>
        <p:blipFill>
          <a:blip r:embed="rId3"/>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307313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Tried to forecast the student's adaptability level using ML models. </a:t>
            </a:r>
            <a:endParaRPr lang="en-US" dirty="0"/>
          </a:p>
        </p:txBody>
      </p:sp>
      <p:sp>
        <p:nvSpPr>
          <p:cNvPr id="13" name="Rectangle 1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36603-7AD3-B559-6353-A53A823E53C3}"/>
              </a:ext>
            </a:extLst>
          </p:cNvPr>
          <p:cNvSpPr>
            <a:spLocks noGrp="1"/>
          </p:cNvSpPr>
          <p:nvPr>
            <p:ph sz="half" idx="1"/>
          </p:nvPr>
        </p:nvSpPr>
        <p:spPr>
          <a:xfrm>
            <a:off x="779511" y="768552"/>
            <a:ext cx="10752547" cy="620632"/>
          </a:xfrm>
        </p:spPr>
        <p:txBody>
          <a:bodyPr vert="horz" lIns="91440" tIns="45720" rIns="91440" bIns="45720" rtlCol="0" anchor="b">
            <a:normAutofit/>
          </a:bodyPr>
          <a:lstStyle/>
          <a:p>
            <a:pPr algn="ctr"/>
            <a:r>
              <a:rPr lang="en-US" sz="2800" dirty="0">
                <a:solidFill>
                  <a:srgbClr val="FFFFFF"/>
                </a:solidFill>
                <a:latin typeface="Times New Roman"/>
                <a:cs typeface="Times New Roman"/>
              </a:rPr>
              <a:t>CONCLUSION</a:t>
            </a:r>
            <a:r>
              <a:rPr lang="en-US" sz="2800" kern="1200" dirty="0">
                <a:solidFill>
                  <a:srgbClr val="FFFFFF"/>
                </a:solidFill>
                <a:latin typeface="Times New Roman"/>
                <a:cs typeface="Times New Roman"/>
              </a:rPr>
              <a:t> &amp; </a:t>
            </a:r>
            <a:r>
              <a:rPr lang="en-US" sz="2800" dirty="0">
                <a:solidFill>
                  <a:srgbClr val="FFFFFF"/>
                </a:solidFill>
                <a:latin typeface="Times New Roman"/>
                <a:cs typeface="Times New Roman"/>
              </a:rPr>
              <a:t>FUTURE</a:t>
            </a:r>
            <a:r>
              <a:rPr lang="en-US" sz="2800" kern="1200" dirty="0">
                <a:solidFill>
                  <a:srgbClr val="FFFFFF"/>
                </a:solidFill>
                <a:latin typeface="Times New Roman"/>
                <a:cs typeface="Times New Roman"/>
              </a:rPr>
              <a:t> </a:t>
            </a:r>
            <a:r>
              <a:rPr lang="en-US" sz="2800" dirty="0">
                <a:solidFill>
                  <a:srgbClr val="FFFFFF"/>
                </a:solidFill>
                <a:latin typeface="Times New Roman"/>
                <a:cs typeface="Times New Roman"/>
              </a:rPr>
              <a:t>SCOPE</a:t>
            </a:r>
            <a:endParaRPr lang="en-US" sz="2800" dirty="0"/>
          </a:p>
        </p:txBody>
      </p:sp>
      <p:sp>
        <p:nvSpPr>
          <p:cNvPr id="5" name="Slide Number Placeholder 4">
            <a:extLst>
              <a:ext uri="{FF2B5EF4-FFF2-40B4-BE49-F238E27FC236}">
                <a16:creationId xmlns:a16="http://schemas.microsoft.com/office/drawing/2014/main" id="{9D7E94E9-E108-049F-0752-32A29DA3439A}"/>
              </a:ext>
            </a:extLst>
          </p:cNvPr>
          <p:cNvSpPr>
            <a:spLocks noGrp="1"/>
          </p:cNvSpPr>
          <p:nvPr>
            <p:ph type="sldNum" sz="quarter" idx="15"/>
          </p:nvPr>
        </p:nvSpPr>
        <p:spPr>
          <a:xfrm>
            <a:off x="11704320"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rgbClr val="FFFFFF"/>
                </a:solidFill>
                <a:latin typeface="+mn-lt"/>
              </a:rPr>
              <a:pPr algn="r">
                <a:spcAft>
                  <a:spcPts val="600"/>
                </a:spcAft>
              </a:pPr>
              <a:t>25</a:t>
            </a:fld>
            <a:endParaRPr lang="en-US" sz="1100" noProof="0">
              <a:solidFill>
                <a:srgbClr val="FFFFFF"/>
              </a:solidFill>
              <a:latin typeface="+mn-lt"/>
            </a:endParaRPr>
          </a:p>
        </p:txBody>
      </p:sp>
      <p:pic>
        <p:nvPicPr>
          <p:cNvPr id="10" name="Picture 9" descr="A picture containing logo&#10;&#10;Description automatically generated">
            <a:extLst>
              <a:ext uri="{FF2B5EF4-FFF2-40B4-BE49-F238E27FC236}">
                <a16:creationId xmlns:a16="http://schemas.microsoft.com/office/drawing/2014/main" id="{C08E4C81-163E-69E2-0CDC-82B2DC9BAFB7}"/>
              </a:ext>
            </a:extLst>
          </p:cNvPr>
          <p:cNvPicPr>
            <a:picLocks noChangeAspect="1"/>
          </p:cNvPicPr>
          <p:nvPr/>
        </p:nvPicPr>
        <p:blipFill>
          <a:blip r:embed="rId2"/>
          <a:stretch>
            <a:fillRect/>
          </a:stretch>
        </p:blipFill>
        <p:spPr>
          <a:xfrm>
            <a:off x="10618329" y="6443536"/>
            <a:ext cx="990600" cy="387350"/>
          </a:xfrm>
          <a:prstGeom prst="rect">
            <a:avLst/>
          </a:prstGeom>
        </p:spPr>
      </p:pic>
      <p:graphicFrame>
        <p:nvGraphicFramePr>
          <p:cNvPr id="8" name="Table 8">
            <a:extLst>
              <a:ext uri="{FF2B5EF4-FFF2-40B4-BE49-F238E27FC236}">
                <a16:creationId xmlns:a16="http://schemas.microsoft.com/office/drawing/2014/main" id="{42B20EAD-007D-488D-0CF5-07C27B3FB828}"/>
              </a:ext>
            </a:extLst>
          </p:cNvPr>
          <p:cNvGraphicFramePr>
            <a:graphicFrameLocks noGrp="1"/>
          </p:cNvGraphicFramePr>
          <p:nvPr>
            <p:extLst>
              <p:ext uri="{D42A27DB-BD31-4B8C-83A1-F6EECF244321}">
                <p14:modId xmlns:p14="http://schemas.microsoft.com/office/powerpoint/2010/main" val="2641397039"/>
              </p:ext>
            </p:extLst>
          </p:nvPr>
        </p:nvGraphicFramePr>
        <p:xfrm>
          <a:off x="862641" y="1667773"/>
          <a:ext cx="10678763" cy="4319210"/>
        </p:xfrm>
        <a:graphic>
          <a:graphicData uri="http://schemas.openxmlformats.org/drawingml/2006/table">
            <a:tbl>
              <a:tblPr firstRow="1" bandRow="1">
                <a:tableStyleId>{2D5ABB26-0587-4C30-8999-92F81FD0307C}</a:tableStyleId>
              </a:tblPr>
              <a:tblGrid>
                <a:gridCol w="10678763">
                  <a:extLst>
                    <a:ext uri="{9D8B030D-6E8A-4147-A177-3AD203B41FA5}">
                      <a16:colId xmlns:a16="http://schemas.microsoft.com/office/drawing/2014/main" val="3942862294"/>
                    </a:ext>
                  </a:extLst>
                </a:gridCol>
              </a:tblGrid>
              <a:tr h="4319210">
                <a:tc>
                  <a:txBody>
                    <a:bodyPr/>
                    <a:lstStyle/>
                    <a:p>
                      <a:pPr marL="342900" lvl="0" indent="-342900">
                        <a:buFont typeface="Wingdings"/>
                        <a:buChar char="Ø"/>
                      </a:pPr>
                      <a:r>
                        <a:rPr lang="en-US" sz="2400" b="0" i="0" u="none" strike="noStrike" noProof="0" dirty="0">
                          <a:solidFill>
                            <a:schemeClr val="bg1"/>
                          </a:solidFill>
                          <a:latin typeface="Candara"/>
                        </a:rPr>
                        <a:t>Tried to forecast the student's adaptability level using ML models. </a:t>
                      </a:r>
                      <a:endParaRPr lang="en-US" sz="2400">
                        <a:solidFill>
                          <a:schemeClr val="bg1"/>
                        </a:solidFill>
                      </a:endParaRPr>
                    </a:p>
                    <a:p>
                      <a:pPr marL="342900" lvl="0" indent="-342900">
                        <a:buFont typeface="Wingdings"/>
                        <a:buChar char="Ø"/>
                      </a:pPr>
                      <a:r>
                        <a:rPr lang="en-US" sz="2400" b="0" i="0" u="none" strike="noStrike" noProof="0" dirty="0">
                          <a:solidFill>
                            <a:schemeClr val="bg1"/>
                          </a:solidFill>
                          <a:latin typeface="Candara"/>
                        </a:rPr>
                        <a:t>Used classifiers such as Logistic Regression, Gaussian NB, Decision Trees, Random Forest, Support Vector Machine, ANN and KNN. </a:t>
                      </a:r>
                      <a:endParaRPr lang="en-US" sz="2400" dirty="0">
                        <a:solidFill>
                          <a:schemeClr val="bg1"/>
                        </a:solidFill>
                      </a:endParaRPr>
                    </a:p>
                    <a:p>
                      <a:pPr marL="342900" lvl="0" indent="-342900">
                        <a:buFont typeface="Wingdings"/>
                        <a:buChar char="Ø"/>
                      </a:pPr>
                      <a:r>
                        <a:rPr lang="en-US" sz="2400" b="0" i="0" u="none" strike="noStrike" noProof="0" dirty="0">
                          <a:solidFill>
                            <a:schemeClr val="bg1"/>
                          </a:solidFill>
                          <a:latin typeface="Candara"/>
                        </a:rPr>
                        <a:t>Since the data is categorical so decision trees work well and hence random forest(ensemble learning of DTs) works the best for the given dataset. </a:t>
                      </a:r>
                      <a:endParaRPr lang="en-US" sz="2400">
                        <a:solidFill>
                          <a:schemeClr val="bg1"/>
                        </a:solidFill>
                      </a:endParaRPr>
                    </a:p>
                    <a:p>
                      <a:pPr marL="342900" lvl="0" indent="-342900">
                        <a:buFont typeface="Wingdings"/>
                        <a:buChar char="Ø"/>
                      </a:pPr>
                      <a:r>
                        <a:rPr lang="en-US" sz="2400" b="0" i="0" u="none" strike="noStrike" noProof="0" dirty="0">
                          <a:solidFill>
                            <a:schemeClr val="bg1"/>
                          </a:solidFill>
                          <a:latin typeface="Candara"/>
                        </a:rPr>
                        <a:t>Work done would beneficial for the educational decision makers to improve the quality of education.</a:t>
                      </a:r>
                      <a:r>
                        <a:rPr lang="en-US" sz="1800" b="0" i="0" u="none" strike="noStrike" noProof="0" dirty="0">
                          <a:latin typeface="Candara"/>
                        </a:rPr>
                        <a:t> </a:t>
                      </a:r>
                      <a:endParaRPr lang="en-US"/>
                    </a:p>
                  </a:txBody>
                  <a:tcPr/>
                </a:tc>
                <a:extLst>
                  <a:ext uri="{0D108BD9-81ED-4DB2-BD59-A6C34878D82A}">
                    <a16:rowId xmlns:a16="http://schemas.microsoft.com/office/drawing/2014/main" val="1627671722"/>
                  </a:ext>
                </a:extLst>
              </a:tr>
            </a:tbl>
          </a:graphicData>
        </a:graphic>
      </p:graphicFrame>
    </p:spTree>
    <p:extLst>
      <p:ext uri="{BB962C8B-B14F-4D97-AF65-F5344CB8AC3E}">
        <p14:creationId xmlns:p14="http://schemas.microsoft.com/office/powerpoint/2010/main" val="4285489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3F612FC-381D-5824-6AAA-87925E98506A}"/>
              </a:ext>
            </a:extLst>
          </p:cNvPr>
          <p:cNvSpPr>
            <a:spLocks noGrp="1"/>
          </p:cNvSpPr>
          <p:nvPr>
            <p:ph type="title"/>
          </p:nvPr>
        </p:nvSpPr>
        <p:spPr>
          <a:xfrm>
            <a:off x="779511" y="1540096"/>
            <a:ext cx="10721123" cy="4586976"/>
          </a:xfrm>
        </p:spPr>
        <p:txBody>
          <a:bodyPr vert="horz" lIns="91440" tIns="45720" rIns="91440" bIns="45720" rtlCol="0" anchor="t">
            <a:noAutofit/>
          </a:bodyPr>
          <a:lstStyle/>
          <a:p>
            <a:r>
              <a:rPr lang="en-US" sz="2000" b="0" kern="1200" dirty="0">
                <a:solidFill>
                  <a:srgbClr val="FFFFFF"/>
                </a:solidFill>
                <a:latin typeface="+mj-lt"/>
                <a:ea typeface="+mj-ea"/>
                <a:cs typeface="+mj-cs"/>
              </a:rPr>
              <a:t>1)</a:t>
            </a:r>
            <a:r>
              <a:rPr lang="en-US" sz="2000" b="0" dirty="0">
                <a:solidFill>
                  <a:srgbClr val="FFFFFF"/>
                </a:solidFill>
              </a:rPr>
              <a:t> </a:t>
            </a:r>
            <a:r>
              <a:rPr lang="en-US" sz="2000" b="0" kern="1200" dirty="0">
                <a:solidFill>
                  <a:srgbClr val="FFFFFF"/>
                </a:solidFill>
                <a:latin typeface="+mj-lt"/>
                <a:ea typeface="+mj-ea"/>
                <a:cs typeface="+mj-cs"/>
              </a:rPr>
              <a:t> Dataset: https://www.kaggle.com/datasets/mdmahmudulhasansuzan/studentsadaptability-level-in-online-education </a:t>
            </a:r>
            <a:br>
              <a:rPr lang="en-US" sz="2000" b="0" kern="1200" dirty="0">
                <a:solidFill>
                  <a:srgbClr val="FFFFFF"/>
                </a:solidFill>
              </a:rPr>
            </a:br>
            <a:br>
              <a:rPr lang="en-US" sz="2000" b="0" dirty="0"/>
            </a:br>
            <a:r>
              <a:rPr lang="en-US" sz="2000" b="0" kern="1200" dirty="0">
                <a:solidFill>
                  <a:srgbClr val="FFFFFF"/>
                </a:solidFill>
                <a:latin typeface="+mj-lt"/>
                <a:ea typeface="+mj-ea"/>
                <a:cs typeface="+mj-cs"/>
              </a:rPr>
              <a:t>2)</a:t>
            </a:r>
            <a:r>
              <a:rPr lang="en-US" sz="2000" b="0" dirty="0">
                <a:solidFill>
                  <a:srgbClr val="FFFFFF"/>
                </a:solidFill>
              </a:rPr>
              <a:t> </a:t>
            </a:r>
            <a:r>
              <a:rPr lang="en-US" sz="2000" b="0" kern="1200" dirty="0">
                <a:solidFill>
                  <a:srgbClr val="FFFFFF"/>
                </a:solidFill>
                <a:latin typeface="+mj-lt"/>
                <a:ea typeface="+mj-ea"/>
                <a:cs typeface="+mj-cs"/>
              </a:rPr>
              <a:t> https://ccrc.tc.columbia.edu/media/k2/attachments/adaptability-to-onlinelearning.pdf </a:t>
            </a:r>
            <a:br>
              <a:rPr lang="en-US" sz="2000" b="0" kern="1200" dirty="0">
                <a:solidFill>
                  <a:srgbClr val="FFFFFF"/>
                </a:solidFill>
              </a:rPr>
            </a:br>
            <a:br>
              <a:rPr lang="en-US" sz="2000" b="0" dirty="0"/>
            </a:br>
            <a:r>
              <a:rPr lang="en-US" sz="2000" b="0" kern="1200" dirty="0">
                <a:solidFill>
                  <a:srgbClr val="FFFFFF"/>
                </a:solidFill>
                <a:latin typeface="+mj-lt"/>
                <a:ea typeface="+mj-ea"/>
                <a:cs typeface="+mj-cs"/>
              </a:rPr>
              <a:t>3)</a:t>
            </a:r>
            <a:r>
              <a:rPr lang="en-US" sz="2000" b="0" dirty="0">
                <a:solidFill>
                  <a:srgbClr val="FFFFFF"/>
                </a:solidFill>
              </a:rPr>
              <a:t>  </a:t>
            </a:r>
            <a:r>
              <a:rPr lang="en-US" sz="2000" b="0" kern="1200" dirty="0">
                <a:solidFill>
                  <a:srgbClr val="FFFFFF"/>
                </a:solidFill>
                <a:latin typeface="+mj-lt"/>
                <a:ea typeface="+mj-ea"/>
                <a:cs typeface="+mj-cs"/>
                <a:hlinkClick r:id="rId2"/>
              </a:rPr>
              <a:t>https://eric.ed.gov/?id=EJ1175336</a:t>
            </a:r>
            <a:br>
              <a:rPr lang="en-US" sz="2000" b="0" kern="1200" dirty="0">
                <a:solidFill>
                  <a:srgbClr val="FFFFFF"/>
                </a:solidFill>
              </a:rPr>
            </a:br>
            <a:br>
              <a:rPr lang="en-US" sz="2000" b="0" dirty="0"/>
            </a:br>
            <a:r>
              <a:rPr lang="en-US" sz="2000" b="0" kern="1200" dirty="0">
                <a:solidFill>
                  <a:srgbClr val="FFFFFF"/>
                </a:solidFill>
                <a:latin typeface="+mj-lt"/>
                <a:ea typeface="+mj-ea"/>
                <a:cs typeface="+mj-cs"/>
              </a:rPr>
              <a:t>4)</a:t>
            </a:r>
            <a:r>
              <a:rPr lang="en-US" sz="2000" b="0" dirty="0">
                <a:solidFill>
                  <a:srgbClr val="FFFFFF"/>
                </a:solidFill>
              </a:rPr>
              <a:t> </a:t>
            </a:r>
            <a:r>
              <a:rPr lang="en-US" sz="2000" b="0" kern="1200" dirty="0">
                <a:solidFill>
                  <a:srgbClr val="FFFFFF"/>
                </a:solidFill>
                <a:latin typeface="+mj-lt"/>
                <a:ea typeface="+mj-ea"/>
                <a:cs typeface="+mj-cs"/>
              </a:rPr>
              <a:t> https://ijonse.net/index.php/ijonse/article/view/49 </a:t>
            </a:r>
            <a:br>
              <a:rPr lang="en-US" sz="2000" b="0" kern="1200" dirty="0">
                <a:solidFill>
                  <a:srgbClr val="FFFFFF"/>
                </a:solidFill>
              </a:rPr>
            </a:br>
            <a:br>
              <a:rPr lang="en-US" sz="2000" b="0" dirty="0"/>
            </a:br>
            <a:r>
              <a:rPr lang="en-US" sz="2000" b="0" kern="1200" dirty="0">
                <a:solidFill>
                  <a:srgbClr val="FFFFFF"/>
                </a:solidFill>
                <a:latin typeface="+mj-lt"/>
                <a:ea typeface="+mj-ea"/>
                <a:cs typeface="+mj-cs"/>
              </a:rPr>
              <a:t>5)</a:t>
            </a:r>
            <a:r>
              <a:rPr lang="en-US" sz="2000" b="0" dirty="0">
                <a:solidFill>
                  <a:srgbClr val="FFFFFF"/>
                </a:solidFill>
              </a:rPr>
              <a:t> </a:t>
            </a:r>
            <a:r>
              <a:rPr lang="en-US" sz="2000" b="0" kern="1200" dirty="0">
                <a:solidFill>
                  <a:srgbClr val="FFFFFF"/>
                </a:solidFill>
                <a:latin typeface="+mj-lt"/>
                <a:ea typeface="+mj-ea"/>
                <a:cs typeface="+mj-cs"/>
              </a:rPr>
              <a:t> https://www.researchgate.net/publication/349601508_Barriers_to_Online_Lea rning_in_the_Time_of_COVID19_A_National_Survey_of_Medical_Students_in_the_Philippines </a:t>
            </a:r>
            <a:br>
              <a:rPr lang="en-US" sz="2000" b="0" kern="1200" dirty="0">
                <a:solidFill>
                  <a:srgbClr val="FFFFFF"/>
                </a:solidFill>
              </a:rPr>
            </a:br>
            <a:br>
              <a:rPr lang="en-US" sz="2000" b="0" dirty="0"/>
            </a:br>
            <a:r>
              <a:rPr lang="en-US" sz="2000" b="0" kern="1200" dirty="0">
                <a:solidFill>
                  <a:srgbClr val="FFFFFF"/>
                </a:solidFill>
                <a:latin typeface="+mj-lt"/>
                <a:ea typeface="+mj-ea"/>
                <a:cs typeface="+mj-cs"/>
              </a:rPr>
              <a:t>6)</a:t>
            </a:r>
            <a:r>
              <a:rPr lang="en-US" sz="2000" b="0" dirty="0">
                <a:solidFill>
                  <a:srgbClr val="FFFFFF"/>
                </a:solidFill>
              </a:rPr>
              <a:t> </a:t>
            </a:r>
            <a:r>
              <a:rPr lang="en-US" sz="2000" b="0" kern="1200" dirty="0">
                <a:solidFill>
                  <a:srgbClr val="FFFFFF"/>
                </a:solidFill>
                <a:latin typeface="+mj-lt"/>
                <a:ea typeface="+mj-ea"/>
                <a:cs typeface="+mj-cs"/>
              </a:rPr>
              <a:t> https://www.frontiersin.org/articles/10.3389/fpsyg.2021.637776/full </a:t>
            </a:r>
            <a:br>
              <a:rPr lang="en-US" sz="2000" b="0" kern="1200" dirty="0">
                <a:solidFill>
                  <a:srgbClr val="FFFFFF"/>
                </a:solidFill>
              </a:rPr>
            </a:br>
            <a:br>
              <a:rPr lang="en-US" sz="2000" b="0" dirty="0"/>
            </a:br>
            <a:r>
              <a:rPr lang="en-US" sz="2000" b="0" kern="1200" dirty="0">
                <a:solidFill>
                  <a:srgbClr val="FFFFFF"/>
                </a:solidFill>
                <a:latin typeface="+mj-lt"/>
                <a:ea typeface="+mj-ea"/>
                <a:cs typeface="+mj-cs"/>
              </a:rPr>
              <a:t>7)</a:t>
            </a:r>
            <a:r>
              <a:rPr lang="en-US" sz="2000" b="0" dirty="0">
                <a:solidFill>
                  <a:srgbClr val="FFFFFF"/>
                </a:solidFill>
              </a:rPr>
              <a:t> </a:t>
            </a:r>
            <a:r>
              <a:rPr lang="en-US" sz="2000" b="0" kern="1200" dirty="0">
                <a:solidFill>
                  <a:srgbClr val="FFFFFF"/>
                </a:solidFill>
                <a:latin typeface="+mj-lt"/>
                <a:ea typeface="+mj-ea"/>
                <a:cs typeface="+mj-cs"/>
              </a:rPr>
              <a:t> https://educationaltechnologyjournal.springeropen.com/articles/10.1186/s4123 9-021-00252-3</a:t>
            </a:r>
            <a:endParaRPr lang="en-US" sz="2000" kern="1200" dirty="0">
              <a:solidFill>
                <a:srgbClr val="FFFFFF"/>
              </a:solidFill>
              <a:latin typeface="+mj-lt"/>
            </a:endParaRPr>
          </a:p>
        </p:txBody>
      </p:sp>
      <p:sp>
        <p:nvSpPr>
          <p:cNvPr id="3" name="Content Placeholder 2">
            <a:extLst>
              <a:ext uri="{FF2B5EF4-FFF2-40B4-BE49-F238E27FC236}">
                <a16:creationId xmlns:a16="http://schemas.microsoft.com/office/drawing/2014/main" id="{2CFC787B-EBE8-4EB3-CCBD-DEDF5843EABA}"/>
              </a:ext>
            </a:extLst>
          </p:cNvPr>
          <p:cNvSpPr>
            <a:spLocks noGrp="1"/>
          </p:cNvSpPr>
          <p:nvPr>
            <p:ph sz="half" idx="1"/>
          </p:nvPr>
        </p:nvSpPr>
        <p:spPr>
          <a:xfrm>
            <a:off x="779511" y="653534"/>
            <a:ext cx="10522509" cy="563123"/>
          </a:xfrm>
        </p:spPr>
        <p:txBody>
          <a:bodyPr vert="horz" lIns="91440" tIns="45720" rIns="91440" bIns="45720" rtlCol="0" anchor="b">
            <a:normAutofit/>
          </a:bodyPr>
          <a:lstStyle/>
          <a:p>
            <a:pPr algn="ctr"/>
            <a:r>
              <a:rPr lang="en-US" sz="2800" kern="1200" dirty="0">
                <a:solidFill>
                  <a:srgbClr val="FFFFFF"/>
                </a:solidFill>
                <a:latin typeface="Times New Roman"/>
                <a:cs typeface="Times New Roman"/>
              </a:rPr>
              <a:t>REFERENCES</a:t>
            </a:r>
            <a:endParaRPr lang="en-US"/>
          </a:p>
        </p:txBody>
      </p:sp>
      <p:sp>
        <p:nvSpPr>
          <p:cNvPr id="5" name="Slide Number Placeholder 4">
            <a:extLst>
              <a:ext uri="{FF2B5EF4-FFF2-40B4-BE49-F238E27FC236}">
                <a16:creationId xmlns:a16="http://schemas.microsoft.com/office/drawing/2014/main" id="{E53568C7-5565-D322-C6A2-97DEABFFECEE}"/>
              </a:ext>
            </a:extLst>
          </p:cNvPr>
          <p:cNvSpPr>
            <a:spLocks noGrp="1"/>
          </p:cNvSpPr>
          <p:nvPr>
            <p:ph type="sldNum" sz="quarter" idx="15"/>
          </p:nvPr>
        </p:nvSpPr>
        <p:spPr>
          <a:xfrm>
            <a:off x="11704320" y="6455664"/>
            <a:ext cx="448056" cy="365125"/>
          </a:xfrm>
        </p:spPr>
        <p:txBody>
          <a:bodyPr vert="horz" lIns="91440" tIns="45720" rIns="91440" bIns="45720" rtlCol="0" anchor="ctr">
            <a:normAutofit/>
          </a:bodyPr>
          <a:lstStyle/>
          <a:p>
            <a:pPr algn="r">
              <a:spcAft>
                <a:spcPts val="600"/>
              </a:spcAft>
            </a:pPr>
            <a:fld id="{19B51A1E-902D-48AF-9020-955120F399B6}" type="slidenum">
              <a:rPr lang="en-US" sz="1100" noProof="0">
                <a:solidFill>
                  <a:srgbClr val="FFFFFF"/>
                </a:solidFill>
                <a:latin typeface="+mn-lt"/>
              </a:rPr>
              <a:pPr algn="r">
                <a:spcAft>
                  <a:spcPts val="600"/>
                </a:spcAft>
              </a:pPr>
              <a:t>26</a:t>
            </a:fld>
            <a:endParaRPr lang="en-US" sz="1100" noProof="0">
              <a:solidFill>
                <a:srgbClr val="FFFFFF"/>
              </a:solidFill>
              <a:latin typeface="+mn-lt"/>
            </a:endParaRPr>
          </a:p>
        </p:txBody>
      </p:sp>
      <p:pic>
        <p:nvPicPr>
          <p:cNvPr id="8" name="Picture 7" descr="A picture containing logo&#10;&#10;Description automatically generated">
            <a:extLst>
              <a:ext uri="{FF2B5EF4-FFF2-40B4-BE49-F238E27FC236}">
                <a16:creationId xmlns:a16="http://schemas.microsoft.com/office/drawing/2014/main" id="{AA6E3F27-73FD-EFB9-CB62-8092D7A132EA}"/>
              </a:ext>
            </a:extLst>
          </p:cNvPr>
          <p:cNvPicPr>
            <a:picLocks noChangeAspect="1"/>
          </p:cNvPicPr>
          <p:nvPr/>
        </p:nvPicPr>
        <p:blipFill>
          <a:blip r:embed="rId3"/>
          <a:stretch>
            <a:fillRect/>
          </a:stretch>
        </p:blipFill>
        <p:spPr>
          <a:xfrm>
            <a:off x="10618329" y="6443536"/>
            <a:ext cx="990600" cy="387350"/>
          </a:xfrm>
          <a:prstGeom prst="rect">
            <a:avLst/>
          </a:prstGeom>
        </p:spPr>
      </p:pic>
    </p:spTree>
    <p:extLst>
      <p:ext uri="{BB962C8B-B14F-4D97-AF65-F5344CB8AC3E}">
        <p14:creationId xmlns:p14="http://schemas.microsoft.com/office/powerpoint/2010/main" val="278307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picture containing text, computer, computer, indoor&#10;&#10;Description automatically generated">
            <a:extLst>
              <a:ext uri="{FF2B5EF4-FFF2-40B4-BE49-F238E27FC236}">
                <a16:creationId xmlns:a16="http://schemas.microsoft.com/office/drawing/2014/main" id="{BBDB7A24-31EF-C9DF-56D5-4C721D884942}"/>
              </a:ext>
            </a:extLst>
          </p:cNvPr>
          <p:cNvPicPr>
            <a:picLocks noGrp="1" noChangeAspect="1"/>
          </p:cNvPicPr>
          <p:nvPr>
            <p:ph type="pic" sz="quarter" idx="14"/>
          </p:nvPr>
        </p:nvPicPr>
        <p:blipFill>
          <a:blip r:embed="rId2"/>
          <a:srcRect l="19714" r="19714"/>
          <a:stretch/>
        </p:blipFill>
        <p:spPr>
          <a:xfrm>
            <a:off x="0" y="-1"/>
            <a:ext cx="5969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650595"/>
            <a:ext cx="6641900" cy="1111645"/>
          </a:xfrm>
        </p:spPr>
        <p:txBody>
          <a:bodyPr/>
          <a:lstStyle/>
          <a:p>
            <a:r>
              <a:rPr lang="en-US" dirty="0"/>
              <a:t>Introduction</a:t>
            </a:r>
          </a:p>
        </p:txBody>
      </p:sp>
      <p:pic>
        <p:nvPicPr>
          <p:cNvPr id="5" name="Picture 6" descr="A picture containing logo&#10;&#10;Description automatically generated">
            <a:extLst>
              <a:ext uri="{FF2B5EF4-FFF2-40B4-BE49-F238E27FC236}">
                <a16:creationId xmlns:a16="http://schemas.microsoft.com/office/drawing/2014/main" id="{10B07499-7E56-CABB-8AEC-9C309D8172E4}"/>
              </a:ext>
            </a:extLst>
          </p:cNvPr>
          <p:cNvPicPr>
            <a:picLocks noGrp="1" noChangeAspect="1"/>
          </p:cNvPicPr>
          <p:nvPr>
            <p:ph sz="half" idx="1"/>
          </p:nvPr>
        </p:nvPicPr>
        <p:blipFill>
          <a:blip r:embed="rId3"/>
          <a:stretch>
            <a:fillRect/>
          </a:stretch>
        </p:blipFill>
        <p:spPr>
          <a:xfrm>
            <a:off x="10287650" y="6371649"/>
            <a:ext cx="990600" cy="38735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graphicFrame>
        <p:nvGraphicFramePr>
          <p:cNvPr id="7" name="Table 8">
            <a:extLst>
              <a:ext uri="{FF2B5EF4-FFF2-40B4-BE49-F238E27FC236}">
                <a16:creationId xmlns:a16="http://schemas.microsoft.com/office/drawing/2014/main" id="{82CAF5E9-E6CF-D3E1-CCB9-64A18AD76B93}"/>
              </a:ext>
            </a:extLst>
          </p:cNvPr>
          <p:cNvGraphicFramePr>
            <a:graphicFrameLocks noGrp="1"/>
          </p:cNvGraphicFramePr>
          <p:nvPr>
            <p:extLst>
              <p:ext uri="{D42A27DB-BD31-4B8C-83A1-F6EECF244321}">
                <p14:modId xmlns:p14="http://schemas.microsoft.com/office/powerpoint/2010/main" val="3651405993"/>
              </p:ext>
            </p:extLst>
          </p:nvPr>
        </p:nvGraphicFramePr>
        <p:xfrm>
          <a:off x="6057900" y="2120900"/>
          <a:ext cx="5679387" cy="3721112"/>
        </p:xfrm>
        <a:graphic>
          <a:graphicData uri="http://schemas.openxmlformats.org/drawingml/2006/table">
            <a:tbl>
              <a:tblPr firstRow="1" bandRow="1">
                <a:tableStyleId>{2D5ABB26-0587-4C30-8999-92F81FD0307C}</a:tableStyleId>
              </a:tblPr>
              <a:tblGrid>
                <a:gridCol w="5679387">
                  <a:extLst>
                    <a:ext uri="{9D8B030D-6E8A-4147-A177-3AD203B41FA5}">
                      <a16:colId xmlns:a16="http://schemas.microsoft.com/office/drawing/2014/main" val="2811551737"/>
                    </a:ext>
                  </a:extLst>
                </a:gridCol>
              </a:tblGrid>
              <a:tr h="3721112">
                <a:tc>
                  <a:txBody>
                    <a:bodyPr/>
                    <a:lstStyle/>
                    <a:p>
                      <a:pPr lvl="0" algn="just">
                        <a:buNone/>
                      </a:pPr>
                      <a:r>
                        <a:rPr lang="en-US" sz="1800" b="0" i="0" u="none" strike="noStrike" noProof="0" dirty="0">
                          <a:solidFill>
                            <a:srgbClr val="000000"/>
                          </a:solidFill>
                          <a:latin typeface="Candara"/>
                        </a:rPr>
                        <a:t>The Covid-19 pandemic has forced a massive shift towards online learning, leading to an increased emphasis on the adaptability of students to this new mode of education. The importance of understanding the factors that impact a student's adaptability to online learning cannot be overstated. With this in mind, our team has set out to develop a classifier that can analyze various parameters related to a student's personal and academic background, as well as their learning habits, and determine how these factors relate to their level of adaptability in online learning.</a:t>
                      </a:r>
                    </a:p>
                    <a:p>
                      <a:pPr lvl="0" algn="just">
                        <a:buNone/>
                      </a:pPr>
                      <a:endParaRPr lang="en-US" sz="1800" b="0" i="0" u="none" strike="noStrike" noProof="0" dirty="0">
                        <a:solidFill>
                          <a:srgbClr val="000000"/>
                        </a:solidFill>
                        <a:latin typeface="Candara"/>
                      </a:endParaRPr>
                    </a:p>
                  </a:txBody>
                  <a:tcPr>
                    <a:noFill/>
                  </a:tcPr>
                </a:tc>
                <a:extLst>
                  <a:ext uri="{0D108BD9-81ED-4DB2-BD59-A6C34878D82A}">
                    <a16:rowId xmlns:a16="http://schemas.microsoft.com/office/drawing/2014/main" val="1417424462"/>
                  </a:ext>
                </a:extLst>
              </a:tr>
            </a:tbl>
          </a:graphicData>
        </a:graphic>
      </p:graphicFrame>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6" name="TextBox 5">
            <a:extLst>
              <a:ext uri="{FF2B5EF4-FFF2-40B4-BE49-F238E27FC236}">
                <a16:creationId xmlns:a16="http://schemas.microsoft.com/office/drawing/2014/main" id="{53B5FCD7-F025-4E44-BCCF-2EE7955C1D28}"/>
              </a:ext>
            </a:extLst>
          </p:cNvPr>
          <p:cNvSpPr txBox="1"/>
          <p:nvPr/>
        </p:nvSpPr>
        <p:spPr>
          <a:xfrm>
            <a:off x="10243100" y="6489977"/>
            <a:ext cx="1053900" cy="245887"/>
          </a:xfrm>
          <a:prstGeom prst="rect">
            <a:avLst/>
          </a:prstGeom>
          <a:noFill/>
        </p:spPr>
        <p:txBody>
          <a:bodyPr wrap="square" lIns="91440" tIns="108000" rIns="91440" bIns="0" rtlCol="0" anchor="ctr">
            <a:spAutoFit/>
          </a:bodyPr>
          <a:lstStyle/>
          <a:p>
            <a:pPr algn="r">
              <a:lnSpc>
                <a:spcPts val="1000"/>
              </a:lnSpc>
            </a:pPr>
            <a:endParaRPr lang="en-US" sz="1200" b="0" i="0" spc="140" baseline="0" noProof="0" dirty="0">
              <a:solidFill>
                <a:schemeClr val="tx1">
                  <a:lumMod val="75000"/>
                  <a:lumOff val="25000"/>
                </a:schemeClr>
              </a:solidFill>
              <a:latin typeface="+mj-lt"/>
            </a:endParaRPr>
          </a:p>
        </p:txBody>
      </p:sp>
      <p:sp>
        <p:nvSpPr>
          <p:cNvPr id="8" name="Text Placeholder 7">
            <a:extLst>
              <a:ext uri="{FF2B5EF4-FFF2-40B4-BE49-F238E27FC236}">
                <a16:creationId xmlns:a16="http://schemas.microsoft.com/office/drawing/2014/main" id="{7517637F-5324-9646-5ED2-59B554BED19A}"/>
              </a:ext>
            </a:extLst>
          </p:cNvPr>
          <p:cNvSpPr>
            <a:spLocks noGrp="1"/>
          </p:cNvSpPr>
          <p:nvPr>
            <p:ph type="body" sz="quarter" idx="13"/>
          </p:nvPr>
        </p:nvSpPr>
        <p:spPr>
          <a:xfrm>
            <a:off x="2374900" y="491260"/>
            <a:ext cx="9817100" cy="681465"/>
          </a:xfrm>
        </p:spPr>
        <p:txBody>
          <a:bodyPr vert="horz" lIns="180000" tIns="180000" rIns="252000" bIns="180000" rtlCol="0" anchor="t">
            <a:noAutofit/>
          </a:bodyPr>
          <a:lstStyle/>
          <a:p>
            <a:pPr algn="l"/>
            <a:r>
              <a:rPr lang="en-US" sz="2000" dirty="0">
                <a:latin typeface="Times New Roman"/>
                <a:cs typeface="Times New Roman"/>
              </a:rPr>
              <a:t>LITERATURE REVIEW</a:t>
            </a:r>
            <a:endParaRPr lang="en-US"/>
          </a:p>
        </p:txBody>
      </p:sp>
      <p:pic>
        <p:nvPicPr>
          <p:cNvPr id="15" name="Picture 6" descr="A picture containing logo&#10;&#10;Description automatically generated">
            <a:extLst>
              <a:ext uri="{FF2B5EF4-FFF2-40B4-BE49-F238E27FC236}">
                <a16:creationId xmlns:a16="http://schemas.microsoft.com/office/drawing/2014/main" id="{F3649532-FC36-AADE-998A-EB6BED0544E2}"/>
              </a:ext>
            </a:extLst>
          </p:cNvPr>
          <p:cNvPicPr>
            <a:picLocks noChangeAspect="1"/>
          </p:cNvPicPr>
          <p:nvPr/>
        </p:nvPicPr>
        <p:blipFill>
          <a:blip r:embed="rId3"/>
          <a:stretch>
            <a:fillRect/>
          </a:stretch>
        </p:blipFill>
        <p:spPr>
          <a:xfrm>
            <a:off x="10287650" y="6371649"/>
            <a:ext cx="990600" cy="387350"/>
          </a:xfrm>
          <a:prstGeom prst="rect">
            <a:avLst/>
          </a:prstGeom>
        </p:spPr>
      </p:pic>
      <p:graphicFrame>
        <p:nvGraphicFramePr>
          <p:cNvPr id="20" name="Table 20">
            <a:extLst>
              <a:ext uri="{FF2B5EF4-FFF2-40B4-BE49-F238E27FC236}">
                <a16:creationId xmlns:a16="http://schemas.microsoft.com/office/drawing/2014/main" id="{8F80F5CC-4E99-F702-7AB5-8119EB7E7A6A}"/>
              </a:ext>
            </a:extLst>
          </p:cNvPr>
          <p:cNvGraphicFramePr>
            <a:graphicFrameLocks noGrp="1"/>
          </p:cNvGraphicFramePr>
          <p:nvPr>
            <p:extLst>
              <p:ext uri="{D42A27DB-BD31-4B8C-83A1-F6EECF244321}">
                <p14:modId xmlns:p14="http://schemas.microsoft.com/office/powerpoint/2010/main" val="888441415"/>
              </p:ext>
            </p:extLst>
          </p:nvPr>
        </p:nvGraphicFramePr>
        <p:xfrm>
          <a:off x="2362200" y="1574800"/>
          <a:ext cx="9845063" cy="3798489"/>
        </p:xfrm>
        <a:graphic>
          <a:graphicData uri="http://schemas.openxmlformats.org/drawingml/2006/table">
            <a:tbl>
              <a:tblPr firstRow="1" bandRow="1">
                <a:tableStyleId>{2D5ABB26-0587-4C30-8999-92F81FD0307C}</a:tableStyleId>
              </a:tblPr>
              <a:tblGrid>
                <a:gridCol w="9845063">
                  <a:extLst>
                    <a:ext uri="{9D8B030D-6E8A-4147-A177-3AD203B41FA5}">
                      <a16:colId xmlns:a16="http://schemas.microsoft.com/office/drawing/2014/main" val="255189728"/>
                    </a:ext>
                  </a:extLst>
                </a:gridCol>
              </a:tblGrid>
              <a:tr h="3798489">
                <a:tc>
                  <a:txBody>
                    <a:bodyPr/>
                    <a:lstStyle/>
                    <a:p>
                      <a:pPr marL="285750" lvl="0" indent="-285750" algn="l">
                        <a:lnSpc>
                          <a:spcPct val="100000"/>
                        </a:lnSpc>
                        <a:spcBef>
                          <a:spcPts val="0"/>
                        </a:spcBef>
                        <a:spcAft>
                          <a:spcPts val="0"/>
                        </a:spcAft>
                        <a:buFont typeface="Wingdings"/>
                        <a:buChar char="Ø"/>
                      </a:pPr>
                      <a:endParaRPr lang="en-US" sz="1800" b="0" i="0" u="none" strike="noStrike" noProof="0" dirty="0">
                        <a:solidFill>
                          <a:srgbClr val="000000"/>
                        </a:solidFill>
                        <a:latin typeface="Candara"/>
                      </a:endParaRPr>
                    </a:p>
                    <a:p>
                      <a:pPr marL="285750" lvl="0" indent="-285750" algn="l">
                        <a:lnSpc>
                          <a:spcPct val="100000"/>
                        </a:lnSpc>
                        <a:spcBef>
                          <a:spcPts val="0"/>
                        </a:spcBef>
                        <a:spcAft>
                          <a:spcPts val="0"/>
                        </a:spcAft>
                        <a:buFont typeface="Wingdings"/>
                        <a:buChar char="Ø"/>
                      </a:pPr>
                      <a:r>
                        <a:rPr lang="en-US" sz="1800" b="0" i="0" u="none" strike="noStrike" noProof="0" dirty="0">
                          <a:solidFill>
                            <a:srgbClr val="000000"/>
                          </a:solidFill>
                          <a:latin typeface="Candara"/>
                        </a:rPr>
                        <a:t>Impact of technology on virtual learning system.</a:t>
                      </a:r>
                      <a:endParaRPr lang="en-US"/>
                    </a:p>
                    <a:p>
                      <a:pPr marL="285750" lvl="0" indent="-285750" algn="just">
                        <a:lnSpc>
                          <a:spcPct val="100000"/>
                        </a:lnSpc>
                        <a:spcBef>
                          <a:spcPts val="0"/>
                        </a:spcBef>
                        <a:spcAft>
                          <a:spcPts val="0"/>
                        </a:spcAft>
                        <a:buFont typeface="Wingdings"/>
                        <a:buChar char="Ø"/>
                      </a:pPr>
                      <a:r>
                        <a:rPr lang="en-US" sz="1800" b="0" i="0" u="none" strike="noStrike" noProof="0" dirty="0">
                          <a:solidFill>
                            <a:srgbClr val="000000"/>
                          </a:solidFill>
                          <a:latin typeface="Candara"/>
                        </a:rPr>
                        <a:t>Multiple research papers published to study different factors.</a:t>
                      </a:r>
                      <a:endParaRPr lang="en-US" dirty="0"/>
                    </a:p>
                    <a:p>
                      <a:pPr marL="285750" lvl="0" indent="-285750" algn="just">
                        <a:lnSpc>
                          <a:spcPct val="100000"/>
                        </a:lnSpc>
                        <a:spcBef>
                          <a:spcPts val="0"/>
                        </a:spcBef>
                        <a:spcAft>
                          <a:spcPts val="0"/>
                        </a:spcAft>
                        <a:buFont typeface="Wingdings"/>
                        <a:buChar char="Ø"/>
                      </a:pPr>
                      <a:r>
                        <a:rPr lang="en-US" sz="1800" b="0" i="0" u="none" strike="noStrike" noProof="0" dirty="0">
                          <a:solidFill>
                            <a:srgbClr val="000000"/>
                          </a:solidFill>
                          <a:latin typeface="Candara"/>
                        </a:rPr>
                        <a:t>Researchers studied the improvement of online education model.</a:t>
                      </a:r>
                      <a:endParaRPr lang="en-US" dirty="0"/>
                    </a:p>
                    <a:p>
                      <a:pPr marL="285750" lvl="0" indent="-285750" algn="just">
                        <a:lnSpc>
                          <a:spcPct val="100000"/>
                        </a:lnSpc>
                        <a:spcBef>
                          <a:spcPts val="0"/>
                        </a:spcBef>
                        <a:spcAft>
                          <a:spcPts val="0"/>
                        </a:spcAft>
                        <a:buFont typeface="Wingdings"/>
                        <a:buChar char="Ø"/>
                      </a:pPr>
                      <a:r>
                        <a:rPr lang="en-US" sz="1800" b="0" i="0" u="none" strike="noStrike" noProof="0" dirty="0">
                          <a:solidFill>
                            <a:srgbClr val="000000"/>
                          </a:solidFill>
                          <a:latin typeface="Candara"/>
                        </a:rPr>
                        <a:t>Comparison between offline and online education system.</a:t>
                      </a:r>
                      <a:endParaRPr lang="en-US" dirty="0"/>
                    </a:p>
                    <a:p>
                      <a:pPr marL="285750" lvl="0" indent="-285750" algn="just">
                        <a:lnSpc>
                          <a:spcPct val="100000"/>
                        </a:lnSpc>
                        <a:spcBef>
                          <a:spcPts val="0"/>
                        </a:spcBef>
                        <a:spcAft>
                          <a:spcPts val="0"/>
                        </a:spcAft>
                        <a:buFont typeface="Wingdings"/>
                        <a:buChar char="Ø"/>
                      </a:pPr>
                      <a:r>
                        <a:rPr lang="en-US" sz="1800" b="0" i="0" u="none" strike="noStrike" noProof="0" dirty="0">
                          <a:solidFill>
                            <a:srgbClr val="000000"/>
                          </a:solidFill>
                          <a:latin typeface="Candara"/>
                        </a:rPr>
                        <a:t>Similar trends in on-campus vs off-campus performances.</a:t>
                      </a:r>
                      <a:endParaRPr lang="en-US" dirty="0"/>
                    </a:p>
                    <a:p>
                      <a:pPr marL="285750" lvl="0" indent="-285750" algn="just">
                        <a:lnSpc>
                          <a:spcPct val="100000"/>
                        </a:lnSpc>
                        <a:spcBef>
                          <a:spcPts val="0"/>
                        </a:spcBef>
                        <a:spcAft>
                          <a:spcPts val="0"/>
                        </a:spcAft>
                        <a:buFont typeface="Wingdings"/>
                        <a:buChar char="Ø"/>
                      </a:pPr>
                      <a:r>
                        <a:rPr lang="en-US" sz="1800" b="0" i="0" u="none" strike="noStrike" noProof="0" dirty="0">
                          <a:solidFill>
                            <a:schemeClr val="tx1"/>
                          </a:solidFill>
                        </a:rPr>
                        <a:t>Difficulties faced in online education systems</a:t>
                      </a:r>
                      <a:endParaRPr lang="en-US" dirty="0">
                        <a:solidFill>
                          <a:schemeClr val="tx1"/>
                        </a:solidFill>
                      </a:endParaRPr>
                    </a:p>
                    <a:p>
                      <a:pPr marL="285750" lvl="0" indent="-285750" algn="just">
                        <a:lnSpc>
                          <a:spcPct val="100000"/>
                        </a:lnSpc>
                        <a:spcBef>
                          <a:spcPts val="0"/>
                        </a:spcBef>
                        <a:spcAft>
                          <a:spcPts val="0"/>
                        </a:spcAft>
                        <a:buFont typeface="Wingdings"/>
                        <a:buChar char="Ø"/>
                      </a:pPr>
                      <a:r>
                        <a:rPr lang="en-US" sz="1800" b="0" i="0" u="none" strike="noStrike" noProof="0" dirty="0">
                          <a:solidFill>
                            <a:schemeClr val="tx1"/>
                          </a:solidFill>
                        </a:rPr>
                        <a:t>Rural areas vs Urban Areas : The former faced more challenges Lots of barriers : technological, communication, financial, etc. </a:t>
                      </a:r>
                    </a:p>
                    <a:p>
                      <a:pPr marL="285750" lvl="0" indent="-285750" algn="just">
                        <a:lnSpc>
                          <a:spcPct val="100000"/>
                        </a:lnSpc>
                        <a:spcBef>
                          <a:spcPts val="0"/>
                        </a:spcBef>
                        <a:spcAft>
                          <a:spcPts val="0"/>
                        </a:spcAft>
                        <a:buFont typeface="Wingdings"/>
                        <a:buChar char="Ø"/>
                      </a:pPr>
                      <a:r>
                        <a:rPr lang="en-US" sz="1800" b="0" i="0" u="none" strike="noStrike" noProof="0" dirty="0">
                          <a:solidFill>
                            <a:schemeClr val="tx1"/>
                          </a:solidFill>
                        </a:rPr>
                        <a:t>Impact of pandemic on the global education system.</a:t>
                      </a:r>
                    </a:p>
                    <a:p>
                      <a:pPr marL="285750" lvl="0" indent="-285750" algn="just">
                        <a:lnSpc>
                          <a:spcPct val="100000"/>
                        </a:lnSpc>
                        <a:spcBef>
                          <a:spcPts val="0"/>
                        </a:spcBef>
                        <a:spcAft>
                          <a:spcPts val="0"/>
                        </a:spcAft>
                        <a:buFont typeface="Wingdings"/>
                        <a:buChar char="Ø"/>
                      </a:pPr>
                      <a:r>
                        <a:rPr lang="en-US" sz="1800" b="0" i="0" u="none" strike="noStrike" noProof="0" dirty="0">
                          <a:solidFill>
                            <a:schemeClr val="tx1"/>
                          </a:solidFill>
                        </a:rPr>
                        <a:t>According to one research, better learning in online education systems.</a:t>
                      </a:r>
                    </a:p>
                    <a:p>
                      <a:pPr lvl="0" algn="just">
                        <a:lnSpc>
                          <a:spcPct val="100000"/>
                        </a:lnSpc>
                        <a:spcBef>
                          <a:spcPts val="0"/>
                        </a:spcBef>
                        <a:spcAft>
                          <a:spcPts val="0"/>
                        </a:spcAft>
                        <a:buNone/>
                      </a:pPr>
                      <a:endParaRPr lang="en-US" sz="1800" b="0" i="0" u="none" strike="noStrike" noProof="0" dirty="0">
                        <a:solidFill>
                          <a:schemeClr val="tx1"/>
                        </a:solidFill>
                        <a:latin typeface="Candara"/>
                      </a:endParaRPr>
                    </a:p>
                    <a:p>
                      <a:pPr lvl="0">
                        <a:buNone/>
                      </a:pPr>
                      <a:endParaRPr lang="en-US" dirty="0">
                        <a:solidFill>
                          <a:schemeClr val="tx1"/>
                        </a:solidFill>
                      </a:endParaRPr>
                    </a:p>
                  </a:txBody>
                  <a:tcPr>
                    <a:solidFill>
                      <a:schemeClr val="bg1">
                        <a:lumMod val="95000"/>
                      </a:schemeClr>
                    </a:solidFill>
                  </a:tcPr>
                </a:tc>
                <a:extLst>
                  <a:ext uri="{0D108BD9-81ED-4DB2-BD59-A6C34878D82A}">
                    <a16:rowId xmlns:a16="http://schemas.microsoft.com/office/drawing/2014/main" val="2669837292"/>
                  </a:ext>
                </a:extLst>
              </a:tr>
            </a:tbl>
          </a:graphicData>
        </a:graphic>
      </p:graphicFrame>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5</a:t>
            </a:fld>
            <a:endParaRPr lang="en-US" dirty="0"/>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524363" y="432000"/>
            <a:ext cx="11120183" cy="470100"/>
          </a:xfrm>
          <a:solidFill>
            <a:schemeClr val="accent1">
              <a:lumMod val="50000"/>
            </a:schemeClr>
          </a:solidFill>
        </p:spPr>
        <p:txBody>
          <a:bodyPr/>
          <a:lstStyle/>
          <a:p>
            <a:pPr algn="ctr"/>
            <a:r>
              <a:rPr lang="en-US" sz="2800" b="0" dirty="0">
                <a:solidFill>
                  <a:schemeClr val="bg1"/>
                </a:solidFill>
                <a:latin typeface="Times New Roman"/>
                <a:cs typeface="Times New Roman"/>
              </a:rPr>
              <a:t>EXISTING PLAN</a:t>
            </a:r>
            <a:endParaRPr lang="en-US" sz="2800" b="0">
              <a:solidFill>
                <a:schemeClr val="bg1"/>
              </a:solidFill>
              <a:latin typeface="Times New Roman"/>
            </a:endParaRP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14"/>
          </p:nvPr>
        </p:nvSpPr>
        <p:spPr>
          <a:xfrm>
            <a:off x="521370" y="1387043"/>
            <a:ext cx="11126171" cy="4257097"/>
          </a:xfrm>
          <a:ln w="12700">
            <a:noFill/>
          </a:ln>
        </p:spPr>
        <p:txBody>
          <a:bodyPr vert="horz" lIns="0" tIns="0" rIns="0" bIns="0" rtlCol="0" anchor="t">
            <a:noAutofit/>
          </a:bodyPr>
          <a:lstStyle/>
          <a:p>
            <a:pPr marL="342900" indent="-342900" algn="just">
              <a:buFont typeface="Wingdings" panose="020B0604020202020204" pitchFamily="34" charset="0"/>
              <a:buChar char="q"/>
            </a:pPr>
            <a:r>
              <a:rPr lang="en-US" sz="2000" dirty="0">
                <a:solidFill>
                  <a:srgbClr val="000000"/>
                </a:solidFill>
                <a:ea typeface="+mn-lt"/>
                <a:cs typeface="+mn-lt"/>
              </a:rPr>
              <a:t>One of the major problems that students face with online education is the lack of face to-face interaction with their teachers and peers. In traditional in-person learning, students can interact with their teachers and classmates in real-time, ask questions, and get feedback instantly. However, in online learning, students are limited to virtual interactions, which can be less engaging and less effective than face-to-face interactions. Moreover, students who are not comfortable with technology may struggle to participate in online classes and communicate with their teachers and peers.</a:t>
            </a:r>
            <a:endParaRPr lang="en-US"/>
          </a:p>
          <a:p>
            <a:pPr marL="342900" indent="-342900" algn="just">
              <a:buFont typeface="Wingdings" panose="020B0604020202020204" pitchFamily="34" charset="0"/>
              <a:buChar char="q"/>
            </a:pPr>
            <a:r>
              <a:rPr lang="en-US" sz="2000" dirty="0">
                <a:solidFill>
                  <a:srgbClr val="000000"/>
                </a:solidFill>
                <a:ea typeface="+mn-lt"/>
                <a:cs typeface="+mn-lt"/>
              </a:rPr>
              <a:t>Another issue that students face with online education is the lack of structure and routine. In traditional in-person learning, students have a set schedule and routine that helps them stay on track and manage their time effectively. </a:t>
            </a:r>
            <a:endParaRPr lang="en-US" sz="2000" dirty="0">
              <a:solidFill>
                <a:srgbClr val="000000"/>
              </a:solidFill>
            </a:endParaRPr>
          </a:p>
          <a:p>
            <a:pPr marL="342900" indent="-342900" algn="just">
              <a:buFont typeface="Wingdings" panose="020B0604020202020204" pitchFamily="34" charset="0"/>
              <a:buChar char="q"/>
            </a:pPr>
            <a:r>
              <a:rPr lang="en-US" sz="2000" dirty="0">
                <a:solidFill>
                  <a:srgbClr val="000000"/>
                </a:solidFill>
                <a:ea typeface="+mn-lt"/>
                <a:cs typeface="+mn-lt"/>
              </a:rPr>
              <a:t>However, with online learning, students often have to create their own schedule and manage their time independently, which can be challenging for some students. Students who struggle with self-discipline and time management may find it difficult to stay motivated and focused in an online learning environment. </a:t>
            </a:r>
            <a:endParaRPr lang="en-US" sz="2000" dirty="0">
              <a:solidFill>
                <a:srgbClr val="000000"/>
              </a:solidFill>
            </a:endParaRPr>
          </a:p>
          <a:p>
            <a:endParaRPr lang="en-US" dirty="0">
              <a:solidFill>
                <a:srgbClr val="000000"/>
              </a:solidFill>
            </a:endParaRP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F853133-BD2D-4542-A502-E7B759366A03}"/>
              </a:ext>
            </a:extLst>
          </p:cNvPr>
          <p:cNvSpPr txBox="1"/>
          <p:nvPr/>
        </p:nvSpPr>
        <p:spPr>
          <a:xfrm>
            <a:off x="10243100" y="6489977"/>
            <a:ext cx="1053900" cy="245887"/>
          </a:xfrm>
          <a:prstGeom prst="rect">
            <a:avLst/>
          </a:prstGeom>
          <a:noFill/>
        </p:spPr>
        <p:txBody>
          <a:bodyPr wrap="square" lIns="91440" tIns="108000" rIns="91440" bIns="0" rtlCol="0" anchor="ctr">
            <a:spAutoFit/>
          </a:bodyPr>
          <a:lstStyle/>
          <a:p>
            <a:pPr algn="r">
              <a:lnSpc>
                <a:spcPts val="1000"/>
              </a:lnSpc>
            </a:pPr>
            <a:endParaRPr lang="en-US" sz="1200" b="0" i="0" spc="140" baseline="0" noProof="0" dirty="0">
              <a:solidFill>
                <a:schemeClr val="tx1">
                  <a:lumMod val="75000"/>
                  <a:lumOff val="25000"/>
                </a:schemeClr>
              </a:solidFill>
              <a:latin typeface="+mj-lt"/>
            </a:endParaRPr>
          </a:p>
        </p:txBody>
      </p:sp>
      <p:pic>
        <p:nvPicPr>
          <p:cNvPr id="18" name="Picture 6" descr="A picture containing logo&#10;&#10;Description automatically generated">
            <a:extLst>
              <a:ext uri="{FF2B5EF4-FFF2-40B4-BE49-F238E27FC236}">
                <a16:creationId xmlns:a16="http://schemas.microsoft.com/office/drawing/2014/main" id="{A2EAFCFE-F630-95E2-BC45-02FCAFF53D60}"/>
              </a:ext>
            </a:extLst>
          </p:cNvPr>
          <p:cNvPicPr>
            <a:picLocks noChangeAspect="1"/>
          </p:cNvPicPr>
          <p:nvPr/>
        </p:nvPicPr>
        <p:blipFill>
          <a:blip r:embed="rId2"/>
          <a:stretch>
            <a:fillRect/>
          </a:stretch>
        </p:blipFill>
        <p:spPr>
          <a:xfrm>
            <a:off x="10287650" y="6371649"/>
            <a:ext cx="990600" cy="387350"/>
          </a:xfrm>
          <a:prstGeom prst="rect">
            <a:avLst/>
          </a:prstGeom>
        </p:spPr>
      </p:pic>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3"/>
          </p:nvPr>
        </p:nvSpPr>
        <p:spPr/>
        <p:txBody>
          <a:bodyPr/>
          <a:lstStyle/>
          <a:p>
            <a:fld id="{19B51A1E-902D-48AF-9020-955120F399B6}" type="slidenum">
              <a:rPr lang="en-US" smtClean="0"/>
              <a:pPr/>
              <a:t>6</a:t>
            </a:fld>
            <a:endParaRPr lang="en-US" dirty="0"/>
          </a:p>
        </p:txBody>
      </p:sp>
      <p:sp>
        <p:nvSpPr>
          <p:cNvPr id="6" name="TextBox 5">
            <a:extLst>
              <a:ext uri="{FF2B5EF4-FFF2-40B4-BE49-F238E27FC236}">
                <a16:creationId xmlns:a16="http://schemas.microsoft.com/office/drawing/2014/main" id="{27A68B24-6CBB-4B8E-AC76-E27A1DE280BE}"/>
              </a:ext>
            </a:extLst>
          </p:cNvPr>
          <p:cNvSpPr txBox="1"/>
          <p:nvPr/>
        </p:nvSpPr>
        <p:spPr>
          <a:xfrm>
            <a:off x="10243100" y="6479846"/>
            <a:ext cx="1053900" cy="266149"/>
          </a:xfrm>
          <a:prstGeom prst="rect">
            <a:avLst/>
          </a:prstGeom>
          <a:noFill/>
        </p:spPr>
        <p:txBody>
          <a:bodyPr wrap="square" lIns="91440" tIns="108000" rIns="91440" bIns="0" rtlCol="0" anchor="ctr">
            <a:spAutoFit/>
          </a:bodyPr>
          <a:lstStyle/>
          <a:p>
            <a:pPr algn="r">
              <a:lnSpc>
                <a:spcPts val="1000"/>
              </a:lnSpc>
            </a:pPr>
            <a:endParaRPr lang="en-US"/>
          </a:p>
        </p:txBody>
      </p:sp>
      <p:graphicFrame>
        <p:nvGraphicFramePr>
          <p:cNvPr id="7" name="Table 7">
            <a:extLst>
              <a:ext uri="{FF2B5EF4-FFF2-40B4-BE49-F238E27FC236}">
                <a16:creationId xmlns:a16="http://schemas.microsoft.com/office/drawing/2014/main" id="{8863EF2D-5171-A344-19DE-E577E99E03E7}"/>
              </a:ext>
            </a:extLst>
          </p:cNvPr>
          <p:cNvGraphicFramePr>
            <a:graphicFrameLocks noGrp="1"/>
          </p:cNvGraphicFramePr>
          <p:nvPr>
            <p:extLst>
              <p:ext uri="{D42A27DB-BD31-4B8C-83A1-F6EECF244321}">
                <p14:modId xmlns:p14="http://schemas.microsoft.com/office/powerpoint/2010/main" val="4109585994"/>
              </p:ext>
            </p:extLst>
          </p:nvPr>
        </p:nvGraphicFramePr>
        <p:xfrm>
          <a:off x="533400" y="635000"/>
          <a:ext cx="10919309" cy="522941"/>
        </p:xfrm>
        <a:graphic>
          <a:graphicData uri="http://schemas.openxmlformats.org/drawingml/2006/table">
            <a:tbl>
              <a:tblPr firstRow="1" bandRow="1">
                <a:tableStyleId>{2D5ABB26-0587-4C30-8999-92F81FD0307C}</a:tableStyleId>
              </a:tblPr>
              <a:tblGrid>
                <a:gridCol w="10919309">
                  <a:extLst>
                    <a:ext uri="{9D8B030D-6E8A-4147-A177-3AD203B41FA5}">
                      <a16:colId xmlns:a16="http://schemas.microsoft.com/office/drawing/2014/main" val="3596188947"/>
                    </a:ext>
                  </a:extLst>
                </a:gridCol>
              </a:tblGrid>
              <a:tr h="522941">
                <a:tc>
                  <a:txBody>
                    <a:bodyPr/>
                    <a:lstStyle/>
                    <a:p>
                      <a:pPr algn="ctr"/>
                      <a:r>
                        <a:rPr lang="en-US" sz="2800" dirty="0">
                          <a:solidFill>
                            <a:schemeClr val="bg1"/>
                          </a:solidFill>
                          <a:latin typeface="Times New Roman"/>
                        </a:rPr>
                        <a:t>PROPOSED SOLUTION</a:t>
                      </a:r>
                    </a:p>
                  </a:txBody>
                  <a:tcPr>
                    <a:solidFill>
                      <a:schemeClr val="accent1">
                        <a:lumMod val="50000"/>
                      </a:schemeClr>
                    </a:solidFill>
                  </a:tcPr>
                </a:tc>
                <a:extLst>
                  <a:ext uri="{0D108BD9-81ED-4DB2-BD59-A6C34878D82A}">
                    <a16:rowId xmlns:a16="http://schemas.microsoft.com/office/drawing/2014/main" val="4003213216"/>
                  </a:ext>
                </a:extLst>
              </a:tr>
            </a:tbl>
          </a:graphicData>
        </a:graphic>
      </p:graphicFrame>
      <p:graphicFrame>
        <p:nvGraphicFramePr>
          <p:cNvPr id="12" name="Table 12">
            <a:extLst>
              <a:ext uri="{FF2B5EF4-FFF2-40B4-BE49-F238E27FC236}">
                <a16:creationId xmlns:a16="http://schemas.microsoft.com/office/drawing/2014/main" id="{3A585E7E-32DB-3F3B-B912-4C56342E7B41}"/>
              </a:ext>
            </a:extLst>
          </p:cNvPr>
          <p:cNvGraphicFramePr>
            <a:graphicFrameLocks noGrp="1"/>
          </p:cNvGraphicFramePr>
          <p:nvPr>
            <p:extLst>
              <p:ext uri="{D42A27DB-BD31-4B8C-83A1-F6EECF244321}">
                <p14:modId xmlns:p14="http://schemas.microsoft.com/office/powerpoint/2010/main" val="4267322259"/>
              </p:ext>
            </p:extLst>
          </p:nvPr>
        </p:nvGraphicFramePr>
        <p:xfrm>
          <a:off x="495300" y="1562100"/>
          <a:ext cx="11018713" cy="3746500"/>
        </p:xfrm>
        <a:graphic>
          <a:graphicData uri="http://schemas.openxmlformats.org/drawingml/2006/table">
            <a:tbl>
              <a:tblPr firstRow="1" bandRow="1">
                <a:tableStyleId>{2D5ABB26-0587-4C30-8999-92F81FD0307C}</a:tableStyleId>
              </a:tblPr>
              <a:tblGrid>
                <a:gridCol w="11018713">
                  <a:extLst>
                    <a:ext uri="{9D8B030D-6E8A-4147-A177-3AD203B41FA5}">
                      <a16:colId xmlns:a16="http://schemas.microsoft.com/office/drawing/2014/main" val="3276542654"/>
                    </a:ext>
                  </a:extLst>
                </a:gridCol>
              </a:tblGrid>
              <a:tr h="3746500">
                <a:tc>
                  <a:txBody>
                    <a:bodyPr/>
                    <a:lstStyle/>
                    <a:p>
                      <a:pPr lvl="0" algn="just">
                        <a:buNone/>
                      </a:pPr>
                      <a:r>
                        <a:rPr lang="en-US" sz="2000" b="0" i="0" u="none" strike="noStrike" noProof="0" dirty="0">
                          <a:solidFill>
                            <a:schemeClr val="tx1"/>
                          </a:solidFill>
                          <a:latin typeface="Calibri"/>
                        </a:rPr>
                        <a:t>There are many different machine learning models that can be used to predict student adaptability in online learning. The choice of model depends on the specific problem, data, and available resources. We are going to use these machine learning models for predicting student adaptability in online learning: </a:t>
                      </a:r>
                    </a:p>
                    <a:p>
                      <a:pPr lvl="0" algn="just">
                        <a:buNone/>
                      </a:pPr>
                      <a:endParaRPr lang="en-US" sz="2000" b="0" i="0" u="none" strike="noStrike" noProof="0" dirty="0">
                        <a:solidFill>
                          <a:schemeClr val="tx1"/>
                        </a:solidFill>
                        <a:latin typeface="Calibri"/>
                      </a:endParaRPr>
                    </a:p>
                    <a:p>
                      <a:pPr marL="342900" lvl="0" indent="-342900" algn="just">
                        <a:buFont typeface="Wingdings"/>
                        <a:buChar char="v"/>
                      </a:pPr>
                      <a:r>
                        <a:rPr lang="en-US" sz="2000" b="1" i="0" u="none" strike="noStrike" noProof="0" dirty="0">
                          <a:solidFill>
                            <a:schemeClr val="tx1"/>
                          </a:solidFill>
                          <a:latin typeface="Calibri"/>
                        </a:rPr>
                        <a:t>Decision Tree</a:t>
                      </a:r>
                      <a:r>
                        <a:rPr lang="en-US" sz="2000" b="0" i="0" u="none" strike="noStrike" noProof="0" dirty="0">
                          <a:solidFill>
                            <a:schemeClr val="tx1"/>
                          </a:solidFill>
                          <a:latin typeface="Calibri"/>
                        </a:rPr>
                        <a:t>: This model is often used for classification problems and can be used to predict whether a student is likely to drop out of an online course or succeed. Decision trees can be easy to interpret and can handle categorical and continuous data. </a:t>
                      </a:r>
                    </a:p>
                    <a:p>
                      <a:pPr lvl="0" algn="just">
                        <a:buNone/>
                      </a:pPr>
                      <a:endParaRPr lang="en-US" sz="2000" b="0" i="0" u="none" strike="noStrike" noProof="0" dirty="0">
                        <a:solidFill>
                          <a:schemeClr val="tx1"/>
                        </a:solidFill>
                        <a:latin typeface="Calibri"/>
                      </a:endParaRPr>
                    </a:p>
                    <a:p>
                      <a:pPr marL="342900" lvl="0" indent="-342900" algn="just">
                        <a:buFont typeface="Wingdings"/>
                        <a:buChar char="v"/>
                      </a:pPr>
                      <a:r>
                        <a:rPr lang="en-US" sz="2000" b="1" i="0" u="none" strike="noStrike" noProof="0" dirty="0">
                          <a:solidFill>
                            <a:schemeClr val="tx1"/>
                          </a:solidFill>
                          <a:latin typeface="Calibri"/>
                        </a:rPr>
                        <a:t>Random Forest</a:t>
                      </a:r>
                      <a:r>
                        <a:rPr lang="en-US" sz="2000" b="0" i="0" u="none" strike="noStrike" noProof="0" dirty="0">
                          <a:solidFill>
                            <a:schemeClr val="tx1"/>
                          </a:solidFill>
                          <a:latin typeface="Calibri"/>
                        </a:rPr>
                        <a:t>: This model is an extension of decision trees and can be used for both classification and regression problems. Random forests can handle missing data, noisy data, and can capture nonlinear relationships.</a:t>
                      </a:r>
                      <a:r>
                        <a:rPr lang="en-US" sz="2000" b="0" i="0" u="none" strike="noStrike" noProof="0" dirty="0">
                          <a:solidFill>
                            <a:schemeClr val="tx1"/>
                          </a:solidFill>
                        </a:rPr>
                        <a:t> </a:t>
                      </a:r>
                      <a:endParaRPr lang="en-US" sz="2000" i="0">
                        <a:solidFill>
                          <a:schemeClr val="tx1"/>
                        </a:solidFill>
                      </a:endParaRPr>
                    </a:p>
                  </a:txBody>
                  <a:tcPr/>
                </a:tc>
                <a:extLst>
                  <a:ext uri="{0D108BD9-81ED-4DB2-BD59-A6C34878D82A}">
                    <a16:rowId xmlns:a16="http://schemas.microsoft.com/office/drawing/2014/main" val="2350926499"/>
                  </a:ext>
                </a:extLst>
              </a:tr>
            </a:tbl>
          </a:graphicData>
        </a:graphic>
      </p:graphicFrame>
      <p:pic>
        <p:nvPicPr>
          <p:cNvPr id="14" name="Picture 6" descr="A picture containing logo&#10;&#10;Description automatically generated">
            <a:extLst>
              <a:ext uri="{FF2B5EF4-FFF2-40B4-BE49-F238E27FC236}">
                <a16:creationId xmlns:a16="http://schemas.microsoft.com/office/drawing/2014/main" id="{1B32D621-042C-7714-0390-4BFD4A5F6370}"/>
              </a:ext>
            </a:extLst>
          </p:cNvPr>
          <p:cNvPicPr>
            <a:picLocks noChangeAspect="1"/>
          </p:cNvPicPr>
          <p:nvPr/>
        </p:nvPicPr>
        <p:blipFill>
          <a:blip r:embed="rId2"/>
          <a:stretch>
            <a:fillRect/>
          </a:stretch>
        </p:blipFill>
        <p:spPr>
          <a:xfrm>
            <a:off x="10287650" y="6371649"/>
            <a:ext cx="990600" cy="387350"/>
          </a:xfrm>
          <a:prstGeom prst="rect">
            <a:avLst/>
          </a:prstGeom>
        </p:spPr>
      </p:pic>
    </p:spTree>
    <p:extLst>
      <p:ext uri="{BB962C8B-B14F-4D97-AF65-F5344CB8AC3E}">
        <p14:creationId xmlns:p14="http://schemas.microsoft.com/office/powerpoint/2010/main" val="21176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AC519-6991-00E7-B2C7-0575B1D89965}"/>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1CB41717-3D14-AB61-233B-5AB685C5DC64}"/>
              </a:ext>
            </a:extLst>
          </p:cNvPr>
          <p:cNvSpPr>
            <a:spLocks noGrp="1"/>
          </p:cNvSpPr>
          <p:nvPr>
            <p:ph type="sldNum" sz="quarter" idx="13"/>
          </p:nvPr>
        </p:nvSpPr>
        <p:spPr/>
        <p:txBody>
          <a:bodyPr/>
          <a:lstStyle/>
          <a:p>
            <a:fld id="{19B51A1E-902D-48AF-9020-955120F399B6}" type="slidenum">
              <a:rPr lang="en-US" noProof="0" smtClean="0"/>
              <a:pPr/>
              <a:t>7</a:t>
            </a:fld>
            <a:endParaRPr lang="en-US" noProof="0" dirty="0"/>
          </a:p>
        </p:txBody>
      </p:sp>
      <p:pic>
        <p:nvPicPr>
          <p:cNvPr id="6" name="Picture 6" descr="A picture containing logo&#10;&#10;Description automatically generated">
            <a:extLst>
              <a:ext uri="{FF2B5EF4-FFF2-40B4-BE49-F238E27FC236}">
                <a16:creationId xmlns:a16="http://schemas.microsoft.com/office/drawing/2014/main" id="{01D73FC2-8C11-CC92-430A-3933D4236B6C}"/>
              </a:ext>
            </a:extLst>
          </p:cNvPr>
          <p:cNvPicPr>
            <a:picLocks noChangeAspect="1"/>
          </p:cNvPicPr>
          <p:nvPr/>
        </p:nvPicPr>
        <p:blipFill>
          <a:blip r:embed="rId2"/>
          <a:stretch>
            <a:fillRect/>
          </a:stretch>
        </p:blipFill>
        <p:spPr>
          <a:xfrm>
            <a:off x="10287650" y="6371649"/>
            <a:ext cx="990600" cy="387350"/>
          </a:xfrm>
          <a:prstGeom prst="rect">
            <a:avLst/>
          </a:prstGeom>
        </p:spPr>
      </p:pic>
      <p:graphicFrame>
        <p:nvGraphicFramePr>
          <p:cNvPr id="7" name="Table 7">
            <a:extLst>
              <a:ext uri="{FF2B5EF4-FFF2-40B4-BE49-F238E27FC236}">
                <a16:creationId xmlns:a16="http://schemas.microsoft.com/office/drawing/2014/main" id="{2A9E3ADD-32AC-5A38-5A13-EAC9952F44B2}"/>
              </a:ext>
            </a:extLst>
          </p:cNvPr>
          <p:cNvGraphicFramePr>
            <a:graphicFrameLocks noGrp="1"/>
          </p:cNvGraphicFramePr>
          <p:nvPr>
            <p:extLst>
              <p:ext uri="{D42A27DB-BD31-4B8C-83A1-F6EECF244321}">
                <p14:modId xmlns:p14="http://schemas.microsoft.com/office/powerpoint/2010/main" val="1899788819"/>
              </p:ext>
            </p:extLst>
          </p:nvPr>
        </p:nvGraphicFramePr>
        <p:xfrm>
          <a:off x="805132" y="718867"/>
          <a:ext cx="10230524" cy="5190833"/>
        </p:xfrm>
        <a:graphic>
          <a:graphicData uri="http://schemas.openxmlformats.org/drawingml/2006/table">
            <a:tbl>
              <a:tblPr firstRow="1" bandRow="1">
                <a:tableStyleId>{2D5ABB26-0587-4C30-8999-92F81FD0307C}</a:tableStyleId>
              </a:tblPr>
              <a:tblGrid>
                <a:gridCol w="10230524">
                  <a:extLst>
                    <a:ext uri="{9D8B030D-6E8A-4147-A177-3AD203B41FA5}">
                      <a16:colId xmlns:a16="http://schemas.microsoft.com/office/drawing/2014/main" val="2820710942"/>
                    </a:ext>
                  </a:extLst>
                </a:gridCol>
              </a:tblGrid>
              <a:tr h="5190833">
                <a:tc>
                  <a:txBody>
                    <a:bodyPr/>
                    <a:lstStyle/>
                    <a:p>
                      <a:pPr marL="457200" lvl="0" indent="-457200" algn="just">
                        <a:lnSpc>
                          <a:spcPct val="100000"/>
                        </a:lnSpc>
                        <a:spcBef>
                          <a:spcPts val="0"/>
                        </a:spcBef>
                        <a:spcAft>
                          <a:spcPts val="0"/>
                        </a:spcAft>
                        <a:buFont typeface="Wingdings"/>
                        <a:buChar char="v"/>
                      </a:pPr>
                      <a:r>
                        <a:rPr lang="en-US" sz="2000" b="1" i="0" u="none" strike="noStrike" noProof="0" dirty="0">
                          <a:solidFill>
                            <a:srgbClr val="000000"/>
                          </a:solidFill>
                          <a:latin typeface="Candara"/>
                        </a:rPr>
                        <a:t>Support Vector Machine (SVM)</a:t>
                      </a:r>
                      <a:r>
                        <a:rPr lang="en-US" sz="2000" b="0" i="0" u="none" strike="noStrike" noProof="0" dirty="0">
                          <a:solidFill>
                            <a:srgbClr val="000000"/>
                          </a:solidFill>
                          <a:latin typeface="Candara"/>
                        </a:rPr>
                        <a:t>: This model is a powerful classifier that can handle high- dimensional data and non-linear relationships. SVM can be used to predict student success or engagement in online courses.</a:t>
                      </a:r>
                    </a:p>
                    <a:p>
                      <a:pPr marL="457200" lvl="0" indent="-457200" algn="just">
                        <a:lnSpc>
                          <a:spcPct val="100000"/>
                        </a:lnSpc>
                        <a:spcBef>
                          <a:spcPts val="0"/>
                        </a:spcBef>
                        <a:spcAft>
                          <a:spcPts val="0"/>
                        </a:spcAft>
                        <a:buFont typeface="Wingdings"/>
                        <a:buChar char="v"/>
                      </a:pPr>
                      <a:endParaRPr lang="en-US" sz="2000" b="0" i="0" u="none" strike="noStrike" noProof="0" dirty="0">
                        <a:solidFill>
                          <a:srgbClr val="000000"/>
                        </a:solidFill>
                        <a:latin typeface="Candara"/>
                      </a:endParaRPr>
                    </a:p>
                    <a:p>
                      <a:pPr marL="457200" lvl="0" indent="-457200" algn="just">
                        <a:lnSpc>
                          <a:spcPct val="100000"/>
                        </a:lnSpc>
                        <a:spcBef>
                          <a:spcPts val="0"/>
                        </a:spcBef>
                        <a:spcAft>
                          <a:spcPts val="0"/>
                        </a:spcAft>
                        <a:buFont typeface="Wingdings"/>
                        <a:buChar char="v"/>
                      </a:pPr>
                      <a:r>
                        <a:rPr lang="en-US" sz="2000" b="1" i="0" u="none" strike="noStrike" noProof="0" dirty="0">
                          <a:solidFill>
                            <a:srgbClr val="000000"/>
                          </a:solidFill>
                          <a:latin typeface="Candara"/>
                        </a:rPr>
                        <a:t>Artificial Neural Networks</a:t>
                      </a:r>
                      <a:r>
                        <a:rPr lang="en-US" sz="2000" b="0" i="0" u="none" strike="noStrike" noProof="0" dirty="0">
                          <a:solidFill>
                            <a:srgbClr val="000000"/>
                          </a:solidFill>
                          <a:latin typeface="Candara"/>
                        </a:rPr>
                        <a:t>: This model is highly flexible and can be used for both classification and regression problems. Neural networks can capture complex relationships between input features and output variables and can handle large datasets.</a:t>
                      </a:r>
                    </a:p>
                    <a:p>
                      <a:pPr marL="0" lvl="0" indent="0" algn="just">
                        <a:lnSpc>
                          <a:spcPct val="100000"/>
                        </a:lnSpc>
                        <a:spcBef>
                          <a:spcPts val="0"/>
                        </a:spcBef>
                        <a:spcAft>
                          <a:spcPts val="0"/>
                        </a:spcAft>
                        <a:buNone/>
                      </a:pPr>
                      <a:endParaRPr lang="en-US" sz="2000" b="0" i="0" u="none" strike="noStrike" noProof="0" dirty="0">
                        <a:solidFill>
                          <a:srgbClr val="000000"/>
                        </a:solidFill>
                        <a:latin typeface="Candara"/>
                      </a:endParaRPr>
                    </a:p>
                    <a:p>
                      <a:pPr marL="457200" lvl="0" indent="-457200" algn="just">
                        <a:lnSpc>
                          <a:spcPct val="100000"/>
                        </a:lnSpc>
                        <a:spcBef>
                          <a:spcPts val="0"/>
                        </a:spcBef>
                        <a:spcAft>
                          <a:spcPts val="0"/>
                        </a:spcAft>
                        <a:buFont typeface="Wingdings"/>
                        <a:buChar char="v"/>
                      </a:pPr>
                      <a:r>
                        <a:rPr lang="en-US" sz="2000" b="1" i="0" u="none" strike="noStrike" noProof="0" dirty="0">
                          <a:solidFill>
                            <a:srgbClr val="000000"/>
                          </a:solidFill>
                          <a:latin typeface="Candara"/>
                        </a:rPr>
                        <a:t>K Nearest Neighbours</a:t>
                      </a:r>
                      <a:r>
                        <a:rPr lang="en-US" sz="2000" b="0" i="0" u="none" strike="noStrike" noProof="0" dirty="0">
                          <a:solidFill>
                            <a:srgbClr val="000000"/>
                          </a:solidFill>
                          <a:latin typeface="Candara"/>
                        </a:rPr>
                        <a:t>: K-nearest neighbors (KNN) is a non-parametric algorithm used for both classification and regression tasks in machine learning. It is a simple and intuitive algorithm that works by finding the "nearest" data points to a given input based on some distance metric. Once the nearest neighbors are identified, the algorithm makes a prediction based on the class or value of those neighbors.</a:t>
                      </a:r>
                      <a:endParaRPr lang="en-US" sz="2000" dirty="0">
                        <a:latin typeface="Candara"/>
                      </a:endParaRPr>
                    </a:p>
                    <a:p>
                      <a:pPr marL="457200" lvl="0" indent="-457200" algn="just">
                        <a:buFont typeface="Wingdings"/>
                        <a:buChar char="v"/>
                      </a:pPr>
                      <a:endParaRPr lang="en-US" sz="2000" dirty="0">
                        <a:latin typeface="Candara"/>
                      </a:endParaRPr>
                    </a:p>
                  </a:txBody>
                  <a:tcPr/>
                </a:tc>
                <a:extLst>
                  <a:ext uri="{0D108BD9-81ED-4DB2-BD59-A6C34878D82A}">
                    <a16:rowId xmlns:a16="http://schemas.microsoft.com/office/drawing/2014/main" val="30723930"/>
                  </a:ext>
                </a:extLst>
              </a:tr>
            </a:tbl>
          </a:graphicData>
        </a:graphic>
      </p:graphicFrame>
    </p:spTree>
    <p:extLst>
      <p:ext uri="{BB962C8B-B14F-4D97-AF65-F5344CB8AC3E}">
        <p14:creationId xmlns:p14="http://schemas.microsoft.com/office/powerpoint/2010/main" val="139893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D34AA7-3453-B5DC-0D43-2EF97680ABDE}"/>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D5CBDCE7-EA6C-C325-206A-4E6375CF6312}"/>
              </a:ext>
            </a:extLst>
          </p:cNvPr>
          <p:cNvSpPr>
            <a:spLocks noGrp="1"/>
          </p:cNvSpPr>
          <p:nvPr>
            <p:ph type="sldNum" sz="quarter" idx="13"/>
          </p:nvPr>
        </p:nvSpPr>
        <p:spPr/>
        <p:txBody>
          <a:bodyPr/>
          <a:lstStyle/>
          <a:p>
            <a:fld id="{19B51A1E-902D-48AF-9020-955120F399B6}" type="slidenum">
              <a:rPr lang="en-US" noProof="0" smtClean="0"/>
              <a:pPr/>
              <a:t>8</a:t>
            </a:fld>
            <a:endParaRPr lang="en-US" noProof="0" dirty="0"/>
          </a:p>
        </p:txBody>
      </p:sp>
      <p:graphicFrame>
        <p:nvGraphicFramePr>
          <p:cNvPr id="5" name="Table 5">
            <a:extLst>
              <a:ext uri="{FF2B5EF4-FFF2-40B4-BE49-F238E27FC236}">
                <a16:creationId xmlns:a16="http://schemas.microsoft.com/office/drawing/2014/main" id="{0F79DDCB-3159-3EA2-6B1E-17F9719DA585}"/>
              </a:ext>
            </a:extLst>
          </p:cNvPr>
          <p:cNvGraphicFramePr>
            <a:graphicFrameLocks noGrp="1"/>
          </p:cNvGraphicFramePr>
          <p:nvPr>
            <p:extLst>
              <p:ext uri="{D42A27DB-BD31-4B8C-83A1-F6EECF244321}">
                <p14:modId xmlns:p14="http://schemas.microsoft.com/office/powerpoint/2010/main" val="1460195249"/>
              </p:ext>
            </p:extLst>
          </p:nvPr>
        </p:nvGraphicFramePr>
        <p:xfrm>
          <a:off x="704490" y="718867"/>
          <a:ext cx="10439701" cy="4900616"/>
        </p:xfrm>
        <a:graphic>
          <a:graphicData uri="http://schemas.openxmlformats.org/drawingml/2006/table">
            <a:tbl>
              <a:tblPr firstRow="1" bandRow="1">
                <a:tableStyleId>{2D5ABB26-0587-4C30-8999-92F81FD0307C}</a:tableStyleId>
              </a:tblPr>
              <a:tblGrid>
                <a:gridCol w="10439701">
                  <a:extLst>
                    <a:ext uri="{9D8B030D-6E8A-4147-A177-3AD203B41FA5}">
                      <a16:colId xmlns:a16="http://schemas.microsoft.com/office/drawing/2014/main" val="1698218229"/>
                    </a:ext>
                  </a:extLst>
                </a:gridCol>
              </a:tblGrid>
              <a:tr h="4900616">
                <a:tc>
                  <a:txBody>
                    <a:bodyPr/>
                    <a:lstStyle/>
                    <a:p>
                      <a:pPr marL="285750" lvl="0" indent="-285750" algn="just">
                        <a:lnSpc>
                          <a:spcPct val="100000"/>
                        </a:lnSpc>
                        <a:spcBef>
                          <a:spcPts val="0"/>
                        </a:spcBef>
                        <a:spcAft>
                          <a:spcPts val="0"/>
                        </a:spcAft>
                        <a:buFont typeface="Wingdings"/>
                        <a:buChar char="v"/>
                      </a:pPr>
                      <a:r>
                        <a:rPr lang="en-US" sz="2000" b="1" i="0" u="none" strike="noStrike" noProof="0" dirty="0">
                          <a:solidFill>
                            <a:srgbClr val="000000"/>
                          </a:solidFill>
                          <a:latin typeface="Candara"/>
                        </a:rPr>
                        <a:t> Gaussian Naive Bayes</a:t>
                      </a:r>
                      <a:r>
                        <a:rPr lang="en-US" sz="2000" b="0" i="0" u="none" strike="noStrike" noProof="0" dirty="0">
                          <a:solidFill>
                            <a:srgbClr val="000000"/>
                          </a:solidFill>
                          <a:latin typeface="Candara"/>
                        </a:rPr>
                        <a:t>: Gaussian Naive Bayes is a probabilistic algorithm used for classification tasks in machine learning. It is a simple and efficient algorithm that is based on the Bayes theorem and assumes that the features are conditionally independent given the class variable.</a:t>
                      </a:r>
                      <a:endParaRPr lang="en-US" sz="2000" dirty="0"/>
                    </a:p>
                    <a:p>
                      <a:pPr marL="0" lvl="0" indent="0" algn="just">
                        <a:lnSpc>
                          <a:spcPct val="100000"/>
                        </a:lnSpc>
                        <a:spcBef>
                          <a:spcPts val="0"/>
                        </a:spcBef>
                        <a:spcAft>
                          <a:spcPts val="0"/>
                        </a:spcAft>
                        <a:buNone/>
                      </a:pPr>
                      <a:endParaRPr lang="en-US" sz="2000" b="0" i="0" u="none" strike="noStrike" noProof="0" dirty="0">
                        <a:solidFill>
                          <a:srgbClr val="000000"/>
                        </a:solidFill>
                        <a:latin typeface="Candara"/>
                      </a:endParaRPr>
                    </a:p>
                    <a:p>
                      <a:pPr marL="285750" lvl="0" indent="-285750" algn="just">
                        <a:lnSpc>
                          <a:spcPct val="100000"/>
                        </a:lnSpc>
                        <a:spcBef>
                          <a:spcPts val="0"/>
                        </a:spcBef>
                        <a:spcAft>
                          <a:spcPts val="0"/>
                        </a:spcAft>
                        <a:buFont typeface="Wingdings"/>
                        <a:buChar char="v"/>
                      </a:pPr>
                      <a:r>
                        <a:rPr lang="en-US" sz="2000" b="1" i="0" u="none" strike="noStrike" noProof="0" dirty="0">
                          <a:solidFill>
                            <a:srgbClr val="000000"/>
                          </a:solidFill>
                          <a:latin typeface="Candara"/>
                        </a:rPr>
                        <a:t> Logistic Regression</a:t>
                      </a:r>
                      <a:r>
                        <a:rPr lang="en-US" sz="2000" b="0" i="0" u="none" strike="noStrike" noProof="0" dirty="0">
                          <a:solidFill>
                            <a:srgbClr val="000000"/>
                          </a:solidFill>
                          <a:latin typeface="Candara"/>
                        </a:rPr>
                        <a:t>: This model is often used for binary classification problems and can be used to predict whether a student will drop out of an online course or not. Logistic regression is simple to implement, can handle continuous and categorical data, and provides interpretable coefficients. </a:t>
                      </a:r>
                      <a:endParaRPr lang="en-US" sz="2000" dirty="0"/>
                    </a:p>
                    <a:p>
                      <a:pPr lvl="0" algn="just">
                        <a:buNone/>
                      </a:pPr>
                      <a:endParaRPr lang="en-US" sz="2000" dirty="0"/>
                    </a:p>
                  </a:txBody>
                  <a:tcPr/>
                </a:tc>
                <a:extLst>
                  <a:ext uri="{0D108BD9-81ED-4DB2-BD59-A6C34878D82A}">
                    <a16:rowId xmlns:a16="http://schemas.microsoft.com/office/drawing/2014/main" val="53993302"/>
                  </a:ext>
                </a:extLst>
              </a:tr>
            </a:tbl>
          </a:graphicData>
        </a:graphic>
      </p:graphicFrame>
      <p:pic>
        <p:nvPicPr>
          <p:cNvPr id="7" name="Picture 6" descr="A picture containing logo&#10;&#10;Description automatically generated">
            <a:extLst>
              <a:ext uri="{FF2B5EF4-FFF2-40B4-BE49-F238E27FC236}">
                <a16:creationId xmlns:a16="http://schemas.microsoft.com/office/drawing/2014/main" id="{BB311601-84F7-CCEA-041E-3004736C7247}"/>
              </a:ext>
            </a:extLst>
          </p:cNvPr>
          <p:cNvPicPr>
            <a:picLocks noChangeAspect="1"/>
          </p:cNvPicPr>
          <p:nvPr/>
        </p:nvPicPr>
        <p:blipFill>
          <a:blip r:embed="rId2"/>
          <a:stretch>
            <a:fillRect/>
          </a:stretch>
        </p:blipFill>
        <p:spPr>
          <a:xfrm>
            <a:off x="10287650" y="6371649"/>
            <a:ext cx="990600" cy="387350"/>
          </a:xfrm>
          <a:prstGeom prst="rect">
            <a:avLst/>
          </a:prstGeom>
        </p:spPr>
      </p:pic>
    </p:spTree>
    <p:extLst>
      <p:ext uri="{BB962C8B-B14F-4D97-AF65-F5344CB8AC3E}">
        <p14:creationId xmlns:p14="http://schemas.microsoft.com/office/powerpoint/2010/main" val="409112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7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2D1514C-1975-1E3E-C67B-C818BB76A14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METHODOLOGIES</a:t>
            </a:r>
          </a:p>
        </p:txBody>
      </p:sp>
      <p:sp>
        <p:nvSpPr>
          <p:cNvPr id="5" name="Text Placeholder 4">
            <a:extLst>
              <a:ext uri="{FF2B5EF4-FFF2-40B4-BE49-F238E27FC236}">
                <a16:creationId xmlns:a16="http://schemas.microsoft.com/office/drawing/2014/main" id="{87E034D2-C99B-9AAD-312A-292FA40F9773}"/>
              </a:ext>
            </a:extLst>
          </p:cNvPr>
          <p:cNvSpPr>
            <a:spLocks noGrp="1"/>
          </p:cNvSpPr>
          <p:nvPr>
            <p:ph type="body" sz="quarter" idx="14"/>
          </p:nvPr>
        </p:nvSpPr>
        <p:spPr>
          <a:xfrm>
            <a:off x="1371599" y="2318197"/>
            <a:ext cx="9724031" cy="3683358"/>
          </a:xfrm>
        </p:spPr>
        <p:txBody>
          <a:bodyPr vert="horz" lIns="91440" tIns="45720" rIns="91440" bIns="45720" rtlCol="0" anchor="ctr">
            <a:normAutofit/>
          </a:bodyPr>
          <a:lstStyle/>
          <a:p>
            <a:pPr algn="just"/>
            <a:r>
              <a:rPr lang="en-US" sz="2000" dirty="0">
                <a:solidFill>
                  <a:schemeClr val="tx1"/>
                </a:solidFill>
              </a:rPr>
              <a:t>Data preprocessing is a procedure of getting ready the raw information and making it suitable fora device gaining knowledge. It's the first and important step even as creating a Machine Learning Model. When creating a machine learning model, it is not continually a case that we encounter the smooth and formatted records. And while doing any operation with data, it's miles obligatory to easy it and put in a formatted way. So for this, we use data preprocessing project. Real-world data is typically complex and may contain various types of noise, missing values, and formatting inconsistencies that render it unsuitable for use in machine learning models. Therefore, it is essential to perform data preprocessing tasks to clean, transform, and prepare the data for analysis. By doing so, the accuracy and efficiency of machine learning models can be significantly improved, leading to more reliable results and better decision-making.</a:t>
            </a:r>
            <a:endParaRPr lang="en-US" sz="2000">
              <a:solidFill>
                <a:schemeClr val="tx1"/>
              </a:solidFill>
            </a:endParaRPr>
          </a:p>
        </p:txBody>
      </p:sp>
      <p:pic>
        <p:nvPicPr>
          <p:cNvPr id="7" name="Picture 6" descr="A picture containing logo&#10;&#10;Description automatically generated">
            <a:extLst>
              <a:ext uri="{FF2B5EF4-FFF2-40B4-BE49-F238E27FC236}">
                <a16:creationId xmlns:a16="http://schemas.microsoft.com/office/drawing/2014/main" id="{38D860D8-13C8-2CA1-C238-62CFB4686A14}"/>
              </a:ext>
            </a:extLst>
          </p:cNvPr>
          <p:cNvPicPr>
            <a:picLocks noChangeAspect="1"/>
          </p:cNvPicPr>
          <p:nvPr/>
        </p:nvPicPr>
        <p:blipFill>
          <a:blip r:embed="rId2"/>
          <a:stretch>
            <a:fillRect/>
          </a:stretch>
        </p:blipFill>
        <p:spPr>
          <a:xfrm>
            <a:off x="10258895" y="6443536"/>
            <a:ext cx="990600" cy="387350"/>
          </a:xfrm>
          <a:prstGeom prst="rect">
            <a:avLst/>
          </a:prstGeom>
        </p:spPr>
      </p:pic>
    </p:spTree>
    <p:extLst>
      <p:ext uri="{BB962C8B-B14F-4D97-AF65-F5344CB8AC3E}">
        <p14:creationId xmlns:p14="http://schemas.microsoft.com/office/powerpoint/2010/main" val="4157354351"/>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380</Words>
  <Application>Microsoft Office PowerPoint</Application>
  <PresentationFormat>Widescreen</PresentationFormat>
  <Paragraphs>95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Predicting  A  Student's  Adaptability Level in Online Education</vt:lpstr>
      <vt:lpstr>Motivation</vt:lpstr>
      <vt:lpstr>Introduction</vt:lpstr>
      <vt:lpstr>PowerPoint Presentation</vt:lpstr>
      <vt:lpstr>EXISTING PLAN</vt:lpstr>
      <vt:lpstr>PowerPoint Presentation</vt:lpstr>
      <vt:lpstr>PowerPoint Presentation</vt:lpstr>
      <vt:lpstr>PowerPoint Presentation</vt:lpstr>
      <vt:lpstr>METHODOLOGIES</vt:lpstr>
      <vt:lpstr>title</vt:lpstr>
      <vt:lpstr>PowerPoint Presentation</vt:lpstr>
      <vt:lpstr>MODEL TRAINING 1) LOGISTIC REGRESSION </vt:lpstr>
      <vt:lpstr>2) Gaussian Naive Bayes  </vt:lpstr>
      <vt:lpstr>3) Decision Trees</vt:lpstr>
      <vt:lpstr>4) Random Forest</vt:lpstr>
      <vt:lpstr>5) Support Vector Machine</vt:lpstr>
      <vt:lpstr>6) Multi -Layer Perceptron Training</vt:lpstr>
      <vt:lpstr>Loss plot for MLP</vt:lpstr>
      <vt:lpstr>K-Nearest Neighbors </vt:lpstr>
      <vt:lpstr>By  training  the above models on the given dataset, we can say that Random Forests give the best performance amongst all the classifiers used for prediction as it has more accuracy, precision, recall, F1-score than other classifiers. Below is a table which can be used for comparison between different models.</vt:lpstr>
      <vt:lpstr>GUI  OUTPUT</vt:lpstr>
      <vt:lpstr>1) A test case where the model predicts high level of adaptability</vt:lpstr>
      <vt:lpstr>2) A test case where the model predicts moderate level of adaptability</vt:lpstr>
      <vt:lpstr>3) A test case where the model predicts low level of adaptability</vt:lpstr>
      <vt:lpstr>PowerPoint Presentation</vt:lpstr>
      <vt:lpstr>1)  Dataset: https://www.kaggle.com/datasets/mdmahmudulhasansuzan/studentsadaptability-level-in-online-education   2)  https://ccrc.tc.columbia.edu/media/k2/attachments/adaptability-to-onlinelearning.pdf   3)  https://eric.ed.gov/?id=EJ1175336  4)  https://ijonse.net/index.php/ijonse/article/view/49   5)  https://www.researchgate.net/publication/349601508_Barriers_to_Online_Lea rning_in_the_Time_of_COVID19_A_National_Survey_of_Medical_Students_in_the_Philippines   6)  https://www.frontiersin.org/articles/10.3389/fpsyg.2021.637776/full   7)  https://educationaltechnologyjournal.springeropen.com/articles/10.1186/s4123 9-021-00252-3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2022</cp:revision>
  <dcterms:created xsi:type="dcterms:W3CDTF">2023-04-23T09:29:43Z</dcterms:created>
  <dcterms:modified xsi:type="dcterms:W3CDTF">2023-05-14T15:12:55Z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