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71" r:id="rId3"/>
    <p:sldId id="324" r:id="rId4"/>
    <p:sldId id="289" r:id="rId5"/>
    <p:sldId id="328" r:id="rId6"/>
    <p:sldId id="306" r:id="rId7"/>
    <p:sldId id="316" r:id="rId8"/>
    <p:sldId id="313" r:id="rId9"/>
  </p:sldIdLst>
  <p:sldSz cx="9144000" cy="6858000" type="screen4x3"/>
  <p:notesSz cx="68580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ous, Jeremiah M" initials="SJM" lastIdx="2" clrIdx="0">
    <p:extLst>
      <p:ext uri="{19B8F6BF-5375-455C-9EA6-DF929625EA0E}">
        <p15:presenceInfo xmlns:p15="http://schemas.microsoft.com/office/powerpoint/2012/main" userId="S-1-5-21-2957877638-2650906760-3733329590-5535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73AE"/>
    <a:srgbClr val="0074B0"/>
    <a:srgbClr val="9DC3E6"/>
    <a:srgbClr val="F5F5F5"/>
    <a:srgbClr val="0076B2"/>
    <a:srgbClr val="0077B4"/>
    <a:srgbClr val="00629B"/>
    <a:srgbClr val="46779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86" autoAdjust="0"/>
  </p:normalViewPr>
  <p:slideViewPr>
    <p:cSldViewPr snapToGrid="0">
      <p:cViewPr varScale="1">
        <p:scale>
          <a:sx n="105" d="100"/>
          <a:sy n="105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253421352975372E-2"/>
          <c:y val="4.0897965661496852E-2"/>
          <c:w val="0.92999089108038524"/>
          <c:h val="0.71226233977262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Calls Handled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  <c:pt idx="8">
                  <c:v>5pm</c:v>
                </c:pt>
                <c:pt idx="9">
                  <c:v>6pm</c:v>
                </c:pt>
                <c:pt idx="10">
                  <c:v>7pm</c:v>
                </c:pt>
                <c:pt idx="11">
                  <c:v>8pm</c:v>
                </c:pt>
                <c:pt idx="12">
                  <c:v>9pm</c:v>
                </c:pt>
                <c:pt idx="13">
                  <c:v>10pm</c:v>
                </c:pt>
                <c:pt idx="14">
                  <c:v>11pm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54</c:v>
                </c:pt>
                <c:pt idx="1">
                  <c:v>81</c:v>
                </c:pt>
                <c:pt idx="2">
                  <c:v>104</c:v>
                </c:pt>
                <c:pt idx="3">
                  <c:v>255</c:v>
                </c:pt>
                <c:pt idx="4">
                  <c:v>188</c:v>
                </c:pt>
                <c:pt idx="5">
                  <c:v>198</c:v>
                </c:pt>
                <c:pt idx="6">
                  <c:v>161</c:v>
                </c:pt>
                <c:pt idx="7">
                  <c:v>148</c:v>
                </c:pt>
                <c:pt idx="8">
                  <c:v>203</c:v>
                </c:pt>
                <c:pt idx="9">
                  <c:v>301</c:v>
                </c:pt>
                <c:pt idx="10">
                  <c:v>618</c:v>
                </c:pt>
                <c:pt idx="11">
                  <c:v>541</c:v>
                </c:pt>
                <c:pt idx="12">
                  <c:v>237</c:v>
                </c:pt>
                <c:pt idx="13">
                  <c:v>69</c:v>
                </c:pt>
                <c:pt idx="1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98-472C-A8C2-961AF8E33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4-Week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  <c:pt idx="8">
                  <c:v>5pm</c:v>
                </c:pt>
                <c:pt idx="9">
                  <c:v>6pm</c:v>
                </c:pt>
                <c:pt idx="10">
                  <c:v>7pm</c:v>
                </c:pt>
                <c:pt idx="11">
                  <c:v>8pm</c:v>
                </c:pt>
                <c:pt idx="12">
                  <c:v>9pm</c:v>
                </c:pt>
                <c:pt idx="13">
                  <c:v>10pm</c:v>
                </c:pt>
                <c:pt idx="14">
                  <c:v>11pm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52</c:v>
                </c:pt>
                <c:pt idx="1">
                  <c:v>45</c:v>
                </c:pt>
                <c:pt idx="2">
                  <c:v>59</c:v>
                </c:pt>
                <c:pt idx="3">
                  <c:v>48</c:v>
                </c:pt>
                <c:pt idx="4">
                  <c:v>62</c:v>
                </c:pt>
                <c:pt idx="5">
                  <c:v>61</c:v>
                </c:pt>
                <c:pt idx="6">
                  <c:v>62</c:v>
                </c:pt>
                <c:pt idx="7">
                  <c:v>66</c:v>
                </c:pt>
                <c:pt idx="8">
                  <c:v>55</c:v>
                </c:pt>
                <c:pt idx="9">
                  <c:v>45</c:v>
                </c:pt>
                <c:pt idx="10">
                  <c:v>37</c:v>
                </c:pt>
                <c:pt idx="11">
                  <c:v>27</c:v>
                </c:pt>
                <c:pt idx="12">
                  <c:v>12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D-41CF-9113-C816FB866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544048"/>
        <c:axId val="462544832"/>
      </c:barChart>
      <c:catAx>
        <c:axId val="46254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44832"/>
        <c:crosses val="autoZero"/>
        <c:auto val="1"/>
        <c:lblAlgn val="ctr"/>
        <c:lblOffset val="100"/>
        <c:noMultiLvlLbl val="0"/>
      </c:catAx>
      <c:valAx>
        <c:axId val="4625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440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0388211863956474"/>
          <c:y val="0.88733810059523266"/>
          <c:w val="0.58574708673775944"/>
          <c:h val="0.107413006838439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240647107692181E-2"/>
          <c:y val="4.0897965661496852E-2"/>
          <c:w val="0.92999089108038524"/>
          <c:h val="0.71226233977262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  <c:pt idx="8">
                  <c:v>5pm</c:v>
                </c:pt>
                <c:pt idx="9">
                  <c:v>6pm</c:v>
                </c:pt>
                <c:pt idx="10">
                  <c:v>7pm</c:v>
                </c:pt>
                <c:pt idx="11">
                  <c:v>8pm</c:v>
                </c:pt>
                <c:pt idx="12">
                  <c:v>9pm</c:v>
                </c:pt>
                <c:pt idx="13">
                  <c:v>10pm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11</c:v>
                </c:pt>
                <c:pt idx="1">
                  <c:v>21</c:v>
                </c:pt>
                <c:pt idx="2">
                  <c:v>17</c:v>
                </c:pt>
                <c:pt idx="3">
                  <c:v>60</c:v>
                </c:pt>
                <c:pt idx="4">
                  <c:v>36</c:v>
                </c:pt>
                <c:pt idx="5">
                  <c:v>52</c:v>
                </c:pt>
                <c:pt idx="6">
                  <c:v>25</c:v>
                </c:pt>
                <c:pt idx="7">
                  <c:v>13</c:v>
                </c:pt>
                <c:pt idx="8">
                  <c:v>25</c:v>
                </c:pt>
                <c:pt idx="9">
                  <c:v>28</c:v>
                </c:pt>
                <c:pt idx="10">
                  <c:v>36</c:v>
                </c:pt>
                <c:pt idx="11">
                  <c:v>48</c:v>
                </c:pt>
                <c:pt idx="12">
                  <c:v>12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B-4C74-BB50-B3397FFFFC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4-Week 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9am</c:v>
                </c:pt>
                <c:pt idx="1">
                  <c:v>10am</c:v>
                </c:pt>
                <c:pt idx="2">
                  <c:v>11am</c:v>
                </c:pt>
                <c:pt idx="3">
                  <c:v>12pm</c:v>
                </c:pt>
                <c:pt idx="4">
                  <c:v>1pm</c:v>
                </c:pt>
                <c:pt idx="5">
                  <c:v>2pm</c:v>
                </c:pt>
                <c:pt idx="6">
                  <c:v>3pm</c:v>
                </c:pt>
                <c:pt idx="7">
                  <c:v>4pm</c:v>
                </c:pt>
                <c:pt idx="8">
                  <c:v>5pm</c:v>
                </c:pt>
                <c:pt idx="9">
                  <c:v>6pm</c:v>
                </c:pt>
                <c:pt idx="10">
                  <c:v>7pm</c:v>
                </c:pt>
                <c:pt idx="11">
                  <c:v>8pm</c:v>
                </c:pt>
                <c:pt idx="12">
                  <c:v>9pm</c:v>
                </c:pt>
                <c:pt idx="13">
                  <c:v>10pm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9</c:v>
                </c:pt>
                <c:pt idx="9">
                  <c:v>9</c:v>
                </c:pt>
                <c:pt idx="10">
                  <c:v>6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FB-4C74-BB50-B3397FFFF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546008"/>
        <c:axId val="463711536"/>
      </c:barChart>
      <c:catAx>
        <c:axId val="46254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11536"/>
        <c:crosses val="autoZero"/>
        <c:auto val="1"/>
        <c:lblAlgn val="ctr"/>
        <c:lblOffset val="100"/>
        <c:noMultiLvlLbl val="0"/>
      </c:catAx>
      <c:valAx>
        <c:axId val="4637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54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57461410597398"/>
          <c:y val="0.89258699316156087"/>
          <c:w val="0.36100575288186204"/>
          <c:h val="0.107413006838439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3697"/>
          </a:xfrm>
          <a:prstGeom prst="rect">
            <a:avLst/>
          </a:prstGeom>
        </p:spPr>
        <p:txBody>
          <a:bodyPr vert="horz" lIns="90240" tIns="45120" rIns="90240" bIns="451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63697"/>
          </a:xfrm>
          <a:prstGeom prst="rect">
            <a:avLst/>
          </a:prstGeom>
        </p:spPr>
        <p:txBody>
          <a:bodyPr vert="horz" lIns="90240" tIns="45120" rIns="90240" bIns="45120" rtlCol="0"/>
          <a:lstStyle>
            <a:lvl1pPr algn="r">
              <a:defRPr sz="1200"/>
            </a:lvl1pPr>
          </a:lstStyle>
          <a:p>
            <a:fld id="{06547283-A47A-4CA8-A2C3-83C16BC60D71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40" tIns="45120" rIns="90240" bIns="451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1" y="4444546"/>
            <a:ext cx="5485158" cy="3637020"/>
          </a:xfrm>
          <a:prstGeom prst="rect">
            <a:avLst/>
          </a:prstGeom>
        </p:spPr>
        <p:txBody>
          <a:bodyPr vert="horz" lIns="90240" tIns="45120" rIns="90240" bIns="451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380"/>
            <a:ext cx="2972421" cy="463697"/>
          </a:xfrm>
          <a:prstGeom prst="rect">
            <a:avLst/>
          </a:prstGeom>
        </p:spPr>
        <p:txBody>
          <a:bodyPr vert="horz" lIns="90240" tIns="45120" rIns="90240" bIns="451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772380"/>
            <a:ext cx="2972421" cy="463697"/>
          </a:xfrm>
          <a:prstGeom prst="rect">
            <a:avLst/>
          </a:prstGeom>
        </p:spPr>
        <p:txBody>
          <a:bodyPr vert="horz" lIns="90240" tIns="45120" rIns="90240" bIns="45120" rtlCol="0" anchor="b"/>
          <a:lstStyle>
            <a:lvl1pPr algn="r">
              <a:defRPr sz="1200"/>
            </a:lvl1pPr>
          </a:lstStyle>
          <a:p>
            <a:fld id="{0E470978-77E8-45A5-BAC8-7ADB1B690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3825" y="1173163"/>
            <a:ext cx="4222750" cy="3168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70978-77E8-45A5-BAC8-7ADB1B690D5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5116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89F6-BF78-4FA2-B410-E759B9499F87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4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5EB3-2B51-46F4-8C51-24A7FD8B6E6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4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781F-634F-43EE-9884-430B400B2B9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5" y="1879787"/>
            <a:ext cx="7065818" cy="1297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909" y="3429000"/>
            <a:ext cx="5818909" cy="1546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3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4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1612-413F-4348-B9C1-FD146C002B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9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3.png" descr="CharterCommunication_Logo_Col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685801"/>
            <a:ext cx="1905000" cy="60166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headEnd type="oval"/>
          </a:ln>
        </p:spPr>
        <p:txBody>
          <a:bodyPr lIns="44374" rIns="44374"/>
          <a:lstStyle/>
          <a:p>
            <a:pPr hangingPunct="0">
              <a:defRPr sz="1200" b="1">
                <a:solidFill>
                  <a:srgbClr val="00629B"/>
                </a:solidFill>
                <a:latin typeface="Generis Sans Com"/>
                <a:ea typeface="Generis Sans Com"/>
                <a:cs typeface="Generis Sans Com"/>
                <a:sym typeface="Generis Sans Com"/>
              </a:defRPr>
            </a:pPr>
            <a:endParaRPr sz="1165" b="1" kern="0" dirty="0">
              <a:solidFill>
                <a:srgbClr val="00629B"/>
              </a:solidFill>
              <a:latin typeface="Generis Sans Com"/>
              <a:ea typeface="Generis Sans Com"/>
              <a:cs typeface="Generis Sans Com"/>
              <a:sym typeface="Generis Sans Com"/>
            </a:endParaRPr>
          </a:p>
        </p:txBody>
      </p:sp>
      <p:sp>
        <p:nvSpPr>
          <p:cNvPr id="10" name="Shape 19"/>
          <p:cNvSpPr>
            <a:spLocks noGrp="1"/>
          </p:cNvSpPr>
          <p:nvPr>
            <p:ph type="sldNum" sz="quarter" idx="2"/>
          </p:nvPr>
        </p:nvSpPr>
        <p:spPr>
          <a:xfrm>
            <a:off x="8308183" y="6568363"/>
            <a:ext cx="223835" cy="2158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1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65" b="1" dirty="0">
              <a:solidFill>
                <a:prstClr val="black"/>
              </a:solidFill>
              <a:latin typeface="Generis Sans Com" charset="0"/>
              <a:ea typeface="ヒラギノ角ゴ Pro W3" pitchFamily="-84" charset="-128"/>
            </a:endParaRPr>
          </a:p>
        </p:txBody>
      </p:sp>
      <p:pic>
        <p:nvPicPr>
          <p:cNvPr id="7" name="Picture 9" descr="CharterCommunication_Logo_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1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165" dirty="0" smtClean="0">
              <a:solidFill>
                <a:srgbClr val="00629B"/>
              </a:solidFill>
            </a:endParaRPr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45864" y="6476968"/>
            <a:ext cx="3714449" cy="3429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Calibri"/>
                <a:ea typeface="ヒラギノ角ゴ Pro W3" pitchFamily="-84" charset="-128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Generis Sans Com" charset="0"/>
                <a:ea typeface="ヒラギノ角ゴ Pro W3" pitchFamily="-84" charset="-128"/>
                <a:cs typeface="+mn-cs"/>
              </a:defRPr>
            </a:lvl9pPr>
          </a:lstStyle>
          <a:p>
            <a:pPr>
              <a:defRPr/>
            </a:pPr>
            <a:r>
              <a:rPr lang="en-US" sz="874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Confidential to Charter Communications – Do Not Distribute Externally</a:t>
            </a:r>
            <a:endParaRPr lang="en-US" sz="874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1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B09-3770-48C0-8D2E-1282A6C5DC9E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A011-21E8-43B9-91FB-CE77FB1A3830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F59A-B5AD-4FC8-A8F6-12AD16DBB8A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2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7C48-B625-42FB-8FAB-F46B1EE9557D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AEB9-7C05-4298-9DF1-12D90DDD09D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9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9EAD-9AA4-4998-BD1A-81B3BDD19AC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3083-A9CE-4420-995F-D6F7F2637A4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E91C-9E4B-47FD-90C5-F42D6858EEB4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78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0965-6396-484D-88C8-30F70F011736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3B49-46D3-480A-BBF2-94F58F63F4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6" y="242328"/>
            <a:ext cx="7481455" cy="1008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6" y="1411942"/>
            <a:ext cx="7481455" cy="399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5637" y="5608545"/>
            <a:ext cx="1939636" cy="322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CB5A-173D-4033-91AE-2F0374BF99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0182" y="5608545"/>
            <a:ext cx="2632364" cy="322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7455" y="5608545"/>
            <a:ext cx="1939636" cy="3221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806867" rtl="0" eaLnBrk="1" latinLnBrk="0" hangingPunct="1"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575" indent="-302575" algn="l" defTabSz="806867" rtl="0" eaLnBrk="1" latinLnBrk="0" hangingPunct="1">
        <a:spcBef>
          <a:spcPct val="20000"/>
        </a:spcBef>
        <a:buFont typeface="Arial" pitchFamily="34" charset="0"/>
        <a:buChar char="•"/>
        <a:defRPr sz="2824" kern="1200">
          <a:solidFill>
            <a:schemeClr val="tx1"/>
          </a:solidFill>
          <a:latin typeface="+mn-lt"/>
          <a:ea typeface="+mn-ea"/>
          <a:cs typeface="+mn-cs"/>
        </a:defRPr>
      </a:lvl1pPr>
      <a:lvl2pPr marL="655579" indent="-252146" algn="l" defTabSz="806867" rtl="0" eaLnBrk="1" latinLnBrk="0" hangingPunct="1">
        <a:spcBef>
          <a:spcPct val="20000"/>
        </a:spcBef>
        <a:buFont typeface="Arial" pitchFamily="34" charset="0"/>
        <a:buChar char="–"/>
        <a:defRPr sz="2471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spcBef>
          <a:spcPct val="20000"/>
        </a:spcBef>
        <a:buFont typeface="Arial" pitchFamily="34" charset="0"/>
        <a:buChar char="–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spcBef>
          <a:spcPct val="20000"/>
        </a:spcBef>
        <a:buFont typeface="Arial" pitchFamily="34" charset="0"/>
        <a:buChar char="»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spcBef>
          <a:spcPct val="20000"/>
        </a:spcBef>
        <a:buFont typeface="Arial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16" y="1433649"/>
            <a:ext cx="6524782" cy="7694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4374" tIns="44374" rIns="44374" bIns="44374" numCol="1" spcCol="38100" rtlCol="0" anchor="t">
            <a:spAutoFit/>
          </a:bodyPr>
          <a:lstStyle/>
          <a:p>
            <a:pPr hangingPunct="0"/>
            <a:r>
              <a:rPr lang="en-US" sz="2200" b="1" dirty="0">
                <a:solidFill>
                  <a:srgbClr val="00629B"/>
                </a:solidFill>
                <a:cs typeface="Arial"/>
                <a:sym typeface="Calibri"/>
              </a:rPr>
              <a:t>Event Management Analysis (EMA) – Outage Summary and Treatment Timeline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21169"/>
              </p:ext>
            </p:extLst>
          </p:nvPr>
        </p:nvGraphicFramePr>
        <p:xfrm>
          <a:off x="196360" y="2154716"/>
          <a:ext cx="3607544" cy="1786352"/>
        </p:xfrm>
        <a:graphic>
          <a:graphicData uri="http://schemas.openxmlformats.org/drawingml/2006/table">
            <a:tbl>
              <a:tblPr/>
              <a:tblGrid>
                <a:gridCol w="1434899">
                  <a:extLst>
                    <a:ext uri="{9D8B030D-6E8A-4147-A177-3AD203B41FA5}">
                      <a16:colId xmlns:a16="http://schemas.microsoft.com/office/drawing/2014/main" val="2122100586"/>
                    </a:ext>
                  </a:extLst>
                </a:gridCol>
                <a:gridCol w="2172645">
                  <a:extLst>
                    <a:ext uri="{9D8B030D-6E8A-4147-A177-3AD203B41FA5}">
                      <a16:colId xmlns:a16="http://schemas.microsoft.com/office/drawing/2014/main" val="1958455919"/>
                    </a:ext>
                  </a:extLst>
                </a:gridCol>
              </a:tblGrid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Outage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Tools And Service~~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62959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 Start Date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09/07 12:46 PM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1118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 ID: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115791 - Priority 1:BHN;Charter;TWC;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174906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INC: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INC000009580699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14251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Associated INC(s):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95100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 Duration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2 hours, 31 minutes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469927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Impact: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ALL; 1,385,582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EMA Disposition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35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42268" y="2759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416" y="201543"/>
            <a:ext cx="620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sz="1800">
                <a:latin typeface="Calibri"/>
              </a:rPr>
              <a:t>115791 : ~~Network Event | Multiple Tools and Services | Multiple Regions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467" y="4058711"/>
            <a:ext cx="890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>
                <a:solidFill>
                  <a:srgbClr val="00629B"/>
                </a:solidFill>
              </a:rPr>
              <a:t>Summary of </a:t>
            </a:r>
            <a:r>
              <a:rPr lang="en-US" sz="1400" b="1" i="1" dirty="0" smtClean="0">
                <a:solidFill>
                  <a:srgbClr val="00629B"/>
                </a:solidFill>
              </a:rPr>
              <a:t>Event</a:t>
            </a:r>
            <a:r>
              <a:rPr b="1" sz="1200">
                <a:latin typeface="Calibri"/>
              </a:rPr>
              <a:t>
Customer care representatives in multiple call centers are experiencing latency in multiple applications including Avaya and Webex.  
ITSOC has been engaged to investigate. </a:t>
            </a:r>
          </a:p>
        </p:txBody>
      </p:sp>
      <p:pic>
        <p:nvPicPr>
          <p:cNvPr id="10" name="Picture 9" descr="time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80467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3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2"/>
          <p:cNvSpPr txBox="1">
            <a:spLocks/>
          </p:cNvSpPr>
          <p:nvPr/>
        </p:nvSpPr>
        <p:spPr>
          <a:xfrm>
            <a:off x="110717" y="122141"/>
            <a:ext cx="82296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kern="0" dirty="0">
                <a:latin typeface="+mn-lt"/>
              </a:rPr>
              <a:t>Executive </a:t>
            </a: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Level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Summary –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109142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0681" y="449230"/>
            <a:ext cx="8988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43" y="6543434"/>
            <a:ext cx="2057400" cy="365125"/>
          </a:xfrm>
        </p:spPr>
        <p:txBody>
          <a:bodyPr/>
          <a:lstStyle/>
          <a:p>
            <a:fld id="{C0263B49-46D3-480A-BBF2-94F58F63F4D7}" type="slidenum">
              <a:rPr lang="en-US" smtClean="0"/>
              <a:t>2</a:t>
            </a:fld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81289" y="1765978"/>
            <a:ext cx="407807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629B"/>
                </a:solidFill>
              </a:rPr>
              <a:t>Outage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…..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30172" y="1765978"/>
            <a:ext cx="422582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sz="1400" b="1" i="1" dirty="0">
                <a:solidFill>
                  <a:srgbClr val="00629B"/>
                </a:solidFill>
              </a:rPr>
              <a:t>Areas of Interest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Could the call volume be reported sooner ? 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49246673"/>
              </p:ext>
            </p:extLst>
          </p:nvPr>
        </p:nvGraphicFramePr>
        <p:xfrm>
          <a:off x="110717" y="4241407"/>
          <a:ext cx="4286316" cy="241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050" y="520395"/>
            <a:ext cx="854391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solidFill>
                  <a:srgbClr val="00629B"/>
                </a:solidFill>
              </a:rPr>
              <a:t>Summary of Event</a:t>
            </a:r>
          </a:p>
          <a:p>
            <a:pPr algn="just"/>
            <a:r>
              <a:rPr lang="en-US" sz="1100" dirty="0" smtClean="0"/>
              <a:t>After</a:t>
            </a:r>
            <a:endParaRPr lang="en-US" sz="1100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81313066"/>
              </p:ext>
            </p:extLst>
          </p:nvPr>
        </p:nvGraphicFramePr>
        <p:xfrm>
          <a:off x="4730171" y="4241407"/>
          <a:ext cx="4288807" cy="241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76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2"/>
          <p:cNvSpPr txBox="1">
            <a:spLocks/>
          </p:cNvSpPr>
          <p:nvPr/>
        </p:nvSpPr>
        <p:spPr>
          <a:xfrm>
            <a:off x="110717" y="122141"/>
            <a:ext cx="82296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+mn-lt"/>
              </a:rPr>
              <a:t>Event Timeline – </a:t>
            </a:r>
            <a:r>
              <a:rPr lang="en-US" sz="1800" dirty="0" smtClean="0">
                <a:latin typeface="+mn-lt"/>
              </a:rPr>
              <a:t>109142</a:t>
            </a:r>
            <a:endParaRPr lang="en-US" sz="1800" dirty="0"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0681" y="449230"/>
            <a:ext cx="8988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08037"/>
              </p:ext>
            </p:extLst>
          </p:nvPr>
        </p:nvGraphicFramePr>
        <p:xfrm>
          <a:off x="92812" y="2534025"/>
          <a:ext cx="8822588" cy="40033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3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88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Team(s)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53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Outage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Declare/ 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800"/>
                        <a:t>Primary INC: INC000009580699 @ 09/07 12:36 PM ET  Created by Alarms Impact Category: Network Core</a:t>
                      </a:r>
                    </a:p>
                    <a:p>
                      <a:r>
                        <a:rPr sz="800"/>
                        <a:t>-Initial Notification sent @ </a:t>
                      </a:r>
                    </a:p>
                    <a:p>
                      <a:r>
                        <a:rPr sz="800"/>
                        <a:t> -Issue Resolved @ 09/07 03:40 PM ET.           INC Duration: 2 hours, 42 minutes</a:t>
                      </a:r>
                    </a:p>
                    <a:p>
                      <a:r>
                        <a:rPr sz="800"/>
                        <a:t>Outage Description: INC Dispositions: </a:t>
                      </a:r>
                    </a:p>
                    <a:p>
                      <a:r>
                        <a:rPr sz="800"/>
                        <a:t>Categorizations: Network&gt;Core&gt;Routing       Product Categorization: Network&gt;Router&gt;Configuration</a:t>
                      </a:r>
                    </a:p>
                    <a:p/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 Desk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NOC</a:t>
                      </a:r>
                      <a:br>
                        <a:rPr 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VO-Systems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855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</a:t>
                      </a:r>
                      <a:r>
                        <a:rPr lang="en-US" sz="800" baseline="0" dirty="0" smtClean="0"/>
                        <a:t> Desk </a:t>
                      </a:r>
                      <a:r>
                        <a:rPr lang="en-US" sz="800" dirty="0" smtClean="0"/>
                        <a:t>Comm</a:t>
                      </a:r>
                      <a:r>
                        <a:rPr lang="en-US" sz="800" baseline="0" dirty="0" smtClean="0"/>
                        <a:t>unication </a:t>
                      </a:r>
                      <a:r>
                        <a:rPr lang="en-US" sz="800" dirty="0" smtClean="0"/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800"/>
                        <a:t>Comm Desk created  Issue Alert 115791 @ 09/07 12:46 PM ET -Priority 1</a:t>
                      </a:r>
                    </a:p>
                    <a:p>
                      <a:r>
                        <a:rPr sz="800"/>
                        <a:t>Executive Notification sent to Top-Tier Management @ </a:t>
                      </a:r>
                    </a:p>
                    <a:p>
                      <a:r>
                        <a:rPr sz="800"/>
                        <a:t>Comm Desk resolved Issue Alert 115791 @ 09/07 03:18 PM ET -Priority 1</a:t>
                      </a:r>
                    </a:p>
                    <a:p>
                      <a:r>
                        <a:rPr sz="800"/>
                        <a:t> Alert Duration:2 hours, 31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Comm Desk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727534"/>
                  </a:ext>
                </a:extLst>
              </a:tr>
              <a:tr h="31724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Call Volume, TC, Cust.</a:t>
                      </a:r>
                      <a:r>
                        <a:rPr lang="en-US" sz="800" baseline="0" dirty="0" smtClean="0"/>
                        <a:t> Impact</a:t>
                      </a:r>
                      <a:endParaRPr lang="en-US" sz="8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800"/>
                        <a:t>Call Tracking During this event is </a:t>
                      </a:r>
                    </a:p>
                    <a:p>
                      <a:r>
                        <a:rPr sz="800"/>
                        <a:t>TC booked during this event :  1250/858</a:t>
                      </a:r>
                    </a:p>
                    <a:p>
                      <a:r>
                        <a:rPr sz="800"/>
                        <a:t>Customer Impact : Video : 1,385,582 ,Internet : 2,683,453 ,Voice : 2,650,525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Comm Desk</a:t>
                      </a:r>
                    </a:p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NOC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Custom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Deflection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800"/>
                        <a:t>Custom IVR Active: Yes/No </a:t>
                      </a:r>
                    </a:p>
                    <a:p>
                      <a:r>
                        <a:rPr sz="800"/>
                        <a:t>Calls Heard:      Calls Deflected:     Pending Call Backs:    </a:t>
                      </a:r>
                    </a:p>
                    <a:p>
                      <a:r>
                        <a:rPr sz="800"/>
                        <a:t> In Queue Messaging Active: No </a:t>
                      </a:r>
                    </a:p>
                    <a:p>
                      <a:r>
                        <a:rPr sz="800"/>
                        <a:t>  IVR Start:    09/07 01:38 PM  IVR Stop:  None  6950;4721;298</a:t>
                      </a:r>
                    </a:p>
                    <a:p/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Comm Desk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09842"/>
                  </a:ext>
                </a:extLst>
              </a:tr>
              <a:tr h="43261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Mitigate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Resolve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800"/>
                        <a:t>Mitigation occurred at 09/07 02:12 PM for Routing .RESOLUTION STATEMENT</a:t>
                      </a:r>
                    </a:p>
                    <a:p/>
                    <a:p>
                      <a:r>
                        <a:rPr sz="800"/>
                        <a:t>Origin - Alarms</a:t>
                      </a:r>
                    </a:p>
                    <a:p>
                      <a:r>
                        <a:rPr sz="800"/>
                        <a:t>Fix - IN0 applied ebgp access policy to customer peer to stop the false advertisements from being advertised up to the core</a:t>
                      </a:r>
                    </a:p>
                    <a:p>
                      <a:r>
                        <a:rPr sz="800"/>
                        <a:t>Fix Time - 9/7/2021 1:12 PM CT</a:t>
                      </a:r>
                    </a:p>
                    <a:p>
                      <a:r>
                        <a:rPr sz="800"/>
                        <a:t>DOA - Enterprise/Commercial Operations</a:t>
                      </a:r>
                    </a:p>
                    <a:p>
                      <a:r>
                        <a:rPr sz="800"/>
                        <a:t>DOA Representative - N/A</a:t>
                      </a:r>
                    </a:p>
                    <a:p>
                      <a:r>
                        <a:rPr sz="800"/>
                        <a:t>MTTR: 89 minutes</a:t>
                      </a:r>
                    </a:p>
                    <a:p>
                      <a:r>
                        <a:rPr sz="800"/>
                        <a:t>Affected CI - brfdwifb2cw</a:t>
                      </a:r>
                    </a:p>
                    <a:p>
                      <a:r>
                        <a:rPr sz="800"/>
                        <a:t>Self-Inflicted: Under Review</a:t>
                      </a:r>
                    </a:p>
                    <a:p>
                      <a:r>
                        <a:rPr sz="800"/>
                        <a:t>Op Resolution: Specific Destinations Routing Issue&gt;Resolved       Product Resolution: Human Error&gt;Corrected Configuration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NOC, ISP, VO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Systems</a:t>
                      </a:r>
                      <a:endParaRPr 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658872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  <a:r>
              <a:rPr lang="en-US" sz="800" b="1" dirty="0" smtClean="0">
                <a:solidFill>
                  <a:schemeClr val="bg1"/>
                </a:solidFill>
              </a:rPr>
              <a:t>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75168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0724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67020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7pm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22470" y="475636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  <a:r>
              <a:rPr lang="en-US" sz="800" b="1" dirty="0" smtClean="0">
                <a:solidFill>
                  <a:schemeClr val="bg1"/>
                </a:solidFill>
              </a:rPr>
              <a:t>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21094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8</a:t>
            </a:r>
            <a:r>
              <a:rPr lang="en-US" sz="800" b="1" dirty="0" smtClean="0">
                <a:solidFill>
                  <a:schemeClr val="bg1"/>
                </a:solidFill>
              </a:rPr>
              <a:t>pm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04798" y="49390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  <a:r>
              <a:rPr lang="en-US" sz="800" b="1" dirty="0" smtClean="0">
                <a:solidFill>
                  <a:schemeClr val="bg1"/>
                </a:solidFill>
              </a:rPr>
              <a:t>pm</a:t>
            </a:r>
            <a:endParaRPr 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57200" y="457200"/>
          <a:ext cx="1828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r>
                        <a:rPr sz="800"/>
                        <a:t>UpdateNumber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Duration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sz="800"/>
                        <a:t>0 Degraded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09/07 12:46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18 minutes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sz="800"/>
                        <a:t>1 Degraded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09/07 01:05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32 minutes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sz="800"/>
                        <a:t>2 Degraded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09/07 01:37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38 minutes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sz="800"/>
                        <a:t>3 Failure -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09/07 02:16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 hr, 2 mins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sz="800"/>
                        <a:t>4 Resolved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09/07 03:18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312" y="397465"/>
            <a:ext cx="8967731" cy="1473250"/>
          </a:xfrm>
          <a:prstGeom prst="rect">
            <a:avLst/>
          </a:prstGeom>
          <a:solidFill>
            <a:srgbClr val="9DC3E6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96676" y="16389"/>
            <a:ext cx="5704633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Calibri" panose="020F0502020204030204"/>
              </a:rPr>
              <a:t>Outage Treatment </a:t>
            </a:r>
            <a:r>
              <a:rPr lang="en-US" sz="1800" kern="0" dirty="0">
                <a:latin typeface="Calibri" panose="020F0502020204030204"/>
              </a:rPr>
              <a:t>– </a:t>
            </a:r>
            <a:r>
              <a:rPr lang="en-US" sz="1800" dirty="0" smtClean="0">
                <a:latin typeface="Calibri" panose="020F0502020204030204"/>
              </a:rPr>
              <a:t>109142</a:t>
            </a:r>
            <a:endParaRPr lang="fr-FR" sz="1800" dirty="0"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43" y="6543434"/>
            <a:ext cx="2057400" cy="402644"/>
          </a:xfrm>
        </p:spPr>
        <p:txBody>
          <a:bodyPr/>
          <a:lstStyle/>
          <a:p>
            <a:fld id="{C0263B49-46D3-480A-BBF2-94F58F63F4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115843" y="6543434"/>
            <a:ext cx="2057400" cy="402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263B49-46D3-480A-BBF2-94F58F63F4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16773" y="221996"/>
            <a:ext cx="8538359" cy="730829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656993" y="129129"/>
            <a:ext cx="3891346" cy="215444"/>
            <a:chOff x="2859311" y="3108802"/>
            <a:chExt cx="3891346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2888617" y="3108802"/>
              <a:ext cx="386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prstClr val="black"/>
                  </a:solidFill>
                </a:rPr>
                <a:t>Comm Desk </a:t>
              </a:r>
              <a:r>
                <a:rPr lang="en-US" sz="800" dirty="0" smtClean="0">
                  <a:solidFill>
                    <a:prstClr val="black"/>
                  </a:solidFill>
                </a:rPr>
                <a:t>Created            NOC Created                ROC Created               IRIS Created  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59311" y="3165724"/>
              <a:ext cx="101600" cy="1016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959837" y="3165724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834007" y="3165724"/>
              <a:ext cx="101600" cy="101600"/>
            </a:xfrm>
            <a:prstGeom prst="ellipse">
              <a:avLst/>
            </a:prstGeom>
            <a:solidFill>
              <a:srgbClr val="B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10574" y="3165724"/>
              <a:ext cx="101600" cy="10160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81366" y="366144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11</a:t>
            </a:r>
            <a:r>
              <a:rPr lang="en-US" sz="800" b="1" dirty="0">
                <a:solidFill>
                  <a:schemeClr val="bg1"/>
                </a:solidFill>
              </a:rPr>
              <a:t>p</a:t>
            </a:r>
            <a:r>
              <a:rPr lang="en-US" sz="800" b="1" dirty="0" smtClean="0">
                <a:solidFill>
                  <a:schemeClr val="bg1"/>
                </a:solidFill>
              </a:rPr>
              <a:t>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0511" y="388364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6</a:t>
            </a:r>
            <a:r>
              <a:rPr lang="en-US" sz="800" b="1" dirty="0">
                <a:solidFill>
                  <a:schemeClr val="bg1"/>
                </a:solidFill>
              </a:rPr>
              <a:t>p</a:t>
            </a:r>
            <a:r>
              <a:rPr lang="en-US" sz="800" b="1" dirty="0" smtClean="0">
                <a:solidFill>
                  <a:schemeClr val="bg1"/>
                </a:solidFill>
              </a:rPr>
              <a:t>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426159" y="917301"/>
            <a:ext cx="1467649" cy="441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Outage Treatment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049" y="397464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10am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1361" y="403990"/>
            <a:ext cx="9731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r>
              <a:rPr lang="en-US" sz="800" b="1" dirty="0">
                <a:solidFill>
                  <a:schemeClr val="bg1"/>
                </a:solidFill>
              </a:rPr>
              <a:t>p</a:t>
            </a:r>
            <a:r>
              <a:rPr lang="en-US" sz="800" b="1" dirty="0" smtClean="0">
                <a:solidFill>
                  <a:schemeClr val="bg1"/>
                </a:solidFill>
              </a:rPr>
              <a:t>m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2"/>
          <p:cNvSpPr txBox="1">
            <a:spLocks/>
          </p:cNvSpPr>
          <p:nvPr/>
        </p:nvSpPr>
        <p:spPr>
          <a:xfrm>
            <a:off x="105397" y="44072"/>
            <a:ext cx="5735937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+mn-lt"/>
              </a:rPr>
              <a:t>Call Tracker Summary – </a:t>
            </a:r>
            <a:r>
              <a:rPr lang="en-US" sz="1800" dirty="0" smtClean="0">
                <a:latin typeface="+mn-lt"/>
              </a:rPr>
              <a:t>109142</a:t>
            </a:r>
            <a:endParaRPr lang="fr-FR" sz="1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43" y="6543434"/>
            <a:ext cx="2057400" cy="365125"/>
          </a:xfrm>
        </p:spPr>
        <p:txBody>
          <a:bodyPr/>
          <a:lstStyle/>
          <a:p>
            <a:fld id="{C0263B49-46D3-480A-BBF2-94F58F63F4D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115843" y="65434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263B49-46D3-480A-BBF2-94F58F63F4D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681" y="479735"/>
            <a:ext cx="8988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7467" y="6554125"/>
            <a:ext cx="5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*Data table numbers aggregated by hour so they will not match the 15 minute increments showing in the graph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63081" y="135476"/>
            <a:ext cx="3891346" cy="215444"/>
            <a:chOff x="2859311" y="3108802"/>
            <a:chExt cx="3891346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2888617" y="3108802"/>
              <a:ext cx="386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Comm Desk </a:t>
              </a:r>
              <a:r>
                <a:rPr lang="en-US" sz="800" dirty="0" smtClean="0"/>
                <a:t>Created            NOC Created                ROC Created               IRIS Created  </a:t>
              </a:r>
              <a:endParaRPr lang="en-US" sz="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859311" y="3165724"/>
              <a:ext cx="101600" cy="1016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959837" y="3165724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834007" y="3165724"/>
              <a:ext cx="101600" cy="101600"/>
            </a:xfrm>
            <a:prstGeom prst="ellipse">
              <a:avLst/>
            </a:prstGeom>
            <a:solidFill>
              <a:srgbClr val="B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710574" y="3165724"/>
              <a:ext cx="101600" cy="10160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988320" y="714983"/>
            <a:ext cx="1820347" cy="1169551"/>
          </a:xfrm>
          <a:prstGeom prst="rect">
            <a:avLst/>
          </a:prstGeom>
          <a:noFill/>
          <a:ln w="19050">
            <a:solidFill>
              <a:srgbClr val="00629B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Event Window below refers to the duration of the NOC </a:t>
            </a:r>
            <a:r>
              <a:rPr lang="en-US" sz="1400" dirty="0" smtClean="0"/>
              <a:t>ticket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578608" y="4455847"/>
            <a:ext cx="4286599" cy="1835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</a:rPr>
              <a:t>Event Window:</a:t>
            </a:r>
          </a:p>
          <a:p>
            <a:pPr algn="ctr"/>
            <a:endParaRPr lang="en-US" sz="7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2"/>
          <p:cNvSpPr txBox="1">
            <a:spLocks/>
          </p:cNvSpPr>
          <p:nvPr/>
        </p:nvSpPr>
        <p:spPr>
          <a:xfrm>
            <a:off x="82437" y="67732"/>
            <a:ext cx="5209230" cy="362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Calibri" panose="020F0502020204030204"/>
              </a:rPr>
              <a:t>Trouble Call Summary – 109142</a:t>
            </a:r>
            <a:endParaRPr lang="fr-FR" sz="1800" kern="0" dirty="0"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43" y="6543434"/>
            <a:ext cx="2057400" cy="365125"/>
          </a:xfrm>
        </p:spPr>
        <p:txBody>
          <a:bodyPr/>
          <a:lstStyle/>
          <a:p>
            <a:fld id="{C0263B49-46D3-480A-BBF2-94F58F63F4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115843" y="654343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263B49-46D3-480A-BBF2-94F58F63F4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437" y="419353"/>
            <a:ext cx="8988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10034" y="6452031"/>
            <a:ext cx="5997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prstClr val="white">
                    <a:lumMod val="50000"/>
                  </a:prstClr>
                </a:solidFill>
              </a:rPr>
              <a:t>*Data table numbers aggregated by hour so they will not match the 15 minute increments showing in the graph</a:t>
            </a:r>
            <a:endParaRPr lang="en-US" sz="1000" i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543044" y="135476"/>
            <a:ext cx="3891346" cy="215444"/>
            <a:chOff x="2859311" y="3108802"/>
            <a:chExt cx="3891346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2888617" y="3108802"/>
              <a:ext cx="386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prstClr val="black"/>
                  </a:solidFill>
                </a:rPr>
                <a:t>Comm Desk </a:t>
              </a:r>
              <a:r>
                <a:rPr lang="en-US" sz="800" dirty="0" smtClean="0">
                  <a:solidFill>
                    <a:prstClr val="black"/>
                  </a:solidFill>
                </a:rPr>
                <a:t>Created            NOC Created                ROC Created               IRIS Created  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59311" y="3165724"/>
              <a:ext cx="101600" cy="1016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959837" y="3165724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34007" y="3165724"/>
              <a:ext cx="101600" cy="101600"/>
            </a:xfrm>
            <a:prstGeom prst="ellipse">
              <a:avLst/>
            </a:prstGeom>
            <a:solidFill>
              <a:srgbClr val="B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10574" y="3165724"/>
              <a:ext cx="101600" cy="10160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65670" y="684959"/>
            <a:ext cx="1939889" cy="954107"/>
          </a:xfrm>
          <a:prstGeom prst="rect">
            <a:avLst/>
          </a:prstGeom>
          <a:noFill/>
          <a:ln w="19050">
            <a:solidFill>
              <a:srgbClr val="00629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Event </a:t>
            </a:r>
            <a:r>
              <a:rPr lang="en-US" sz="1400" dirty="0"/>
              <a:t>Window below refers to the duration of the NOC </a:t>
            </a:r>
            <a:r>
              <a:rPr lang="en-US" sz="1400" dirty="0" smtClean="0"/>
              <a:t>ticket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798064" y="4461461"/>
            <a:ext cx="4243671" cy="185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</a:rPr>
              <a:t>Event Window:</a:t>
            </a:r>
          </a:p>
          <a:p>
            <a:pPr algn="ctr"/>
            <a:endParaRPr lang="en-US" sz="7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81039"/>
              </p:ext>
            </p:extLst>
          </p:nvPr>
        </p:nvGraphicFramePr>
        <p:xfrm>
          <a:off x="110717" y="598326"/>
          <a:ext cx="8928807" cy="3142482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4745537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553606947"/>
                    </a:ext>
                  </a:extLst>
                </a:gridCol>
                <a:gridCol w="769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11734872"/>
                    </a:ext>
                  </a:extLst>
                </a:gridCol>
                <a:gridCol w="611286">
                  <a:extLst>
                    <a:ext uri="{9D8B030D-6E8A-4147-A177-3AD203B41FA5}">
                      <a16:colId xmlns:a16="http://schemas.microsoft.com/office/drawing/2014/main" val="2576166773"/>
                    </a:ext>
                  </a:extLst>
                </a:gridCol>
                <a:gridCol w="621318">
                  <a:extLst>
                    <a:ext uri="{9D8B030D-6E8A-4147-A177-3AD203B41FA5}">
                      <a16:colId xmlns:a16="http://schemas.microsoft.com/office/drawing/2014/main" val="249753610"/>
                    </a:ext>
                  </a:extLst>
                </a:gridCol>
                <a:gridCol w="178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70613638"/>
                    </a:ext>
                  </a:extLst>
                </a:gridCol>
              </a:tblGrid>
              <a:tr h="591332"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Assigned Action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#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Team/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Owner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Findings/Response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b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Due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Formal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eview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Recommendations/Fix Actions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Proposed Fix Date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75"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b="1" dirty="0" smtClean="0"/>
                        <a:t>1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5975" marT="597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t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rtl="0" fontAlgn="t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rtl="0" fontAlgn="t"/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5975" marT="597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034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806867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2103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6137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0171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420600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824033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227466" algn="l" defTabSz="806867" rtl="0" eaLnBrk="1" latinLnBrk="0" hangingPunct="1">
                        <a:defRPr sz="158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23379"/>
                  </a:ext>
                </a:extLst>
              </a:tr>
              <a:tr h="1275575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2</a:t>
                      </a:r>
                      <a:endParaRPr lang="en-US" sz="900" b="1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5975" marT="597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5975" marT="597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78808"/>
                  </a:ext>
                </a:extLst>
              </a:tr>
            </a:tbl>
          </a:graphicData>
        </a:graphic>
      </p:graphicFrame>
      <p:sp>
        <p:nvSpPr>
          <p:cNvPr id="86" name="Title 2"/>
          <p:cNvSpPr txBox="1">
            <a:spLocks/>
          </p:cNvSpPr>
          <p:nvPr/>
        </p:nvSpPr>
        <p:spPr>
          <a:xfrm>
            <a:off x="81446" y="127062"/>
            <a:ext cx="8960019" cy="292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rgbClr val="00629B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800" kern="0" dirty="0" smtClean="0">
                <a:latin typeface="+mn-lt"/>
              </a:rPr>
              <a:t>Process Gap Analysis – </a:t>
            </a:r>
            <a:r>
              <a:rPr lang="en-US" sz="1800" dirty="0" smtClean="0">
                <a:latin typeface="+mn-lt"/>
              </a:rPr>
              <a:t>109142 Multiple Channel Outage, Enterprise</a:t>
            </a:r>
            <a:endParaRPr lang="en-US" sz="18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5843" y="6543434"/>
            <a:ext cx="2057400" cy="365125"/>
          </a:xfrm>
        </p:spPr>
        <p:txBody>
          <a:bodyPr/>
          <a:lstStyle/>
          <a:p>
            <a:fld id="{C0263B49-46D3-480A-BBF2-94F58F63F4D7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437" y="419353"/>
            <a:ext cx="89882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32040</TotalTime>
  <Words>571</Words>
  <Application>Microsoft Office PowerPoint</Application>
  <PresentationFormat>On-screen Show (4:3)</PresentationFormat>
  <Paragraphs>119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Generis Sans Com</vt:lpstr>
      <vt:lpstr>ヒラギノ角ゴ Pro W3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Charter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Jeremiah.Sprous@charter.com</dc:creator>
  <cp:lastModifiedBy>Swarnkar, Rishika</cp:lastModifiedBy>
  <cp:revision>1139</cp:revision>
  <cp:lastPrinted>2020-10-01T18:56:32Z</cp:lastPrinted>
  <dcterms:created xsi:type="dcterms:W3CDTF">2019-06-20T14:52:08Z</dcterms:created>
  <dcterms:modified xsi:type="dcterms:W3CDTF">2021-08-31T20:04:26Z</dcterms:modified>
</cp:coreProperties>
</file>