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57" r:id="rId4"/>
    <p:sldId id="259" r:id="rId5"/>
    <p:sldId id="260" r:id="rId6"/>
    <p:sldId id="261" r:id="rId7"/>
    <p:sldId id="262" r:id="rId8"/>
    <p:sldId id="263" r:id="rId9"/>
    <p:sldId id="292" r:id="rId10"/>
    <p:sldId id="294" r:id="rId11"/>
    <p:sldId id="268" r:id="rId12"/>
    <p:sldId id="301" r:id="rId13"/>
    <p:sldId id="269" r:id="rId14"/>
    <p:sldId id="295" r:id="rId15"/>
    <p:sldId id="291" r:id="rId16"/>
    <p:sldId id="265" r:id="rId17"/>
    <p:sldId id="270" r:id="rId18"/>
    <p:sldId id="271" r:id="rId19"/>
    <p:sldId id="273" r:id="rId20"/>
    <p:sldId id="285" r:id="rId21"/>
    <p:sldId id="296" r:id="rId22"/>
    <p:sldId id="290" r:id="rId23"/>
    <p:sldId id="297" r:id="rId24"/>
    <p:sldId id="298" r:id="rId25"/>
    <p:sldId id="299" r:id="rId26"/>
    <p:sldId id="300" r:id="rId27"/>
  </p:sldIdLst>
  <p:sldSz cx="9144000" cy="5143500" type="screen16x9"/>
  <p:notesSz cx="6858000" cy="9144000"/>
  <p:embeddedFontLst>
    <p:embeddedFont>
      <p:font typeface="Inria Serif" panose="020B0604020202020204" charset="0"/>
      <p:regular r:id="rId29"/>
      <p:bold r:id="rId30"/>
      <p:italic r:id="rId31"/>
      <p:boldItalic r:id="rId32"/>
    </p:embeddedFont>
    <p:embeddedFont>
      <p:font typeface="Merriweather"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9" y="6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75829bf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75829bf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050"/>
              <a:buFont typeface="Arial"/>
              <a:buNone/>
            </a:pPr>
            <a:r>
              <a:rPr lang="en" sz="1050">
                <a:solidFill>
                  <a:schemeClr val="dk1"/>
                </a:solidFill>
                <a:highlight>
                  <a:srgbClr val="FFFFFF"/>
                </a:highlight>
              </a:rPr>
              <a:t>As we know, all these parameters follow the same pattern without much deviation</a:t>
            </a:r>
            <a:endParaRPr sz="1050">
              <a:solidFill>
                <a:schemeClr val="dk1"/>
              </a:solidFill>
              <a:highlight>
                <a:srgbClr val="FFFFFF"/>
              </a:highlight>
            </a:endParaRPr>
          </a:p>
          <a:p>
            <a:pPr marL="0" lvl="0" indent="0" algn="l" rtl="0">
              <a:lnSpc>
                <a:spcPct val="115000"/>
              </a:lnSpc>
              <a:spcBef>
                <a:spcPts val="300"/>
              </a:spcBef>
              <a:spcAft>
                <a:spcPts val="0"/>
              </a:spcAft>
              <a:buClr>
                <a:schemeClr val="dk1"/>
              </a:buClr>
              <a:buSzPts val="1050"/>
              <a:buFont typeface="Arial"/>
              <a:buNone/>
            </a:pPr>
            <a:r>
              <a:rPr lang="en" sz="1050">
                <a:solidFill>
                  <a:schemeClr val="dk1"/>
                </a:solidFill>
                <a:highlight>
                  <a:srgbClr val="FFFFFF"/>
                </a:highlight>
              </a:rPr>
              <a:t>Theres a dip in between 2020-2021. It signifies a sudden dip in the market for Reliance.</a:t>
            </a:r>
            <a:endParaRPr sz="1050">
              <a:solidFill>
                <a:schemeClr val="dk1"/>
              </a:solidFill>
              <a:highlight>
                <a:srgbClr val="FFFFFF"/>
              </a:highlight>
            </a:endParaRPr>
          </a:p>
          <a:p>
            <a:pPr marL="0" lvl="0" indent="0" algn="l" rtl="0">
              <a:spcBef>
                <a:spcPts val="300"/>
              </a:spcBef>
              <a:spcAft>
                <a:spcPts val="0"/>
              </a:spcAft>
              <a:buNone/>
            </a:pPr>
            <a:endParaRPr/>
          </a:p>
        </p:txBody>
      </p:sp>
    </p:spTree>
    <p:extLst>
      <p:ext uri="{BB962C8B-B14F-4D97-AF65-F5344CB8AC3E}">
        <p14:creationId xmlns:p14="http://schemas.microsoft.com/office/powerpoint/2010/main" val="1708863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489843f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489843f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489843f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489843f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02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489843f6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489843f6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489843f6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489843f6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143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75829bf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75829bf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050"/>
              <a:buFont typeface="Arial"/>
              <a:buNone/>
            </a:pPr>
            <a:r>
              <a:rPr lang="en" sz="1050">
                <a:solidFill>
                  <a:schemeClr val="dk1"/>
                </a:solidFill>
                <a:highlight>
                  <a:srgbClr val="FFFFFF"/>
                </a:highlight>
              </a:rPr>
              <a:t>As we know, all these parameters follow the same pattern without much deviation</a:t>
            </a:r>
            <a:endParaRPr sz="1050">
              <a:solidFill>
                <a:schemeClr val="dk1"/>
              </a:solidFill>
              <a:highlight>
                <a:srgbClr val="FFFFFF"/>
              </a:highlight>
            </a:endParaRPr>
          </a:p>
          <a:p>
            <a:pPr marL="0" lvl="0" indent="0" algn="l" rtl="0">
              <a:lnSpc>
                <a:spcPct val="115000"/>
              </a:lnSpc>
              <a:spcBef>
                <a:spcPts val="300"/>
              </a:spcBef>
              <a:spcAft>
                <a:spcPts val="0"/>
              </a:spcAft>
              <a:buClr>
                <a:schemeClr val="dk1"/>
              </a:buClr>
              <a:buSzPts val="1050"/>
              <a:buFont typeface="Arial"/>
              <a:buNone/>
            </a:pPr>
            <a:r>
              <a:rPr lang="en" sz="1050">
                <a:solidFill>
                  <a:schemeClr val="dk1"/>
                </a:solidFill>
                <a:highlight>
                  <a:srgbClr val="FFFFFF"/>
                </a:highlight>
              </a:rPr>
              <a:t>Theres a dip in between 2020-2021. It signifies a sudden dip in the market for Reliance.</a:t>
            </a:r>
            <a:endParaRPr sz="1050">
              <a:solidFill>
                <a:schemeClr val="dk1"/>
              </a:solidFill>
              <a:highlight>
                <a:srgbClr val="FFFFFF"/>
              </a:highlight>
            </a:endParaRPr>
          </a:p>
          <a:p>
            <a:pPr marL="0" lvl="0" indent="0" algn="l" rtl="0">
              <a:spcBef>
                <a:spcPts val="300"/>
              </a:spcBef>
              <a:spcAft>
                <a:spcPts val="0"/>
              </a:spcAft>
              <a:buNone/>
            </a:pPr>
            <a:endParaRPr/>
          </a:p>
        </p:txBody>
      </p:sp>
    </p:spTree>
    <p:extLst>
      <p:ext uri="{BB962C8B-B14F-4D97-AF65-F5344CB8AC3E}">
        <p14:creationId xmlns:p14="http://schemas.microsoft.com/office/powerpoint/2010/main" val="1040628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489843f6e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489843f6e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424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475829bf9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475829bf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000">
                <a:solidFill>
                  <a:schemeClr val="dk1"/>
                </a:solidFill>
              </a:rPr>
              <a:t>I will proceed with seeing how a time series is decomposed.These are the components of a time series</a:t>
            </a:r>
            <a:endParaRPr sz="1000">
              <a:solidFill>
                <a:schemeClr val="dk1"/>
              </a:solidFill>
            </a:endParaRPr>
          </a:p>
          <a:p>
            <a:pPr marL="457200" lvl="0" indent="-292100" algn="l" rtl="0">
              <a:lnSpc>
                <a:spcPct val="115000"/>
              </a:lnSpc>
              <a:spcBef>
                <a:spcPts val="1500"/>
              </a:spcBef>
              <a:spcAft>
                <a:spcPts val="0"/>
              </a:spcAft>
              <a:buClr>
                <a:schemeClr val="dk1"/>
              </a:buClr>
              <a:buSzPts val="1000"/>
              <a:buChar char="●"/>
            </a:pPr>
            <a:r>
              <a:rPr lang="en" sz="1000">
                <a:solidFill>
                  <a:schemeClr val="dk1"/>
                </a:solidFill>
                <a:highlight>
                  <a:schemeClr val="lt1"/>
                </a:highlight>
              </a:rPr>
              <a:t>Trend: The trend component represents the long-term changes in the time series data. It can be upward, downward, or flat.</a:t>
            </a:r>
            <a:endParaRPr sz="1000">
              <a:solidFill>
                <a:schemeClr val="dk1"/>
              </a:solidFill>
              <a:highlight>
                <a:schemeClr val="lt1"/>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chemeClr val="lt1"/>
                </a:highlight>
              </a:rPr>
              <a:t>Seasonality: The seasonality component represents the repeating patterns or cycles in the time series data that occur at fixed intervals, such as daily, weekly, or yearly.</a:t>
            </a:r>
            <a:endParaRPr sz="1000">
              <a:solidFill>
                <a:schemeClr val="dk1"/>
              </a:solidFill>
              <a:highlight>
                <a:schemeClr val="lt1"/>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chemeClr val="lt1"/>
                </a:highlight>
              </a:rPr>
              <a:t>Cycle: The cycle component represents the longer-term, non-repeating patterns in the time series data that occur over several years or more.</a:t>
            </a:r>
            <a:endParaRPr sz="1000">
              <a:solidFill>
                <a:schemeClr val="dk1"/>
              </a:solidFill>
              <a:highlight>
                <a:schemeClr val="lt1"/>
              </a:highlight>
            </a:endParaRPr>
          </a:p>
          <a:p>
            <a:pPr marL="457200" lvl="0" indent="-292100" algn="l" rtl="0">
              <a:lnSpc>
                <a:spcPct val="115000"/>
              </a:lnSpc>
              <a:spcBef>
                <a:spcPts val="0"/>
              </a:spcBef>
              <a:spcAft>
                <a:spcPts val="0"/>
              </a:spcAft>
              <a:buClr>
                <a:schemeClr val="dk1"/>
              </a:buClr>
              <a:buSzPts val="1000"/>
              <a:buChar char="●"/>
            </a:pPr>
            <a:r>
              <a:rPr lang="en" sz="1000">
                <a:solidFill>
                  <a:schemeClr val="dk1"/>
                </a:solidFill>
                <a:highlight>
                  <a:schemeClr val="lt1"/>
                </a:highlight>
              </a:rPr>
              <a:t>Irregularity or noise: The irregularity component represents the random fluctuations or noise in the time series data that cannot be explained by the other components</a:t>
            </a:r>
            <a:endParaRPr sz="1000">
              <a:solidFill>
                <a:schemeClr val="dk1"/>
              </a:solidFill>
              <a:highlight>
                <a:schemeClr val="lt1"/>
              </a:highlight>
            </a:endParaRPr>
          </a:p>
          <a:p>
            <a:pPr marL="457200" lvl="0" indent="0" algn="l" rtl="0">
              <a:lnSpc>
                <a:spcPct val="115000"/>
              </a:lnSpc>
              <a:spcBef>
                <a:spcPts val="1500"/>
              </a:spcBef>
              <a:spcAft>
                <a:spcPts val="0"/>
              </a:spcAft>
              <a:buNone/>
            </a:pPr>
            <a:r>
              <a:rPr lang="en" sz="1000">
                <a:solidFill>
                  <a:srgbClr val="31394D"/>
                </a:solidFill>
                <a:highlight>
                  <a:schemeClr val="lt1"/>
                </a:highlight>
              </a:rPr>
              <a:t>These components can be visualized using decomposition techniques, such as seasonal decomposition of time series (STL) or seasonal decomposition using moving averages (SMA).STL decomposes a time series into trend, seasonal, and irregular components using a non-parametric approach, while SMA decomposes a time series into trend, seasonal, and irregular components using a moving average approach.</a:t>
            </a:r>
            <a:endParaRPr sz="1000">
              <a:solidFill>
                <a:srgbClr val="31394D"/>
              </a:solidFill>
              <a:highlight>
                <a:schemeClr val="lt1"/>
              </a:highlight>
            </a:endParaRPr>
          </a:p>
          <a:p>
            <a:pPr marL="0" lvl="0" indent="0" algn="l" rtl="0">
              <a:spcBef>
                <a:spcPts val="15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475829bf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475829bf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plotted graph depicts the decomposition of the closing prices as given in the dataset.</a:t>
            </a:r>
            <a:endParaRPr/>
          </a:p>
          <a:p>
            <a:pPr marL="0" lvl="0" indent="0" algn="l" rtl="0">
              <a:spcBef>
                <a:spcPts val="0"/>
              </a:spcBef>
              <a:spcAft>
                <a:spcPts val="0"/>
              </a:spcAft>
              <a:buNone/>
            </a:pPr>
            <a:r>
              <a:rPr lang="en"/>
              <a:t>The trend,</a:t>
            </a:r>
            <a:r>
              <a:rPr lang="en">
                <a:solidFill>
                  <a:schemeClr val="dk1"/>
                </a:solidFill>
              </a:rPr>
              <a:t>seasonal</a:t>
            </a:r>
            <a:r>
              <a:rPr lang="en"/>
              <a:t> and the residuals are shown in the figures.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475829bf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475829bf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90500" marR="190500" lvl="0" indent="0" algn="l" rtl="0">
              <a:lnSpc>
                <a:spcPct val="140000"/>
              </a:lnSpc>
              <a:spcBef>
                <a:spcPts val="0"/>
              </a:spcBef>
              <a:spcAft>
                <a:spcPts val="0"/>
              </a:spcAft>
              <a:buClr>
                <a:schemeClr val="dk1"/>
              </a:buClr>
              <a:buSzPts val="1100"/>
              <a:buFont typeface="Arial"/>
              <a:buNone/>
            </a:pPr>
            <a:r>
              <a:rPr lang="en" sz="1500">
                <a:solidFill>
                  <a:schemeClr val="dk1"/>
                </a:solidFill>
              </a:rPr>
              <a:t>Augmented Dickey Fuller Test</a:t>
            </a:r>
            <a:endParaRPr sz="1500">
              <a:solidFill>
                <a:schemeClr val="dk1"/>
              </a:solidFill>
            </a:endParaRPr>
          </a:p>
          <a:p>
            <a:pPr marL="0" lvl="0" indent="0" algn="l" rtl="0">
              <a:lnSpc>
                <a:spcPct val="170000"/>
              </a:lnSpc>
              <a:spcBef>
                <a:spcPts val="600"/>
              </a:spcBef>
              <a:spcAft>
                <a:spcPts val="0"/>
              </a:spcAft>
              <a:buClr>
                <a:schemeClr val="dk1"/>
              </a:buClr>
              <a:buSzPts val="1100"/>
              <a:buFont typeface="Arial"/>
              <a:buNone/>
            </a:pPr>
            <a:r>
              <a:rPr lang="en" sz="1050">
                <a:solidFill>
                  <a:schemeClr val="dk1"/>
                </a:solidFill>
              </a:rPr>
              <a:t>The Augmented Dickey-Fuller test is a type of statistical test called a unit root test.The intuition behind a unit root test is that it determines how strongly a time series is defined by a trend. There are a number of unit root tests and the Augmented Dickey-Fuller may be one of the more widely used. The null hypothesis of the test is that the time series can be represented by a unit root, that it is not stationary (has some time-dependent structure). The alternate hypothesis (rejecting the null hypothesis) is that the time series is stationary.</a:t>
            </a:r>
            <a:endParaRPr sz="1050">
              <a:solidFill>
                <a:schemeClr val="dk1"/>
              </a:solidFill>
            </a:endParaRPr>
          </a:p>
          <a:p>
            <a:pPr marL="0" lvl="0" indent="0" algn="l" rtl="0">
              <a:lnSpc>
                <a:spcPct val="170000"/>
              </a:lnSpc>
              <a:spcBef>
                <a:spcPts val="1200"/>
              </a:spcBef>
              <a:spcAft>
                <a:spcPts val="0"/>
              </a:spcAft>
              <a:buNone/>
            </a:pPr>
            <a:r>
              <a:rPr lang="en" sz="1050">
                <a:solidFill>
                  <a:schemeClr val="dk1"/>
                </a:solidFill>
              </a:rPr>
              <a:t>We interpret this result using the p-value from the test. A p-value below a threshold (such as 5% or 1%) suggests we reject the null hypothesis (stationary), otherwise a p-value above the threshold suggests we fail to reject the null hypothesis (non-stationary).</a:t>
            </a:r>
            <a:r>
              <a:rPr lang="en" sz="1000">
                <a:solidFill>
                  <a:schemeClr val="dk1"/>
                </a:solidFill>
              </a:rPr>
              <a:t>After performing the dickey fuller test, this is the results we got. Given the p value &gt;</a:t>
            </a:r>
            <a:r>
              <a:rPr lang="en" sz="1000">
                <a:solidFill>
                  <a:srgbClr val="31394D"/>
                </a:solidFill>
                <a:highlight>
                  <a:schemeClr val="lt1"/>
                </a:highlight>
              </a:rPr>
              <a:t>  0.05 we can conclude that the dataset is not stationary.</a:t>
            </a:r>
            <a:endParaRPr sz="10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475829bf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1475829bf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489843f6e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489843f6e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475829bf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475829bf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plotted graph depicts the decomposition of the closing prices as given in the dataset.</a:t>
            </a:r>
            <a:endParaRPr/>
          </a:p>
          <a:p>
            <a:pPr marL="0" lvl="0" indent="0" algn="l" rtl="0">
              <a:spcBef>
                <a:spcPts val="0"/>
              </a:spcBef>
              <a:spcAft>
                <a:spcPts val="0"/>
              </a:spcAft>
              <a:buNone/>
            </a:pPr>
            <a:r>
              <a:rPr lang="en"/>
              <a:t>The trend,</a:t>
            </a:r>
            <a:r>
              <a:rPr lang="en">
                <a:solidFill>
                  <a:schemeClr val="dk1"/>
                </a:solidFill>
              </a:rPr>
              <a:t>seasonal</a:t>
            </a:r>
            <a:r>
              <a:rPr lang="en"/>
              <a:t> and the residuals are shown in the figures.</a:t>
            </a:r>
            <a:endParaRPr/>
          </a:p>
        </p:txBody>
      </p:sp>
    </p:spTree>
    <p:extLst>
      <p:ext uri="{BB962C8B-B14F-4D97-AF65-F5344CB8AC3E}">
        <p14:creationId xmlns:p14="http://schemas.microsoft.com/office/powerpoint/2010/main" val="2406577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1489843f6e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1489843f6e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1489843f6e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1489843f6e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453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475829bf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475829bf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plotted graph depicts the decomposition of the closing prices as given in the dataset.</a:t>
            </a:r>
            <a:endParaRPr/>
          </a:p>
          <a:p>
            <a:pPr marL="0" lvl="0" indent="0" algn="l" rtl="0">
              <a:spcBef>
                <a:spcPts val="0"/>
              </a:spcBef>
              <a:spcAft>
                <a:spcPts val="0"/>
              </a:spcAft>
              <a:buNone/>
            </a:pPr>
            <a:r>
              <a:rPr lang="en"/>
              <a:t>The trend,</a:t>
            </a:r>
            <a:r>
              <a:rPr lang="en">
                <a:solidFill>
                  <a:schemeClr val="dk1"/>
                </a:solidFill>
              </a:rPr>
              <a:t>seasonal</a:t>
            </a:r>
            <a:r>
              <a:rPr lang="en"/>
              <a:t> and the residuals are shown in the figures.</a:t>
            </a:r>
            <a:endParaRPr/>
          </a:p>
        </p:txBody>
      </p:sp>
    </p:spTree>
    <p:extLst>
      <p:ext uri="{BB962C8B-B14F-4D97-AF65-F5344CB8AC3E}">
        <p14:creationId xmlns:p14="http://schemas.microsoft.com/office/powerpoint/2010/main" val="269388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1489843f6e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1489843f6e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947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1489843f6e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1489843f6e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6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1475829b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1475829b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475829bf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475829bf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475829bf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475829bf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475829bf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475829bf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75829bf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75829bf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050"/>
              <a:buFont typeface="Arial"/>
              <a:buNone/>
            </a:pPr>
            <a:r>
              <a:rPr lang="en" sz="1050">
                <a:solidFill>
                  <a:schemeClr val="dk1"/>
                </a:solidFill>
                <a:highlight>
                  <a:srgbClr val="FFFFFF"/>
                </a:highlight>
              </a:rPr>
              <a:t>As we know, all these parameters follow the same pattern without much deviation</a:t>
            </a:r>
            <a:endParaRPr sz="1050">
              <a:solidFill>
                <a:schemeClr val="dk1"/>
              </a:solidFill>
              <a:highlight>
                <a:srgbClr val="FFFFFF"/>
              </a:highlight>
            </a:endParaRPr>
          </a:p>
          <a:p>
            <a:pPr marL="0" lvl="0" indent="0" algn="l" rtl="0">
              <a:lnSpc>
                <a:spcPct val="115000"/>
              </a:lnSpc>
              <a:spcBef>
                <a:spcPts val="300"/>
              </a:spcBef>
              <a:spcAft>
                <a:spcPts val="0"/>
              </a:spcAft>
              <a:buClr>
                <a:schemeClr val="dk1"/>
              </a:buClr>
              <a:buSzPts val="1050"/>
              <a:buFont typeface="Arial"/>
              <a:buNone/>
            </a:pPr>
            <a:r>
              <a:rPr lang="en" sz="1050">
                <a:solidFill>
                  <a:schemeClr val="dk1"/>
                </a:solidFill>
                <a:highlight>
                  <a:srgbClr val="FFFFFF"/>
                </a:highlight>
              </a:rPr>
              <a:t>Theres a dip in between 2020-2021. It signifies a sudden dip in the market for Reliance.</a:t>
            </a:r>
            <a:endParaRPr sz="1050">
              <a:solidFill>
                <a:schemeClr val="dk1"/>
              </a:solidFill>
              <a:highlight>
                <a:srgbClr val="FFFFFF"/>
              </a:highlight>
            </a:endParaRPr>
          </a:p>
          <a:p>
            <a:pPr marL="0" lvl="0" indent="0" algn="l" rtl="0">
              <a:spcBef>
                <a:spcPts val="3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489843f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1489843f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475829bf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475829bf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050"/>
              <a:buFont typeface="Arial"/>
              <a:buNone/>
            </a:pPr>
            <a:r>
              <a:rPr lang="en" sz="1050">
                <a:solidFill>
                  <a:schemeClr val="dk1"/>
                </a:solidFill>
                <a:highlight>
                  <a:srgbClr val="FFFFFF"/>
                </a:highlight>
              </a:rPr>
              <a:t>As we know, all these parameters follow the same pattern without much deviation</a:t>
            </a:r>
            <a:endParaRPr sz="1050">
              <a:solidFill>
                <a:schemeClr val="dk1"/>
              </a:solidFill>
              <a:highlight>
                <a:srgbClr val="FFFFFF"/>
              </a:highlight>
            </a:endParaRPr>
          </a:p>
          <a:p>
            <a:pPr marL="0" lvl="0" indent="0" algn="l" rtl="0">
              <a:lnSpc>
                <a:spcPct val="115000"/>
              </a:lnSpc>
              <a:spcBef>
                <a:spcPts val="300"/>
              </a:spcBef>
              <a:spcAft>
                <a:spcPts val="0"/>
              </a:spcAft>
              <a:buClr>
                <a:schemeClr val="dk1"/>
              </a:buClr>
              <a:buSzPts val="1050"/>
              <a:buFont typeface="Arial"/>
              <a:buNone/>
            </a:pPr>
            <a:r>
              <a:rPr lang="en" sz="1050">
                <a:solidFill>
                  <a:schemeClr val="dk1"/>
                </a:solidFill>
                <a:highlight>
                  <a:srgbClr val="FFFFFF"/>
                </a:highlight>
              </a:rPr>
              <a:t>Theres a dip in between 2020-2021. It signifies a sudden dip in the market for Reliance.</a:t>
            </a:r>
            <a:endParaRPr sz="1050">
              <a:solidFill>
                <a:schemeClr val="dk1"/>
              </a:solidFill>
              <a:highlight>
                <a:srgbClr val="FFFFFF"/>
              </a:highlight>
            </a:endParaRPr>
          </a:p>
          <a:p>
            <a:pPr marL="0" lvl="0" indent="0" algn="l" rtl="0">
              <a:spcBef>
                <a:spcPts val="300"/>
              </a:spcBef>
              <a:spcAft>
                <a:spcPts val="0"/>
              </a:spcAft>
              <a:buNone/>
            </a:pPr>
            <a:endParaRPr/>
          </a:p>
        </p:txBody>
      </p:sp>
    </p:spTree>
    <p:extLst>
      <p:ext uri="{BB962C8B-B14F-4D97-AF65-F5344CB8AC3E}">
        <p14:creationId xmlns:p14="http://schemas.microsoft.com/office/powerpoint/2010/main" val="207631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a:solidFill>
                  <a:srgbClr val="351C75"/>
                </a:solidFill>
                <a:latin typeface="Inria Serif"/>
                <a:ea typeface="Inria Serif"/>
                <a:cs typeface="Inria Serif"/>
                <a:sym typeface="Inria Serif"/>
              </a:rPr>
              <a:t>Reliance stock prediction</a:t>
            </a:r>
            <a:endParaRPr b="1" i="1">
              <a:solidFill>
                <a:srgbClr val="351C75"/>
              </a:solidFill>
              <a:latin typeface="Inria Serif"/>
              <a:ea typeface="Inria Serif"/>
              <a:cs typeface="Inria Serif"/>
              <a:sym typeface="Inria Serif"/>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Inria Serif"/>
                <a:ea typeface="Inria Serif"/>
                <a:cs typeface="Inria Serif"/>
                <a:sym typeface="Inria Serif"/>
              </a:rPr>
              <a:t>Ayush Srivastava (MDS202113)</a:t>
            </a:r>
            <a:endParaRPr b="1">
              <a:latin typeface="Inria Serif"/>
              <a:ea typeface="Inria Serif"/>
              <a:cs typeface="Inria Serif"/>
              <a:sym typeface="Inria Serif"/>
            </a:endParaRPr>
          </a:p>
          <a:p>
            <a:pPr marL="0" lvl="0" indent="0" algn="l" rtl="0">
              <a:spcBef>
                <a:spcPts val="0"/>
              </a:spcBef>
              <a:spcAft>
                <a:spcPts val="0"/>
              </a:spcAft>
              <a:buNone/>
            </a:pPr>
            <a:r>
              <a:rPr lang="en" b="1">
                <a:latin typeface="Inria Serif"/>
                <a:ea typeface="Inria Serif"/>
                <a:cs typeface="Inria Serif"/>
                <a:sym typeface="Inria Serif"/>
              </a:rPr>
              <a:t>Shramana Guin    (MDS202143)</a:t>
            </a:r>
            <a:endParaRPr b="1">
              <a:latin typeface="Inria Serif"/>
              <a:ea typeface="Inria Serif"/>
              <a:cs typeface="Inria Serif"/>
              <a:sym typeface="Inria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Anomaly Detection</a:t>
            </a:r>
            <a:br>
              <a:rPr lang="en" u="sng" dirty="0"/>
            </a:br>
            <a:endParaRPr u="sng" dirty="0"/>
          </a:p>
        </p:txBody>
      </p:sp>
      <p:sp>
        <p:nvSpPr>
          <p:cNvPr id="101" name="Google Shape;101;p19"/>
          <p:cNvSpPr txBox="1">
            <a:spLocks noGrp="1"/>
          </p:cNvSpPr>
          <p:nvPr>
            <p:ph type="body" idx="1"/>
          </p:nvPr>
        </p:nvSpPr>
        <p:spPr>
          <a:xfrm>
            <a:off x="4632100" y="1577000"/>
            <a:ext cx="4166400" cy="2393700"/>
          </a:xfrm>
          <a:prstGeom prst="rect">
            <a:avLst/>
          </a:prstGeom>
        </p:spPr>
        <p:txBody>
          <a:bodyPr spcFirstLastPara="1" wrap="square" lIns="91425" tIns="91425" rIns="91425" bIns="91425" anchor="t" anchorCtr="0">
            <a:normAutofit/>
          </a:bodyPr>
          <a:lstStyle/>
          <a:p>
            <a:pPr marL="457200" marR="190500" lvl="0" indent="-311150" algn="l" rtl="0">
              <a:lnSpc>
                <a:spcPct val="140000"/>
              </a:lnSpc>
              <a:spcBef>
                <a:spcPts val="0"/>
              </a:spcBef>
              <a:spcAft>
                <a:spcPts val="0"/>
              </a:spcAft>
              <a:buSzPts val="1300"/>
              <a:buFont typeface="Inria Serif"/>
              <a:buAutoNum type="arabicPeriod"/>
            </a:pPr>
            <a:r>
              <a:rPr lang="en" sz="1500" b="1" dirty="0">
                <a:solidFill>
                  <a:schemeClr val="dk1"/>
                </a:solidFill>
                <a:highlight>
                  <a:srgbClr val="FFFF00"/>
                </a:highlight>
                <a:latin typeface="Inria Serif"/>
                <a:ea typeface="Inria Serif"/>
                <a:cs typeface="Inria Serif"/>
                <a:sym typeface="Inria Serif"/>
              </a:rPr>
              <a:t>W</a:t>
            </a:r>
            <a:r>
              <a:rPr lang="en-IN" sz="1500" b="1" dirty="0">
                <a:solidFill>
                  <a:schemeClr val="dk1"/>
                </a:solidFill>
                <a:highlight>
                  <a:srgbClr val="FFFF00"/>
                </a:highlight>
                <a:latin typeface="Inria Serif"/>
                <a:ea typeface="Inria Serif"/>
                <a:cs typeface="Inria Serif"/>
                <a:sym typeface="Inria Serif"/>
              </a:rPr>
              <a:t>r</a:t>
            </a:r>
            <a:r>
              <a:rPr lang="en" sz="1500" b="1" dirty="0">
                <a:solidFill>
                  <a:schemeClr val="dk1"/>
                </a:solidFill>
                <a:highlight>
                  <a:srgbClr val="FFFF00"/>
                </a:highlight>
                <a:latin typeface="Inria Serif"/>
                <a:ea typeface="Inria Serif"/>
                <a:cs typeface="Inria Serif"/>
                <a:sym typeface="Inria Serif"/>
              </a:rPr>
              <a:t>ite about process</a:t>
            </a:r>
          </a:p>
        </p:txBody>
      </p:sp>
    </p:spTree>
    <p:extLst>
      <p:ext uri="{BB962C8B-B14F-4D97-AF65-F5344CB8AC3E}">
        <p14:creationId xmlns:p14="http://schemas.microsoft.com/office/powerpoint/2010/main" val="146553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6" name="Google Shape;136;p25"/>
          <p:cNvSpPr txBox="1">
            <a:spLocks noGrp="1"/>
          </p:cNvSpPr>
          <p:nvPr>
            <p:ph type="title"/>
          </p:nvPr>
        </p:nvSpPr>
        <p:spPr>
          <a:xfrm>
            <a:off x="311699" y="26755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Close vs Shifted</a:t>
            </a:r>
            <a:endParaRPr b="1" dirty="0"/>
          </a:p>
        </p:txBody>
      </p:sp>
      <p:pic>
        <p:nvPicPr>
          <p:cNvPr id="6146" name="Picture 2">
            <a:extLst>
              <a:ext uri="{FF2B5EF4-FFF2-40B4-BE49-F238E27FC236}">
                <a16:creationId xmlns:a16="http://schemas.microsoft.com/office/drawing/2014/main" id="{2849A44C-35BD-9E87-5553-2AB9C0065B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9982"/>
          <a:stretch/>
        </p:blipFill>
        <p:spPr bwMode="auto">
          <a:xfrm>
            <a:off x="87342" y="1592881"/>
            <a:ext cx="8969315" cy="30601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6" name="Google Shape;136;p25"/>
          <p:cNvSpPr txBox="1">
            <a:spLocks noGrp="1"/>
          </p:cNvSpPr>
          <p:nvPr>
            <p:ph type="title"/>
          </p:nvPr>
        </p:nvSpPr>
        <p:spPr>
          <a:xfrm>
            <a:off x="311699" y="26755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Close vs Shifted</a:t>
            </a:r>
            <a:endParaRPr b="1" dirty="0"/>
          </a:p>
        </p:txBody>
      </p:sp>
      <p:pic>
        <p:nvPicPr>
          <p:cNvPr id="6146" name="Picture 2">
            <a:extLst>
              <a:ext uri="{FF2B5EF4-FFF2-40B4-BE49-F238E27FC236}">
                <a16:creationId xmlns:a16="http://schemas.microsoft.com/office/drawing/2014/main" id="{2849A44C-35BD-9E87-5553-2AB9C0065B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756" b="226"/>
          <a:stretch/>
        </p:blipFill>
        <p:spPr bwMode="auto">
          <a:xfrm>
            <a:off x="174685" y="1581306"/>
            <a:ext cx="8969315" cy="306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77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Close vs Shifted (contd.)</a:t>
            </a:r>
            <a:endParaRPr b="1"/>
          </a:p>
        </p:txBody>
      </p:sp>
      <p:pic>
        <p:nvPicPr>
          <p:cNvPr id="7170" name="Picture 2">
            <a:extLst>
              <a:ext uri="{FF2B5EF4-FFF2-40B4-BE49-F238E27FC236}">
                <a16:creationId xmlns:a16="http://schemas.microsoft.com/office/drawing/2014/main" id="{3F85E4E2-CDD0-5748-AF6D-66AB115B4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296" y="1239456"/>
            <a:ext cx="7514441" cy="3833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Anomalies in the data</a:t>
            </a:r>
            <a:endParaRPr b="1" dirty="0"/>
          </a:p>
        </p:txBody>
      </p:sp>
      <p:pic>
        <p:nvPicPr>
          <p:cNvPr id="3" name="Picture 2">
            <a:extLst>
              <a:ext uri="{FF2B5EF4-FFF2-40B4-BE49-F238E27FC236}">
                <a16:creationId xmlns:a16="http://schemas.microsoft.com/office/drawing/2014/main" id="{C03A48B3-86EA-30F7-52D5-E503D4C55D43}"/>
              </a:ext>
            </a:extLst>
          </p:cNvPr>
          <p:cNvPicPr>
            <a:picLocks noChangeAspect="1"/>
          </p:cNvPicPr>
          <p:nvPr/>
        </p:nvPicPr>
        <p:blipFill>
          <a:blip r:embed="rId3"/>
          <a:stretch>
            <a:fillRect/>
          </a:stretch>
        </p:blipFill>
        <p:spPr>
          <a:xfrm>
            <a:off x="0" y="1324688"/>
            <a:ext cx="9144000" cy="3713323"/>
          </a:xfrm>
          <a:prstGeom prst="rect">
            <a:avLst/>
          </a:prstGeom>
        </p:spPr>
      </p:pic>
    </p:spTree>
    <p:extLst>
      <p:ext uri="{BB962C8B-B14F-4D97-AF65-F5344CB8AC3E}">
        <p14:creationId xmlns:p14="http://schemas.microsoft.com/office/powerpoint/2010/main" val="142119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Fitting a regression line</a:t>
            </a:r>
            <a:endParaRPr u="sng" dirty="0"/>
          </a:p>
        </p:txBody>
      </p:sp>
      <p:sp>
        <p:nvSpPr>
          <p:cNvPr id="101" name="Google Shape;101;p19"/>
          <p:cNvSpPr txBox="1">
            <a:spLocks noGrp="1"/>
          </p:cNvSpPr>
          <p:nvPr>
            <p:ph type="body" idx="1"/>
          </p:nvPr>
        </p:nvSpPr>
        <p:spPr>
          <a:xfrm>
            <a:off x="4632100" y="1577000"/>
            <a:ext cx="4166400" cy="2393700"/>
          </a:xfrm>
          <a:prstGeom prst="rect">
            <a:avLst/>
          </a:prstGeom>
        </p:spPr>
        <p:txBody>
          <a:bodyPr spcFirstLastPara="1" wrap="square" lIns="91425" tIns="91425" rIns="91425" bIns="91425" anchor="t" anchorCtr="0">
            <a:normAutofit/>
          </a:bodyPr>
          <a:lstStyle/>
          <a:p>
            <a:pPr marL="457200" marR="190500" lvl="0" indent="-311150" algn="l" rtl="0">
              <a:lnSpc>
                <a:spcPct val="140000"/>
              </a:lnSpc>
              <a:spcBef>
                <a:spcPts val="0"/>
              </a:spcBef>
              <a:spcAft>
                <a:spcPts val="0"/>
              </a:spcAft>
              <a:buSzPts val="1300"/>
              <a:buFont typeface="Inria Serif"/>
              <a:buAutoNum type="arabicPeriod"/>
            </a:pPr>
            <a:endParaRPr lang="en" sz="1500" b="1" dirty="0">
              <a:solidFill>
                <a:schemeClr val="dk1"/>
              </a:solidFill>
              <a:latin typeface="Inria Serif"/>
              <a:ea typeface="Inria Serif"/>
              <a:cs typeface="Inria Serif"/>
              <a:sym typeface="Inria Serif"/>
            </a:endParaRPr>
          </a:p>
        </p:txBody>
      </p:sp>
    </p:spTree>
    <p:extLst>
      <p:ext uri="{BB962C8B-B14F-4D97-AF65-F5344CB8AC3E}">
        <p14:creationId xmlns:p14="http://schemas.microsoft.com/office/powerpoint/2010/main" val="425614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2"/>
          <p:cNvSpPr txBox="1"/>
          <p:nvPr/>
        </p:nvSpPr>
        <p:spPr>
          <a:xfrm>
            <a:off x="2628625" y="4458500"/>
            <a:ext cx="5441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i="1" dirty="0"/>
              <a:t>              reg.coef_ = </a:t>
            </a:r>
            <a:r>
              <a:rPr lang="en-IN" sz="1600" b="0" i="0" dirty="0">
                <a:solidFill>
                  <a:srgbClr val="212121"/>
                </a:solidFill>
                <a:effectLst/>
                <a:latin typeface="Courier New" panose="02070309020205020404" pitchFamily="49" charset="0"/>
              </a:rPr>
              <a:t>0.99073177</a:t>
            </a:r>
            <a:endParaRPr sz="1350" b="1" i="1" dirty="0">
              <a:solidFill>
                <a:schemeClr val="dk1"/>
              </a:solidFill>
              <a:highlight>
                <a:srgbClr val="FFFFFF"/>
              </a:highlight>
            </a:endParaRPr>
          </a:p>
          <a:p>
            <a:pPr marL="0" lvl="0" indent="0" algn="l" rtl="0">
              <a:spcBef>
                <a:spcPts val="0"/>
              </a:spcBef>
              <a:spcAft>
                <a:spcPts val="0"/>
              </a:spcAft>
              <a:buNone/>
            </a:pPr>
            <a:endParaRPr dirty="0"/>
          </a:p>
        </p:txBody>
      </p:sp>
      <p:pic>
        <p:nvPicPr>
          <p:cNvPr id="8194" name="Picture 2">
            <a:extLst>
              <a:ext uri="{FF2B5EF4-FFF2-40B4-BE49-F238E27FC236}">
                <a16:creationId xmlns:a16="http://schemas.microsoft.com/office/drawing/2014/main" id="{A8F2C787-FF43-74E2-6B45-127A04C55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51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25" y="500925"/>
            <a:ext cx="3817500" cy="12588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Clr>
                <a:schemeClr val="dk1"/>
              </a:buClr>
              <a:buSzPts val="1100"/>
              <a:buFont typeface="Arial"/>
              <a:buNone/>
            </a:pPr>
            <a:r>
              <a:rPr lang="en" sz="2100" b="1" i="1" u="sng"/>
              <a:t> Time series decomposition</a:t>
            </a:r>
            <a:endParaRPr sz="2100" b="1" i="1" u="sng"/>
          </a:p>
          <a:p>
            <a:pPr marL="0" lvl="0" indent="0" algn="l" rtl="0">
              <a:spcBef>
                <a:spcPts val="600"/>
              </a:spcBef>
              <a:spcAft>
                <a:spcPts val="0"/>
              </a:spcAft>
              <a:buNone/>
            </a:pPr>
            <a:endParaRPr u="sng"/>
          </a:p>
        </p:txBody>
      </p:sp>
      <p:sp>
        <p:nvSpPr>
          <p:cNvPr id="148" name="Google Shape;148;p27"/>
          <p:cNvSpPr txBox="1">
            <a:spLocks noGrp="1"/>
          </p:cNvSpPr>
          <p:nvPr>
            <p:ph type="body" idx="1"/>
          </p:nvPr>
        </p:nvSpPr>
        <p:spPr>
          <a:xfrm>
            <a:off x="4644675" y="500925"/>
            <a:ext cx="4313400" cy="4260300"/>
          </a:xfrm>
          <a:prstGeom prst="rect">
            <a:avLst/>
          </a:prstGeom>
        </p:spPr>
        <p:txBody>
          <a:bodyPr spcFirstLastPara="1" wrap="square" lIns="91425" tIns="91425" rIns="91425" bIns="91425" anchor="t" anchorCtr="0">
            <a:normAutofit/>
          </a:bodyPr>
          <a:lstStyle/>
          <a:p>
            <a:pPr marL="0" lvl="0" indent="0" algn="l" rtl="0">
              <a:lnSpc>
                <a:spcPct val="170000"/>
              </a:lnSpc>
              <a:spcBef>
                <a:spcPts val="0"/>
              </a:spcBef>
              <a:spcAft>
                <a:spcPts val="0"/>
              </a:spcAft>
              <a:buClr>
                <a:schemeClr val="dk1"/>
              </a:buClr>
              <a:buSzPts val="1100"/>
              <a:buFont typeface="Arial"/>
              <a:buNone/>
            </a:pPr>
            <a:r>
              <a:rPr lang="en" sz="1450" b="1" dirty="0">
                <a:solidFill>
                  <a:schemeClr val="dk1"/>
                </a:solidFill>
                <a:latin typeface="Inria Serif"/>
                <a:ea typeface="Inria Serif"/>
                <a:cs typeface="Inria Serif"/>
                <a:sym typeface="Inria Serif"/>
              </a:rPr>
              <a:t>There are the components of a time series</a:t>
            </a:r>
            <a:endParaRPr sz="1450" b="1" dirty="0">
              <a:solidFill>
                <a:schemeClr val="dk1"/>
              </a:solidFill>
              <a:latin typeface="Inria Serif"/>
              <a:ea typeface="Inria Serif"/>
              <a:cs typeface="Inria Serif"/>
              <a:sym typeface="Inria Serif"/>
            </a:endParaRPr>
          </a:p>
          <a:p>
            <a:pPr marL="736600" marR="279400" lvl="0" indent="-314325" algn="l" rtl="0">
              <a:spcBef>
                <a:spcPts val="120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Trend </a:t>
            </a:r>
            <a:endParaRPr sz="1350" b="1" dirty="0">
              <a:solidFill>
                <a:schemeClr val="dk1"/>
              </a:solidFill>
              <a:latin typeface="Inria Serif"/>
              <a:ea typeface="Inria Serif"/>
              <a:cs typeface="Inria Serif"/>
              <a:sym typeface="Inria Serif"/>
            </a:endParaRPr>
          </a:p>
          <a:p>
            <a:pPr marL="736600" marR="2794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Seasonality </a:t>
            </a:r>
            <a:endParaRPr sz="1350" b="1" dirty="0">
              <a:solidFill>
                <a:schemeClr val="dk1"/>
              </a:solidFill>
              <a:latin typeface="Inria Serif"/>
              <a:ea typeface="Inria Serif"/>
              <a:cs typeface="Inria Serif"/>
              <a:sym typeface="Inria Serif"/>
            </a:endParaRPr>
          </a:p>
          <a:p>
            <a:pPr marL="736600" marR="2794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Cycle</a:t>
            </a:r>
            <a:endParaRPr sz="1350" b="1" dirty="0">
              <a:solidFill>
                <a:schemeClr val="dk1"/>
              </a:solidFill>
              <a:latin typeface="Inria Serif"/>
              <a:ea typeface="Inria Serif"/>
              <a:cs typeface="Inria Serif"/>
              <a:sym typeface="Inria Serif"/>
            </a:endParaRPr>
          </a:p>
          <a:p>
            <a:pPr marL="736600" marR="2794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Noise </a:t>
            </a:r>
            <a:endParaRPr sz="1350" b="1" dirty="0">
              <a:solidFill>
                <a:schemeClr val="dk1"/>
              </a:solidFill>
              <a:latin typeface="Inria Serif"/>
              <a:ea typeface="Inria Serif"/>
              <a:cs typeface="Inria Serif"/>
              <a:sym typeface="Inria Serif"/>
            </a:endParaRPr>
          </a:p>
          <a:p>
            <a:pPr marL="0" marR="279400" lvl="0" indent="0" algn="ctr" rtl="0">
              <a:spcBef>
                <a:spcPts val="1500"/>
              </a:spcBef>
              <a:spcAft>
                <a:spcPts val="0"/>
              </a:spcAft>
              <a:buNone/>
            </a:pPr>
            <a:endParaRPr sz="1050" b="1" dirty="0">
              <a:solidFill>
                <a:schemeClr val="dk1"/>
              </a:solidFill>
              <a:highlight>
                <a:schemeClr val="lt1"/>
              </a:highlight>
              <a:latin typeface="Inria Serif"/>
              <a:ea typeface="Inria Serif"/>
              <a:cs typeface="Inria Serif"/>
              <a:sym typeface="Inria Serif"/>
            </a:endParaRPr>
          </a:p>
          <a:p>
            <a:pPr marL="0" marR="279400" lvl="0" indent="0" algn="l" rtl="0">
              <a:spcBef>
                <a:spcPts val="1500"/>
              </a:spcBef>
              <a:spcAft>
                <a:spcPts val="0"/>
              </a:spcAft>
              <a:buNone/>
            </a:pPr>
            <a:r>
              <a:rPr lang="en" b="1" dirty="0">
                <a:solidFill>
                  <a:schemeClr val="dk1"/>
                </a:solidFill>
                <a:highlight>
                  <a:schemeClr val="lt1"/>
                </a:highlight>
                <a:latin typeface="Inria Serif"/>
                <a:ea typeface="Inria Serif"/>
                <a:cs typeface="Inria Serif"/>
                <a:sym typeface="Inria Serif"/>
              </a:rPr>
              <a:t>These components can be visualized using decomposition techniques, such as seasonal decomposition of time series (STL) or seasonal decomposition using moving averages (SMA).</a:t>
            </a:r>
            <a:endParaRPr sz="1150" b="1" dirty="0">
              <a:solidFill>
                <a:schemeClr val="dk1"/>
              </a:solidFill>
              <a:latin typeface="Inria Serif"/>
              <a:ea typeface="Inria Serif"/>
              <a:cs typeface="Inria Serif"/>
              <a:sym typeface="Inria Serif"/>
            </a:endParaRPr>
          </a:p>
          <a:p>
            <a:pPr marL="0" lvl="0" indent="0" algn="r" rtl="0">
              <a:spcBef>
                <a:spcPts val="1500"/>
              </a:spcBef>
              <a:spcAft>
                <a:spcPts val="12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latin typeface="Inria Serif"/>
                <a:ea typeface="Inria Serif"/>
                <a:cs typeface="Inria Serif"/>
                <a:sym typeface="Inria Serif"/>
              </a:rPr>
              <a:t>Decomposition of the closing prices of the data set:</a:t>
            </a:r>
            <a:endParaRPr sz="2100" b="1">
              <a:latin typeface="Inria Serif"/>
              <a:ea typeface="Inria Serif"/>
              <a:cs typeface="Inria Serif"/>
              <a:sym typeface="Inria Serif"/>
            </a:endParaRPr>
          </a:p>
        </p:txBody>
      </p:sp>
      <p:pic>
        <p:nvPicPr>
          <p:cNvPr id="1026" name="Picture 2">
            <a:extLst>
              <a:ext uri="{FF2B5EF4-FFF2-40B4-BE49-F238E27FC236}">
                <a16:creationId xmlns:a16="http://schemas.microsoft.com/office/drawing/2014/main" id="{66BF05C4-3711-0278-4727-7C18E3F7A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029" y="1247159"/>
            <a:ext cx="6511941" cy="38963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59725" y="500925"/>
            <a:ext cx="4166400" cy="2508900"/>
          </a:xfrm>
          <a:prstGeom prst="rect">
            <a:avLst/>
          </a:prstGeom>
        </p:spPr>
        <p:txBody>
          <a:bodyPr spcFirstLastPara="1" wrap="square" lIns="91425" tIns="91425" rIns="91425" bIns="91425" anchor="t" anchorCtr="0">
            <a:normAutofit/>
          </a:bodyPr>
          <a:lstStyle/>
          <a:p>
            <a:pPr marL="190500" marR="190500" lvl="0" indent="0" algn="ctr" rtl="0">
              <a:lnSpc>
                <a:spcPct val="140000"/>
              </a:lnSpc>
              <a:spcBef>
                <a:spcPts val="0"/>
              </a:spcBef>
              <a:spcAft>
                <a:spcPts val="0"/>
              </a:spcAft>
              <a:buClr>
                <a:schemeClr val="dk1"/>
              </a:buClr>
              <a:buSzPts val="1100"/>
              <a:buFont typeface="Arial"/>
              <a:buNone/>
            </a:pPr>
            <a:r>
              <a:rPr lang="en" sz="1900" b="1" i="1" u="sng">
                <a:latin typeface="Inria Serif"/>
                <a:ea typeface="Inria Serif"/>
                <a:cs typeface="Inria Serif"/>
                <a:sym typeface="Inria Serif"/>
              </a:rPr>
              <a:t>Augmented Dickey Fuller Test </a:t>
            </a:r>
            <a:endParaRPr sz="1900" b="1" i="1" u="sng">
              <a:solidFill>
                <a:srgbClr val="008ABC"/>
              </a:solidFill>
              <a:latin typeface="Inria Serif"/>
              <a:ea typeface="Inria Serif"/>
              <a:cs typeface="Inria Serif"/>
              <a:sym typeface="Inria Serif"/>
            </a:endParaRPr>
          </a:p>
          <a:p>
            <a:pPr marL="0" lvl="0" indent="0" algn="l" rtl="0">
              <a:lnSpc>
                <a:spcPct val="115000"/>
              </a:lnSpc>
              <a:spcBef>
                <a:spcPts val="600"/>
              </a:spcBef>
              <a:spcAft>
                <a:spcPts val="0"/>
              </a:spcAft>
              <a:buClr>
                <a:schemeClr val="dk1"/>
              </a:buClr>
              <a:buSzPts val="1100"/>
              <a:buFont typeface="Arial"/>
              <a:buNone/>
            </a:pPr>
            <a:endParaRPr sz="1300"/>
          </a:p>
          <a:p>
            <a:pPr marL="0" lvl="0" indent="0" algn="l" rtl="0">
              <a:spcBef>
                <a:spcPts val="0"/>
              </a:spcBef>
              <a:spcAft>
                <a:spcPts val="0"/>
              </a:spcAft>
              <a:buNone/>
            </a:pPr>
            <a:endParaRPr sz="3000"/>
          </a:p>
        </p:txBody>
      </p:sp>
      <p:sp>
        <p:nvSpPr>
          <p:cNvPr id="167" name="Google Shape;167;p30"/>
          <p:cNvSpPr txBox="1">
            <a:spLocks noGrp="1"/>
          </p:cNvSpPr>
          <p:nvPr>
            <p:ph type="body" idx="1"/>
          </p:nvPr>
        </p:nvSpPr>
        <p:spPr>
          <a:xfrm>
            <a:off x="4572000" y="271100"/>
            <a:ext cx="4422300" cy="4683600"/>
          </a:xfrm>
          <a:prstGeom prst="rect">
            <a:avLst/>
          </a:prstGeom>
        </p:spPr>
        <p:txBody>
          <a:bodyPr spcFirstLastPara="1" wrap="square" lIns="91425" tIns="91425" rIns="91425" bIns="91425" anchor="t" anchorCtr="0">
            <a:normAutofit fontScale="92500" lnSpcReduction="20000"/>
          </a:bodyPr>
          <a:lstStyle/>
          <a:p>
            <a:pPr marL="457200" lvl="0" indent="-311113" algn="l" rtl="0">
              <a:lnSpc>
                <a:spcPct val="115000"/>
              </a:lnSpc>
              <a:spcBef>
                <a:spcPts val="1200"/>
              </a:spcBef>
              <a:spcAft>
                <a:spcPts val="0"/>
              </a:spcAft>
              <a:buClr>
                <a:schemeClr val="dk1"/>
              </a:buClr>
              <a:buSzPct val="100000"/>
              <a:buFont typeface="Inria Serif"/>
              <a:buChar char="●"/>
            </a:pPr>
            <a:r>
              <a:rPr lang="en" sz="1404" b="1" dirty="0">
                <a:solidFill>
                  <a:schemeClr val="dk1"/>
                </a:solidFill>
                <a:latin typeface="Inria Serif"/>
                <a:ea typeface="Inria Serif"/>
                <a:cs typeface="Inria Serif"/>
                <a:sym typeface="Inria Serif"/>
              </a:rPr>
              <a:t>Null Hypothesis (H0): If failed to be rejected, it suggests the time series has a unit root, meaning it is non-stationary. It has some time dependent structure.</a:t>
            </a:r>
            <a:endParaRPr sz="1404" b="1" dirty="0">
              <a:solidFill>
                <a:schemeClr val="dk1"/>
              </a:solidFill>
              <a:latin typeface="Inria Serif"/>
              <a:ea typeface="Inria Serif"/>
              <a:cs typeface="Inria Serif"/>
              <a:sym typeface="Inria Serif"/>
            </a:endParaRPr>
          </a:p>
          <a:p>
            <a:pPr marL="457200" lvl="0" indent="-311113" algn="l" rtl="0">
              <a:lnSpc>
                <a:spcPct val="115000"/>
              </a:lnSpc>
              <a:spcBef>
                <a:spcPts val="0"/>
              </a:spcBef>
              <a:spcAft>
                <a:spcPts val="0"/>
              </a:spcAft>
              <a:buClr>
                <a:schemeClr val="dk1"/>
              </a:buClr>
              <a:buSzPct val="100000"/>
              <a:buFont typeface="Inria Serif"/>
              <a:buChar char="●"/>
            </a:pPr>
            <a:r>
              <a:rPr lang="en" sz="1404" b="1" dirty="0">
                <a:solidFill>
                  <a:schemeClr val="dk1"/>
                </a:solidFill>
                <a:latin typeface="Inria Serif"/>
                <a:ea typeface="Inria Serif"/>
                <a:cs typeface="Inria Serif"/>
                <a:sym typeface="Inria Serif"/>
              </a:rPr>
              <a:t>Alternate Hypothesis (H1): The null hypothesis is rejected; it suggests the time series does not have a unit root, meaning it is stationary. It does not have time-dependent structure.</a:t>
            </a:r>
            <a:endParaRPr sz="1404" b="1" dirty="0">
              <a:solidFill>
                <a:schemeClr val="dk1"/>
              </a:solidFill>
              <a:latin typeface="Inria Serif"/>
              <a:ea typeface="Inria Serif"/>
              <a:cs typeface="Inria Serif"/>
              <a:sym typeface="Inria Serif"/>
            </a:endParaRPr>
          </a:p>
          <a:p>
            <a:pPr marL="457200" lvl="0" indent="0" algn="l" rtl="0">
              <a:spcBef>
                <a:spcPts val="1500"/>
              </a:spcBef>
              <a:spcAft>
                <a:spcPts val="0"/>
              </a:spcAft>
              <a:buNone/>
            </a:pPr>
            <a:r>
              <a:rPr lang="en" sz="1404" b="1" i="1" u="sng" dirty="0">
                <a:solidFill>
                  <a:schemeClr val="dk1"/>
                </a:solidFill>
                <a:latin typeface="Inria Serif"/>
                <a:ea typeface="Inria Serif"/>
                <a:cs typeface="Inria Serif"/>
                <a:sym typeface="Inria Serif"/>
              </a:rPr>
              <a:t>Interpretation of p-value :</a:t>
            </a:r>
            <a:endParaRPr sz="1404" b="1" i="1" u="sng" dirty="0">
              <a:solidFill>
                <a:schemeClr val="dk1"/>
              </a:solidFill>
              <a:latin typeface="Inria Serif"/>
              <a:ea typeface="Inria Serif"/>
              <a:cs typeface="Inria Serif"/>
              <a:sym typeface="Inria Serif"/>
            </a:endParaRPr>
          </a:p>
          <a:p>
            <a:pPr marL="457200" lvl="0" indent="-311113" algn="l" rtl="0">
              <a:spcBef>
                <a:spcPts val="1500"/>
              </a:spcBef>
              <a:spcAft>
                <a:spcPts val="0"/>
              </a:spcAft>
              <a:buClr>
                <a:schemeClr val="dk1"/>
              </a:buClr>
              <a:buSzPct val="100000"/>
              <a:buFont typeface="Inria Serif"/>
              <a:buChar char="●"/>
            </a:pPr>
            <a:r>
              <a:rPr lang="en" sz="1404" b="1" dirty="0">
                <a:solidFill>
                  <a:schemeClr val="dk1"/>
                </a:solidFill>
                <a:latin typeface="Inria Serif"/>
                <a:ea typeface="Inria Serif"/>
                <a:cs typeface="Inria Serif"/>
                <a:sym typeface="Inria Serif"/>
              </a:rPr>
              <a:t>p-value &gt; 0.05: Fail to reject the null hypothesis (H0), the data has a unit root and is non-stationary.</a:t>
            </a:r>
            <a:endParaRPr sz="1404" b="1" dirty="0">
              <a:solidFill>
                <a:schemeClr val="dk1"/>
              </a:solidFill>
              <a:latin typeface="Inria Serif"/>
              <a:ea typeface="Inria Serif"/>
              <a:cs typeface="Inria Serif"/>
              <a:sym typeface="Inria Serif"/>
            </a:endParaRPr>
          </a:p>
          <a:p>
            <a:pPr marL="457200" lvl="0" indent="-311113" algn="l" rtl="0">
              <a:spcBef>
                <a:spcPts val="0"/>
              </a:spcBef>
              <a:spcAft>
                <a:spcPts val="0"/>
              </a:spcAft>
              <a:buClr>
                <a:schemeClr val="dk1"/>
              </a:buClr>
              <a:buSzPct val="100000"/>
              <a:buFont typeface="Inria Serif"/>
              <a:buChar char="●"/>
            </a:pPr>
            <a:r>
              <a:rPr lang="en" sz="1404" b="1" dirty="0">
                <a:solidFill>
                  <a:schemeClr val="dk1"/>
                </a:solidFill>
                <a:latin typeface="Inria Serif"/>
                <a:ea typeface="Inria Serif"/>
                <a:cs typeface="Inria Serif"/>
                <a:sym typeface="Inria Serif"/>
              </a:rPr>
              <a:t>p-value &lt;= 0.05: Reject the null hypothesis (H0), the data does not have a unit root and is stationary.</a:t>
            </a:r>
            <a:endParaRPr sz="1404" b="1" dirty="0">
              <a:solidFill>
                <a:schemeClr val="dk1"/>
              </a:solidFill>
              <a:latin typeface="Inria Serif"/>
              <a:ea typeface="Inria Serif"/>
              <a:cs typeface="Inria Serif"/>
              <a:sym typeface="Inria Serif"/>
            </a:endParaRPr>
          </a:p>
          <a:p>
            <a:pPr marL="0" lvl="0" indent="0" algn="l" rtl="0">
              <a:spcBef>
                <a:spcPts val="1500"/>
              </a:spcBef>
              <a:spcAft>
                <a:spcPts val="0"/>
              </a:spcAft>
              <a:buNone/>
            </a:pPr>
            <a:r>
              <a:rPr lang="en" sz="1287" b="1" u="sng" dirty="0">
                <a:solidFill>
                  <a:schemeClr val="dk1"/>
                </a:solidFill>
                <a:highlight>
                  <a:schemeClr val="lt1"/>
                </a:highlight>
                <a:latin typeface="Inria Serif"/>
                <a:ea typeface="Inria Serif"/>
                <a:cs typeface="Inria Serif"/>
                <a:sym typeface="Inria Serif"/>
              </a:rPr>
              <a:t>Results of Dickey Fuller test</a:t>
            </a:r>
            <a:endParaRPr sz="1287" b="1" u="sng" dirty="0">
              <a:solidFill>
                <a:schemeClr val="dk1"/>
              </a:solidFill>
              <a:highlight>
                <a:schemeClr val="lt1"/>
              </a:highlight>
              <a:latin typeface="Inria Serif"/>
              <a:ea typeface="Inria Serif"/>
              <a:cs typeface="Inria Serif"/>
              <a:sym typeface="Inria Serif"/>
            </a:endParaRPr>
          </a:p>
          <a:p>
            <a:pPr marL="457200" lvl="0" indent="-304203" algn="l" rtl="0">
              <a:spcBef>
                <a:spcPts val="1500"/>
              </a:spcBef>
              <a:spcAft>
                <a:spcPts val="0"/>
              </a:spcAft>
              <a:buClr>
                <a:schemeClr val="dk1"/>
              </a:buClr>
              <a:buSzPct val="100000"/>
              <a:buFont typeface="Inria Serif"/>
              <a:buChar char="●"/>
            </a:pPr>
            <a:r>
              <a:rPr lang="en" sz="1287" b="1" i="1" dirty="0">
                <a:solidFill>
                  <a:schemeClr val="dk1"/>
                </a:solidFill>
                <a:highlight>
                  <a:schemeClr val="lt1"/>
                </a:highlight>
                <a:latin typeface="Inria Serif"/>
                <a:ea typeface="Inria Serif"/>
                <a:cs typeface="Inria Serif"/>
                <a:sym typeface="Inria Serif"/>
              </a:rPr>
              <a:t>Test Statistics         </a:t>
            </a:r>
            <a:r>
              <a:rPr lang="en-IN" sz="1287" b="1" i="1" dirty="0">
                <a:solidFill>
                  <a:schemeClr val="dk1"/>
                </a:solidFill>
                <a:highlight>
                  <a:schemeClr val="lt1"/>
                </a:highlight>
                <a:latin typeface="Inria Serif"/>
                <a:ea typeface="Inria Serif"/>
                <a:cs typeface="Inria Serif"/>
                <a:sym typeface="Inria Serif"/>
              </a:rPr>
              <a:t>-7.098251</a:t>
            </a:r>
          </a:p>
          <a:p>
            <a:pPr marL="457200" lvl="0" indent="-304203" algn="l" rtl="0">
              <a:spcBef>
                <a:spcPts val="1500"/>
              </a:spcBef>
              <a:spcAft>
                <a:spcPts val="0"/>
              </a:spcAft>
              <a:buClr>
                <a:schemeClr val="dk1"/>
              </a:buClr>
              <a:buSzPct val="100000"/>
              <a:buFont typeface="Inria Serif"/>
              <a:buChar char="●"/>
            </a:pPr>
            <a:r>
              <a:rPr lang="en-IN" sz="1287" b="1" i="1" dirty="0">
                <a:solidFill>
                  <a:schemeClr val="dk1"/>
                </a:solidFill>
                <a:highlight>
                  <a:schemeClr val="lt1"/>
                </a:highlight>
                <a:latin typeface="Inria Serif"/>
                <a:ea typeface="Inria Serif"/>
                <a:cs typeface="Inria Serif"/>
                <a:sym typeface="Inria Serif"/>
              </a:rPr>
              <a:t>p-value                        4.233675e-10</a:t>
            </a:r>
          </a:p>
          <a:p>
            <a:pPr marL="0" lvl="0" indent="0" algn="l" rtl="0">
              <a:spcBef>
                <a:spcPts val="1500"/>
              </a:spcBef>
              <a:spcAft>
                <a:spcPts val="1200"/>
              </a:spcAft>
              <a:buNone/>
            </a:pPr>
            <a:endParaRPr b="1" dirty="0">
              <a:latin typeface="Inria Serif"/>
              <a:ea typeface="Inria Serif"/>
              <a:cs typeface="Inria Serif"/>
              <a:sym typeface="Inria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latin typeface="Inria Serif"/>
                <a:ea typeface="Inria Serif"/>
                <a:cs typeface="Inria Serif"/>
                <a:sym typeface="Inria Serif"/>
              </a:rPr>
              <a:t>Goal and Motivation</a:t>
            </a:r>
            <a:endParaRPr b="1" u="sng">
              <a:latin typeface="Inria Serif"/>
              <a:ea typeface="Inria Serif"/>
              <a:cs typeface="Inria Serif"/>
              <a:sym typeface="Inria Serif"/>
            </a:endParaRPr>
          </a:p>
        </p:txBody>
      </p:sp>
      <p:sp>
        <p:nvSpPr>
          <p:cNvPr id="77" name="Google Shape;77;p15"/>
          <p:cNvSpPr txBox="1">
            <a:spLocks noGrp="1"/>
          </p:cNvSpPr>
          <p:nvPr>
            <p:ph type="body" idx="1"/>
          </p:nvPr>
        </p:nvSpPr>
        <p:spPr>
          <a:xfrm>
            <a:off x="4644675" y="319500"/>
            <a:ext cx="4166400" cy="457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b="1">
              <a:latin typeface="Inria Serif"/>
              <a:ea typeface="Inria Serif"/>
              <a:cs typeface="Inria Serif"/>
              <a:sym typeface="Inria Serif"/>
            </a:endParaRPr>
          </a:p>
          <a:p>
            <a:pPr marL="0" lvl="0" indent="0" algn="l" rtl="0">
              <a:spcBef>
                <a:spcPts val="1200"/>
              </a:spcBef>
              <a:spcAft>
                <a:spcPts val="0"/>
              </a:spcAft>
              <a:buNone/>
            </a:pPr>
            <a:endParaRPr sz="1400" b="1">
              <a:latin typeface="Inria Serif"/>
              <a:ea typeface="Inria Serif"/>
              <a:cs typeface="Inria Serif"/>
              <a:sym typeface="Inria Serif"/>
            </a:endParaRPr>
          </a:p>
          <a:p>
            <a:pPr marL="0" lvl="0" indent="0" algn="l" rtl="0">
              <a:spcBef>
                <a:spcPts val="1200"/>
              </a:spcBef>
              <a:spcAft>
                <a:spcPts val="0"/>
              </a:spcAft>
              <a:buNone/>
            </a:pPr>
            <a:r>
              <a:rPr lang="en" sz="1400" b="1">
                <a:latin typeface="Inria Serif"/>
                <a:ea typeface="Inria Serif"/>
                <a:cs typeface="Inria Serif"/>
                <a:sym typeface="Inria Serif"/>
              </a:rPr>
              <a:t>This project proposes to forecast the Reliance stock market closing price.</a:t>
            </a:r>
            <a:endParaRPr sz="1400" b="1">
              <a:latin typeface="Inria Serif"/>
              <a:ea typeface="Inria Serif"/>
              <a:cs typeface="Inria Serif"/>
              <a:sym typeface="Inria Serif"/>
            </a:endParaRPr>
          </a:p>
          <a:p>
            <a:pPr marL="0" lvl="0" indent="0" algn="l" rtl="0">
              <a:spcBef>
                <a:spcPts val="1200"/>
              </a:spcBef>
              <a:spcAft>
                <a:spcPts val="0"/>
              </a:spcAft>
              <a:buNone/>
            </a:pPr>
            <a:endParaRPr sz="1400" b="1">
              <a:latin typeface="Inria Serif"/>
              <a:ea typeface="Inria Serif"/>
              <a:cs typeface="Inria Serif"/>
              <a:sym typeface="Inria Serif"/>
            </a:endParaRPr>
          </a:p>
          <a:p>
            <a:pPr marL="0" lvl="0" indent="0" algn="l" rtl="0">
              <a:spcBef>
                <a:spcPts val="1200"/>
              </a:spcBef>
              <a:spcAft>
                <a:spcPts val="1200"/>
              </a:spcAft>
              <a:buNone/>
            </a:pPr>
            <a:r>
              <a:rPr lang="en" sz="1400" b="1">
                <a:latin typeface="Inria Serif"/>
                <a:ea typeface="Inria Serif"/>
                <a:cs typeface="Inria Serif"/>
                <a:sym typeface="Inria Serif"/>
              </a:rPr>
              <a:t>It is an attempt to determine whether the historical closing prices of the Reliance stock can efficiently help in calculating the closing price o the stock market for future dates.</a:t>
            </a:r>
            <a:endParaRPr sz="1400" b="1">
              <a:latin typeface="Inria Serif"/>
              <a:ea typeface="Inria Serif"/>
              <a:cs typeface="Inria Serif"/>
              <a:sym typeface="Inria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LSTM</a:t>
            </a:r>
            <a:endParaRPr/>
          </a:p>
        </p:txBody>
      </p:sp>
      <p:sp>
        <p:nvSpPr>
          <p:cNvPr id="241" name="Google Shape;241;p42"/>
          <p:cNvSpPr txBox="1"/>
          <p:nvPr/>
        </p:nvSpPr>
        <p:spPr>
          <a:xfrm>
            <a:off x="196325" y="4743300"/>
            <a:ext cx="8433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Inria Serif"/>
                <a:ea typeface="Inria Serif"/>
                <a:cs typeface="Inria Serif"/>
                <a:sym typeface="Inria Serif"/>
              </a:rPr>
              <a:t>We will be comparing R^2, MAE and MSE of the model with four different hyperparameter combinations</a:t>
            </a:r>
            <a:endParaRPr sz="1200" b="1">
              <a:latin typeface="Inria Serif"/>
              <a:ea typeface="Inria Serif"/>
              <a:cs typeface="Inria Serif"/>
              <a:sym typeface="Inria Serif"/>
            </a:endParaRPr>
          </a:p>
        </p:txBody>
      </p:sp>
      <p:sp>
        <p:nvSpPr>
          <p:cNvPr id="242" name="Google Shape;242;p42"/>
          <p:cNvSpPr txBox="1"/>
          <p:nvPr/>
        </p:nvSpPr>
        <p:spPr>
          <a:xfrm>
            <a:off x="306250" y="1460600"/>
            <a:ext cx="8692800" cy="3252300"/>
          </a:xfrm>
          <a:prstGeom prst="rect">
            <a:avLst/>
          </a:prstGeom>
          <a:noFill/>
          <a:ln>
            <a:noFill/>
          </a:ln>
          <a:effectLst>
            <a:outerShdw blurRad="57150" dist="19050" dir="5400000" algn="bl" rotWithShape="0">
              <a:schemeClr val="dk1">
                <a:alpha val="50000"/>
              </a:schemeClr>
            </a:outerShdw>
          </a:effectLst>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200" b="1">
                <a:solidFill>
                  <a:schemeClr val="dk1"/>
                </a:solidFill>
                <a:highlight>
                  <a:schemeClr val="lt1"/>
                </a:highlight>
                <a:latin typeface="Inria Serif"/>
                <a:ea typeface="Inria Serif"/>
                <a:cs typeface="Inria Serif"/>
                <a:sym typeface="Inria Serif"/>
              </a:rPr>
              <a:t>Long Short-Term Memory (LSTM) networks are a type of recurrent neural network (RNN) designed to overcome the limitations of traditional RNNs, such as the vanishing and exploding gradient problems. They are particularly effective in learning long-range dependencies in sequence data.</a:t>
            </a:r>
            <a:endParaRPr sz="1200" b="1">
              <a:solidFill>
                <a:schemeClr val="dk1"/>
              </a:solidFill>
              <a:highlight>
                <a:schemeClr val="lt1"/>
              </a:highlight>
              <a:latin typeface="Inria Serif"/>
              <a:ea typeface="Inria Serif"/>
              <a:cs typeface="Inria Serif"/>
              <a:sym typeface="Inria Serif"/>
            </a:endParaRPr>
          </a:p>
          <a:p>
            <a:pPr marL="0" lvl="0" indent="0" algn="l" rtl="0">
              <a:lnSpc>
                <a:spcPct val="115000"/>
              </a:lnSpc>
              <a:spcBef>
                <a:spcPts val="1500"/>
              </a:spcBef>
              <a:spcAft>
                <a:spcPts val="0"/>
              </a:spcAft>
              <a:buNone/>
            </a:pPr>
            <a:r>
              <a:rPr lang="en" sz="1200" b="1">
                <a:solidFill>
                  <a:schemeClr val="dk1"/>
                </a:solidFill>
                <a:highlight>
                  <a:schemeClr val="lt1"/>
                </a:highlight>
                <a:latin typeface="Inria Serif"/>
                <a:ea typeface="Inria Serif"/>
                <a:cs typeface="Inria Serif"/>
                <a:sym typeface="Inria Serif"/>
              </a:rPr>
              <a:t>LSTM networks consist of specialized memory cells that enable them to remember and process information over longer time steps. These cells contain three key components, called gates:</a:t>
            </a:r>
            <a:endParaRPr sz="1200" b="1">
              <a:solidFill>
                <a:schemeClr val="dk1"/>
              </a:solidFill>
              <a:highlight>
                <a:schemeClr val="lt1"/>
              </a:highlight>
              <a:latin typeface="Inria Serif"/>
              <a:ea typeface="Inria Serif"/>
              <a:cs typeface="Inria Serif"/>
              <a:sym typeface="Inria Serif"/>
            </a:endParaRPr>
          </a:p>
          <a:p>
            <a:pPr marL="457200" lvl="0" indent="-304800" algn="l" rtl="0">
              <a:lnSpc>
                <a:spcPct val="115000"/>
              </a:lnSpc>
              <a:spcBef>
                <a:spcPts val="1500"/>
              </a:spcBef>
              <a:spcAft>
                <a:spcPts val="0"/>
              </a:spcAft>
              <a:buClr>
                <a:schemeClr val="dk1"/>
              </a:buClr>
              <a:buSzPts val="1200"/>
              <a:buFont typeface="Inria Serif"/>
              <a:buAutoNum type="arabicPeriod"/>
            </a:pPr>
            <a:r>
              <a:rPr lang="en" sz="1200" b="1">
                <a:solidFill>
                  <a:schemeClr val="dk1"/>
                </a:solidFill>
                <a:highlight>
                  <a:schemeClr val="lt1"/>
                </a:highlight>
                <a:latin typeface="Inria Serif"/>
                <a:ea typeface="Inria Serif"/>
                <a:cs typeface="Inria Serif"/>
                <a:sym typeface="Inria Serif"/>
              </a:rPr>
              <a:t>Input gate: Decides which information from the current input will be stored in the cell state.</a:t>
            </a:r>
            <a:endParaRPr sz="1200" b="1">
              <a:solidFill>
                <a:schemeClr val="dk1"/>
              </a:solidFill>
              <a:highlight>
                <a:schemeClr val="lt1"/>
              </a:highlight>
              <a:latin typeface="Inria Serif"/>
              <a:ea typeface="Inria Serif"/>
              <a:cs typeface="Inria Serif"/>
              <a:sym typeface="Inria Serif"/>
            </a:endParaRPr>
          </a:p>
          <a:p>
            <a:pPr marL="457200" lvl="0" indent="-304800" algn="l" rtl="0">
              <a:lnSpc>
                <a:spcPct val="115000"/>
              </a:lnSpc>
              <a:spcBef>
                <a:spcPts val="0"/>
              </a:spcBef>
              <a:spcAft>
                <a:spcPts val="0"/>
              </a:spcAft>
              <a:buClr>
                <a:schemeClr val="dk1"/>
              </a:buClr>
              <a:buSzPts val="1200"/>
              <a:buFont typeface="Inria Serif"/>
              <a:buAutoNum type="arabicPeriod"/>
            </a:pPr>
            <a:r>
              <a:rPr lang="en" sz="1200" b="1">
                <a:solidFill>
                  <a:schemeClr val="dk1"/>
                </a:solidFill>
                <a:highlight>
                  <a:schemeClr val="lt1"/>
                </a:highlight>
                <a:latin typeface="Inria Serif"/>
                <a:ea typeface="Inria Serif"/>
                <a:cs typeface="Inria Serif"/>
                <a:sym typeface="Inria Serif"/>
              </a:rPr>
              <a:t>Forget gate: Determines which information from the previous cell state will be discarded or retained.</a:t>
            </a:r>
            <a:endParaRPr sz="1200" b="1">
              <a:solidFill>
                <a:schemeClr val="dk1"/>
              </a:solidFill>
              <a:highlight>
                <a:schemeClr val="lt1"/>
              </a:highlight>
              <a:latin typeface="Inria Serif"/>
              <a:ea typeface="Inria Serif"/>
              <a:cs typeface="Inria Serif"/>
              <a:sym typeface="Inria Serif"/>
            </a:endParaRPr>
          </a:p>
          <a:p>
            <a:pPr marL="457200" lvl="0" indent="-304800" algn="l" rtl="0">
              <a:lnSpc>
                <a:spcPct val="115000"/>
              </a:lnSpc>
              <a:spcBef>
                <a:spcPts val="0"/>
              </a:spcBef>
              <a:spcAft>
                <a:spcPts val="0"/>
              </a:spcAft>
              <a:buClr>
                <a:schemeClr val="dk1"/>
              </a:buClr>
              <a:buSzPts val="1200"/>
              <a:buFont typeface="Inria Serif"/>
              <a:buAutoNum type="arabicPeriod"/>
            </a:pPr>
            <a:r>
              <a:rPr lang="en" sz="1200" b="1">
                <a:solidFill>
                  <a:schemeClr val="dk1"/>
                </a:solidFill>
                <a:highlight>
                  <a:schemeClr val="lt1"/>
                </a:highlight>
                <a:latin typeface="Inria Serif"/>
                <a:ea typeface="Inria Serif"/>
                <a:cs typeface="Inria Serif"/>
                <a:sym typeface="Inria Serif"/>
              </a:rPr>
              <a:t>Output gate: Controls which information from the cell state will be passed to the next hidden state.</a:t>
            </a:r>
            <a:endParaRPr sz="1200" b="1">
              <a:solidFill>
                <a:schemeClr val="dk1"/>
              </a:solidFill>
              <a:highlight>
                <a:schemeClr val="lt1"/>
              </a:highlight>
              <a:latin typeface="Inria Serif"/>
              <a:ea typeface="Inria Serif"/>
              <a:cs typeface="Inria Serif"/>
              <a:sym typeface="Inria Serif"/>
            </a:endParaRPr>
          </a:p>
          <a:p>
            <a:pPr marL="0" lvl="0" indent="0" algn="l" rtl="0">
              <a:lnSpc>
                <a:spcPct val="115000"/>
              </a:lnSpc>
              <a:spcBef>
                <a:spcPts val="1500"/>
              </a:spcBef>
              <a:spcAft>
                <a:spcPts val="0"/>
              </a:spcAft>
              <a:buNone/>
            </a:pPr>
            <a:r>
              <a:rPr lang="en" sz="1200" b="1">
                <a:solidFill>
                  <a:schemeClr val="dk1"/>
                </a:solidFill>
                <a:highlight>
                  <a:schemeClr val="lt1"/>
                </a:highlight>
                <a:latin typeface="Inria Serif"/>
                <a:ea typeface="Inria Serif"/>
                <a:cs typeface="Inria Serif"/>
                <a:sym typeface="Inria Serif"/>
              </a:rPr>
              <a:t>By using these gates, LSTM networks can selectively store, update, and access information, making them capable of handling complex, long-range dependencies in various applications, such as natural language processing, time-series prediction, and speech recognition.</a:t>
            </a:r>
            <a:endParaRPr sz="1200" b="1">
              <a:solidFill>
                <a:schemeClr val="dk1"/>
              </a:solidFill>
              <a:highlight>
                <a:schemeClr val="lt1"/>
              </a:highlight>
              <a:latin typeface="Inria Serif"/>
              <a:ea typeface="Inria Serif"/>
              <a:cs typeface="Inria Serif"/>
              <a:sym typeface="Inria Serif"/>
            </a:endParaRPr>
          </a:p>
          <a:p>
            <a:pPr marL="0" lvl="0" indent="0" algn="l" rtl="0">
              <a:spcBef>
                <a:spcPts val="0"/>
              </a:spcBef>
              <a:spcAft>
                <a:spcPts val="0"/>
              </a:spcAft>
              <a:buNone/>
            </a:pPr>
            <a:endParaRPr sz="10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latin typeface="Inria Serif"/>
                <a:ea typeface="Inria Serif"/>
                <a:cs typeface="Inria Serif"/>
                <a:sym typeface="Inria Serif"/>
              </a:rPr>
              <a:t>Decomposition of the closing prices of the data set:</a:t>
            </a:r>
            <a:endParaRPr sz="2100" b="1">
              <a:latin typeface="Inria Serif"/>
              <a:ea typeface="Inria Serif"/>
              <a:cs typeface="Inria Serif"/>
              <a:sym typeface="Inria Serif"/>
            </a:endParaRPr>
          </a:p>
        </p:txBody>
      </p:sp>
      <p:pic>
        <p:nvPicPr>
          <p:cNvPr id="2" name="Picture 2">
            <a:extLst>
              <a:ext uri="{FF2B5EF4-FFF2-40B4-BE49-F238E27FC236}">
                <a16:creationId xmlns:a16="http://schemas.microsoft.com/office/drawing/2014/main" id="{E6DFC1B5-B72A-7019-60AB-24E1BF883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2543"/>
            <a:ext cx="9144000" cy="45552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FCDE95-DDAF-5CDC-8877-3BF47A7DBFC4}"/>
              </a:ext>
            </a:extLst>
          </p:cNvPr>
          <p:cNvSpPr txBox="1"/>
          <p:nvPr/>
        </p:nvSpPr>
        <p:spPr>
          <a:xfrm>
            <a:off x="1070657" y="-11937"/>
            <a:ext cx="7992319" cy="523220"/>
          </a:xfrm>
          <a:prstGeom prst="rect">
            <a:avLst/>
          </a:prstGeom>
          <a:noFill/>
        </p:spPr>
        <p:txBody>
          <a:bodyPr wrap="square">
            <a:spAutoFit/>
          </a:bodyPr>
          <a:lstStyle/>
          <a:p>
            <a:r>
              <a:rPr lang="en-US" dirty="0">
                <a:solidFill>
                  <a:schemeClr val="bg1"/>
                </a:solidFill>
              </a:rPr>
              <a:t>Mean absolute error is  40.18437322517904	Mean squared error is  2483.0970630339975		Mean absolute percentage error is  1.628555150998405</a:t>
            </a:r>
            <a:endParaRPr lang="en-IN" dirty="0">
              <a:solidFill>
                <a:schemeClr val="bg1"/>
              </a:solidFill>
            </a:endParaRPr>
          </a:p>
        </p:txBody>
      </p:sp>
    </p:spTree>
    <p:extLst>
      <p:ext uri="{BB962C8B-B14F-4D97-AF65-F5344CB8AC3E}">
        <p14:creationId xmlns:p14="http://schemas.microsoft.com/office/powerpoint/2010/main" val="2970261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of LSTM</a:t>
            </a:r>
            <a:endParaRPr/>
          </a:p>
        </p:txBody>
      </p:sp>
      <p:sp>
        <p:nvSpPr>
          <p:cNvPr id="269" name="Google Shape;269;p4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XGBoost</a:t>
            </a:r>
            <a:br>
              <a:rPr lang="en" dirty="0"/>
            </a:br>
            <a:endParaRPr dirty="0"/>
          </a:p>
        </p:txBody>
      </p:sp>
      <p:sp>
        <p:nvSpPr>
          <p:cNvPr id="269" name="Google Shape;269;p4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err="1">
                <a:solidFill>
                  <a:schemeClr val="tx1"/>
                </a:solidFill>
                <a:effectLst/>
                <a:latin typeface="Inria Serif" panose="020B0604020202020204" charset="0"/>
              </a:rPr>
              <a:t>XGBoost</a:t>
            </a:r>
            <a:r>
              <a:rPr lang="en-US" b="1" i="0" dirty="0">
                <a:solidFill>
                  <a:schemeClr val="tx1"/>
                </a:solidFill>
                <a:effectLst/>
                <a:latin typeface="Inria Serif" panose="020B0604020202020204" charset="0"/>
              </a:rPr>
              <a:t> (</a:t>
            </a:r>
            <a:r>
              <a:rPr lang="en-US" b="1" i="0" dirty="0" err="1">
                <a:solidFill>
                  <a:schemeClr val="tx1"/>
                </a:solidFill>
                <a:effectLst/>
                <a:latin typeface="Inria Serif" panose="020B0604020202020204" charset="0"/>
              </a:rPr>
              <a:t>eXtreme</a:t>
            </a:r>
            <a:r>
              <a:rPr lang="en-US" b="1" i="0" dirty="0">
                <a:solidFill>
                  <a:schemeClr val="tx1"/>
                </a:solidFill>
                <a:effectLst/>
                <a:latin typeface="Inria Serif" panose="020B0604020202020204" charset="0"/>
              </a:rPr>
              <a:t> Gradient Boosting) is a powerful machine learning algorithm that is used for supervised learning tasks, such as regression and classification. It is an ensemble algorithm that combines multiple weak models (typically decision trees) to create a strong model that can make accurate predictions.</a:t>
            </a:r>
            <a:endParaRPr lang="en-IN" b="1" dirty="0">
              <a:solidFill>
                <a:schemeClr val="tx1"/>
              </a:solidFill>
              <a:latin typeface="Inria Serif" panose="020B0604020202020204" charset="0"/>
            </a:endParaRPr>
          </a:p>
          <a:p>
            <a:pPr marL="0" lvl="0" indent="0" algn="l" rtl="0">
              <a:spcBef>
                <a:spcPts val="0"/>
              </a:spcBef>
              <a:spcAft>
                <a:spcPts val="0"/>
              </a:spcAft>
              <a:buNone/>
            </a:pPr>
            <a:r>
              <a:rPr lang="en-US" b="1" dirty="0" err="1">
                <a:solidFill>
                  <a:schemeClr val="tx1"/>
                </a:solidFill>
                <a:latin typeface="Inria Serif" panose="020B0604020202020204" charset="0"/>
              </a:rPr>
              <a:t>XGBoost</a:t>
            </a:r>
            <a:r>
              <a:rPr lang="en-US" b="1" dirty="0">
                <a:solidFill>
                  <a:schemeClr val="tx1"/>
                </a:solidFill>
                <a:latin typeface="Inria Serif" panose="020B0604020202020204" charset="0"/>
              </a:rPr>
              <a:t> works by iteratively adding decision trees to the ensemble model and updating the model in a way that reduces the error of the predictions. At each iteration, the algorithm calculates the gradient of the loss function with respect to the current model predictions, and then fits a decision tree to the negative gradient of the loss function. This tree is then added to the ensemble and the algorithm repeats the process until the specified number of trees is reached or the error is minimized.</a:t>
            </a:r>
          </a:p>
        </p:txBody>
      </p:sp>
    </p:spTree>
    <p:extLst>
      <p:ext uri="{BB962C8B-B14F-4D97-AF65-F5344CB8AC3E}">
        <p14:creationId xmlns:p14="http://schemas.microsoft.com/office/powerpoint/2010/main" val="74178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4" name="TextBox 3">
            <a:extLst>
              <a:ext uri="{FF2B5EF4-FFF2-40B4-BE49-F238E27FC236}">
                <a16:creationId xmlns:a16="http://schemas.microsoft.com/office/drawing/2014/main" id="{F2FCDE95-DDAF-5CDC-8877-3BF47A7DBFC4}"/>
              </a:ext>
            </a:extLst>
          </p:cNvPr>
          <p:cNvSpPr txBox="1"/>
          <p:nvPr/>
        </p:nvSpPr>
        <p:spPr>
          <a:xfrm>
            <a:off x="311675" y="-11937"/>
            <a:ext cx="8751302" cy="523220"/>
          </a:xfrm>
          <a:prstGeom prst="rect">
            <a:avLst/>
          </a:prstGeom>
          <a:noFill/>
        </p:spPr>
        <p:txBody>
          <a:bodyPr wrap="square">
            <a:spAutoFit/>
          </a:bodyPr>
          <a:lstStyle/>
          <a:p>
            <a:r>
              <a:rPr lang="en-US" dirty="0">
                <a:solidFill>
                  <a:schemeClr val="bg1"/>
                </a:solidFill>
              </a:rPr>
              <a:t>Mean absolute error is  41.79696103225892		Mean squared error is  3818.214703340488</a:t>
            </a:r>
          </a:p>
          <a:p>
            <a:pPr algn="ctr"/>
            <a:r>
              <a:rPr lang="en-US" dirty="0">
                <a:solidFill>
                  <a:schemeClr val="bg1"/>
                </a:solidFill>
              </a:rPr>
              <a:t>Mean absolute percentage error is  3.4243100426592386</a:t>
            </a:r>
            <a:endParaRPr lang="en-IN" dirty="0">
              <a:solidFill>
                <a:schemeClr val="bg1"/>
              </a:solidFill>
            </a:endParaRPr>
          </a:p>
        </p:txBody>
      </p:sp>
      <p:pic>
        <p:nvPicPr>
          <p:cNvPr id="3074" name="Picture 2">
            <a:extLst>
              <a:ext uri="{FF2B5EF4-FFF2-40B4-BE49-F238E27FC236}">
                <a16:creationId xmlns:a16="http://schemas.microsoft.com/office/drawing/2014/main" id="{29B11B61-3D06-DBAF-64B7-FBB7E4311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3" y="627063"/>
            <a:ext cx="9144000" cy="451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06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Conclusion of XGBoost</a:t>
            </a:r>
            <a:br>
              <a:rPr lang="en" dirty="0"/>
            </a:br>
            <a:endParaRPr dirty="0"/>
          </a:p>
        </p:txBody>
      </p:sp>
      <p:sp>
        <p:nvSpPr>
          <p:cNvPr id="269" name="Google Shape;269;p4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2692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Comparison</a:t>
            </a:r>
            <a:endParaRPr dirty="0"/>
          </a:p>
        </p:txBody>
      </p:sp>
      <p:sp>
        <p:nvSpPr>
          <p:cNvPr id="269" name="Google Shape;269;p4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21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140225" y="772150"/>
            <a:ext cx="8520600" cy="688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u="sng">
                <a:latin typeface="Inria Serif"/>
                <a:ea typeface="Inria Serif"/>
                <a:cs typeface="Inria Serif"/>
                <a:sym typeface="Inria Serif"/>
              </a:rPr>
              <a:t>Introduction</a:t>
            </a:r>
            <a:endParaRPr b="1" u="sng">
              <a:latin typeface="Inria Serif"/>
              <a:ea typeface="Inria Serif"/>
              <a:cs typeface="Inria Serif"/>
              <a:sym typeface="Inria Serif"/>
            </a:endParaRPr>
          </a:p>
          <a:p>
            <a:pPr marL="0" lvl="0" indent="0" algn="l" rtl="0">
              <a:spcBef>
                <a:spcPts val="0"/>
              </a:spcBef>
              <a:spcAft>
                <a:spcPts val="0"/>
              </a:spcAft>
              <a:buNone/>
            </a:pPr>
            <a:endParaRPr/>
          </a:p>
        </p:txBody>
      </p:sp>
      <p:sp>
        <p:nvSpPr>
          <p:cNvPr id="71" name="Google Shape;71;p14"/>
          <p:cNvSpPr txBox="1">
            <a:spLocks noGrp="1"/>
          </p:cNvSpPr>
          <p:nvPr>
            <p:ph type="body" idx="1"/>
          </p:nvPr>
        </p:nvSpPr>
        <p:spPr>
          <a:xfrm>
            <a:off x="4572000" y="284600"/>
            <a:ext cx="42240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dirty="0">
                <a:solidFill>
                  <a:schemeClr val="dk1"/>
                </a:solidFill>
                <a:highlight>
                  <a:schemeClr val="lt1"/>
                </a:highlight>
                <a:latin typeface="Inria Serif"/>
                <a:ea typeface="Inria Serif"/>
                <a:cs typeface="Inria Serif"/>
                <a:sym typeface="Inria Serif"/>
              </a:rPr>
              <a:t>Reliance Industries Limited is an Indian multinational conglomerate company that operates in various sectors such as energy, petrochemicals, textiles, natural resources, retail, and telecommunications. The company's stock is highly valued in the Indian stock market, and investors are always looking for ways to predict its future price movements.</a:t>
            </a:r>
            <a:endParaRPr sz="1400" b="1" dirty="0">
              <a:solidFill>
                <a:schemeClr val="dk1"/>
              </a:solidFill>
              <a:highlight>
                <a:schemeClr val="lt1"/>
              </a:highlight>
              <a:latin typeface="Inria Serif"/>
              <a:ea typeface="Inria Serif"/>
              <a:cs typeface="Inria Serif"/>
              <a:sym typeface="Inria Serif"/>
            </a:endParaRPr>
          </a:p>
          <a:p>
            <a:pPr marL="0" lvl="0" indent="0" algn="l" rtl="0">
              <a:lnSpc>
                <a:spcPct val="105000"/>
              </a:lnSpc>
              <a:spcBef>
                <a:spcPts val="1200"/>
              </a:spcBef>
              <a:spcAft>
                <a:spcPts val="0"/>
              </a:spcAft>
              <a:buNone/>
            </a:pPr>
            <a:endParaRPr sz="1400" b="1" dirty="0">
              <a:solidFill>
                <a:schemeClr val="dk1"/>
              </a:solidFill>
              <a:highlight>
                <a:schemeClr val="lt1"/>
              </a:highlight>
              <a:latin typeface="Inria Serif"/>
              <a:ea typeface="Inria Serif"/>
              <a:cs typeface="Inria Serif"/>
              <a:sym typeface="Inria Serif"/>
            </a:endParaRPr>
          </a:p>
          <a:p>
            <a:pPr marL="0" lvl="0" indent="0" algn="l" rtl="0">
              <a:lnSpc>
                <a:spcPct val="100000"/>
              </a:lnSpc>
              <a:spcBef>
                <a:spcPts val="1200"/>
              </a:spcBef>
              <a:spcAft>
                <a:spcPts val="0"/>
              </a:spcAft>
              <a:buNone/>
            </a:pPr>
            <a:r>
              <a:rPr lang="en" sz="1400" b="1" dirty="0">
                <a:solidFill>
                  <a:schemeClr val="dk1"/>
                </a:solidFill>
                <a:highlight>
                  <a:schemeClr val="lt1"/>
                </a:highlight>
                <a:latin typeface="Inria Serif"/>
                <a:ea typeface="Inria Serif"/>
                <a:cs typeface="Inria Serif"/>
                <a:sym typeface="Inria Serif"/>
              </a:rPr>
              <a:t>Time series analysis is a statistical technique that is used to analyze time series data. It is based on the assumption that past price movements can be used to predict future movements. Time series analysis involves the use of various statistical techniques such as moving averages, exponential smoothing, and autoregressive integrated moving average (ARIMA) models.</a:t>
            </a:r>
            <a:endParaRPr sz="1400" b="1" dirty="0">
              <a:solidFill>
                <a:schemeClr val="dk1"/>
              </a:solidFill>
              <a:highlight>
                <a:schemeClr val="lt1"/>
              </a:highlight>
              <a:latin typeface="Inria Serif"/>
              <a:ea typeface="Inria Serif"/>
              <a:cs typeface="Inria Serif"/>
              <a:sym typeface="Inria Serif"/>
            </a:endParaRPr>
          </a:p>
          <a:p>
            <a:pPr marL="0" lvl="0" indent="0" algn="l" rtl="0">
              <a:lnSpc>
                <a:spcPct val="105000"/>
              </a:lnSpc>
              <a:spcBef>
                <a:spcPts val="1200"/>
              </a:spcBef>
              <a:spcAft>
                <a:spcPts val="1200"/>
              </a:spcAft>
              <a:buNone/>
            </a:pPr>
            <a:endParaRPr sz="1400" b="1" dirty="0">
              <a:solidFill>
                <a:srgbClr val="D1D5DB"/>
              </a:solidFill>
              <a:highlight>
                <a:srgbClr val="444654"/>
              </a:highlight>
              <a:latin typeface="Inria Serif"/>
              <a:ea typeface="Inria Serif"/>
              <a:cs typeface="Inria Serif"/>
              <a:sym typeface="Inria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u="sng">
                <a:latin typeface="Inria Serif"/>
                <a:ea typeface="Inria Serif"/>
                <a:cs typeface="Inria Serif"/>
                <a:sym typeface="Inria Serif"/>
              </a:rPr>
              <a:t>Data collection </a:t>
            </a:r>
            <a:endParaRPr sz="3000" b="1" u="sng">
              <a:latin typeface="Inria Serif"/>
              <a:ea typeface="Inria Serif"/>
              <a:cs typeface="Inria Serif"/>
              <a:sym typeface="Inria Serif"/>
            </a:endParaRPr>
          </a:p>
          <a:p>
            <a:pPr marL="0" lvl="0" indent="0" algn="l" rtl="0">
              <a:spcBef>
                <a:spcPts val="0"/>
              </a:spcBef>
              <a:spcAft>
                <a:spcPts val="0"/>
              </a:spcAft>
              <a:buNone/>
            </a:pPr>
            <a:endParaRPr sz="3000" u="sng"/>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b="1" dirty="0">
              <a:latin typeface="Inria Serif"/>
              <a:ea typeface="Inria Serif"/>
              <a:cs typeface="Inria Serif"/>
              <a:sym typeface="Inria Serif"/>
            </a:endParaRPr>
          </a:p>
          <a:p>
            <a:pPr marL="0" lvl="0" indent="0" algn="l" rtl="0">
              <a:spcBef>
                <a:spcPts val="1200"/>
              </a:spcBef>
              <a:spcAft>
                <a:spcPts val="0"/>
              </a:spcAft>
              <a:buNone/>
            </a:pPr>
            <a:endParaRPr sz="1400" b="1" dirty="0">
              <a:latin typeface="Inria Serif"/>
              <a:ea typeface="Inria Serif"/>
              <a:cs typeface="Inria Serif"/>
              <a:sym typeface="Inria Serif"/>
            </a:endParaRPr>
          </a:p>
          <a:p>
            <a:pPr marL="0" lvl="0" indent="0" algn="l" rtl="0">
              <a:spcBef>
                <a:spcPts val="1200"/>
              </a:spcBef>
              <a:spcAft>
                <a:spcPts val="0"/>
              </a:spcAft>
              <a:buNone/>
            </a:pPr>
            <a:r>
              <a:rPr lang="en" sz="1400" b="1" dirty="0">
                <a:latin typeface="Inria Serif"/>
                <a:ea typeface="Inria Serif"/>
                <a:cs typeface="Inria Serif"/>
                <a:sym typeface="Inria Serif"/>
              </a:rPr>
              <a:t>We have used the Reliance Stock market data from the following website :</a:t>
            </a:r>
            <a:endParaRPr sz="1400" b="1" dirty="0">
              <a:latin typeface="Inria Serif"/>
              <a:ea typeface="Inria Serif"/>
              <a:cs typeface="Inria Serif"/>
              <a:sym typeface="Inria Serif"/>
            </a:endParaRPr>
          </a:p>
          <a:p>
            <a:pPr marL="0" lvl="0" indent="0" algn="l" rtl="0">
              <a:spcBef>
                <a:spcPts val="1200"/>
              </a:spcBef>
              <a:spcAft>
                <a:spcPts val="0"/>
              </a:spcAft>
              <a:buNone/>
            </a:pPr>
            <a:r>
              <a:rPr lang="en" sz="1400" b="1" u="sng" dirty="0">
                <a:solidFill>
                  <a:schemeClr val="hlink"/>
                </a:solidFill>
                <a:latin typeface="Inria Serif"/>
                <a:ea typeface="Inria Serif"/>
                <a:cs typeface="Inria Serif"/>
                <a:sym typeface="Inria Serif"/>
                <a:hlinkClick r:id="rId3"/>
              </a:rPr>
              <a:t>https://finance.yahoo.com</a:t>
            </a:r>
            <a:endParaRPr sz="1400" b="1" dirty="0">
              <a:latin typeface="Inria Serif"/>
              <a:ea typeface="Inria Serif"/>
              <a:cs typeface="Inria Serif"/>
              <a:sym typeface="Inria Serif"/>
            </a:endParaRPr>
          </a:p>
          <a:p>
            <a:pPr marL="0" lvl="0" indent="0" algn="l" rtl="0">
              <a:spcBef>
                <a:spcPts val="1200"/>
              </a:spcBef>
              <a:spcAft>
                <a:spcPts val="0"/>
              </a:spcAft>
              <a:buNone/>
            </a:pPr>
            <a:endParaRPr sz="1400" b="1" dirty="0">
              <a:latin typeface="Inria Serif"/>
              <a:ea typeface="Inria Serif"/>
              <a:cs typeface="Inria Serif"/>
              <a:sym typeface="Inria Serif"/>
            </a:endParaRPr>
          </a:p>
          <a:p>
            <a:pPr marL="0" lvl="0" indent="0" algn="l" rtl="0">
              <a:spcBef>
                <a:spcPts val="1200"/>
              </a:spcBef>
              <a:spcAft>
                <a:spcPts val="0"/>
              </a:spcAft>
              <a:buNone/>
            </a:pPr>
            <a:r>
              <a:rPr lang="en" sz="1400" b="1" dirty="0">
                <a:latin typeface="Inria Serif"/>
                <a:ea typeface="Inria Serif"/>
                <a:cs typeface="Inria Serif"/>
                <a:sym typeface="Inria Serif"/>
              </a:rPr>
              <a:t>The range of dates used for this project:</a:t>
            </a:r>
            <a:endParaRPr sz="1400" b="1" dirty="0">
              <a:latin typeface="Inria Serif"/>
              <a:ea typeface="Inria Serif"/>
              <a:cs typeface="Inria Serif"/>
              <a:sym typeface="Inria Serif"/>
            </a:endParaRPr>
          </a:p>
          <a:p>
            <a:pPr marL="0" lvl="0" indent="0" algn="l" rtl="0">
              <a:spcBef>
                <a:spcPts val="1200"/>
              </a:spcBef>
              <a:spcAft>
                <a:spcPts val="0"/>
              </a:spcAft>
              <a:buNone/>
            </a:pPr>
            <a:r>
              <a:rPr lang="en" sz="1400" b="1" dirty="0">
                <a:latin typeface="Inria Serif"/>
                <a:ea typeface="Inria Serif"/>
                <a:cs typeface="Inria Serif"/>
                <a:sym typeface="Inria Serif"/>
              </a:rPr>
              <a:t> Jan 2013- Dec 2022</a:t>
            </a:r>
            <a:endParaRPr sz="1400" b="1" dirty="0">
              <a:latin typeface="Inria Serif"/>
              <a:ea typeface="Inria Serif"/>
              <a:cs typeface="Inria Serif"/>
              <a:sym typeface="Inria Serif"/>
            </a:endParaRPr>
          </a:p>
          <a:p>
            <a:pPr marL="0" lvl="0" indent="0" algn="l" rtl="0">
              <a:spcBef>
                <a:spcPts val="1200"/>
              </a:spcBef>
              <a:spcAft>
                <a:spcPts val="1200"/>
              </a:spcAft>
              <a:buNone/>
            </a:pPr>
            <a:endParaRPr sz="1400" b="1" dirty="0">
              <a:latin typeface="Inria Serif"/>
              <a:ea typeface="Inria Serif"/>
              <a:cs typeface="Inria Serif"/>
              <a:sym typeface="Inria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190500" marR="190500" lvl="0" indent="0" algn="ctr" rtl="0">
              <a:lnSpc>
                <a:spcPct val="140000"/>
              </a:lnSpc>
              <a:spcBef>
                <a:spcPts val="2400"/>
              </a:spcBef>
              <a:spcAft>
                <a:spcPts val="600"/>
              </a:spcAft>
              <a:buNone/>
            </a:pPr>
            <a:r>
              <a:rPr lang="en" sz="1900" b="1" u="sng">
                <a:latin typeface="Inria Serif"/>
                <a:ea typeface="Inria Serif"/>
                <a:cs typeface="Inria Serif"/>
                <a:sym typeface="Inria Serif"/>
              </a:rPr>
              <a:t>Objectives of the project</a:t>
            </a:r>
            <a:endParaRPr sz="3200" b="1" u="sng">
              <a:latin typeface="Inria Serif"/>
              <a:ea typeface="Inria Serif"/>
              <a:cs typeface="Inria Serif"/>
              <a:sym typeface="Inria Serif"/>
            </a:endParaRPr>
          </a:p>
        </p:txBody>
      </p:sp>
      <p:sp>
        <p:nvSpPr>
          <p:cNvPr id="89" name="Google Shape;89;p17"/>
          <p:cNvSpPr txBox="1">
            <a:spLocks noGrp="1"/>
          </p:cNvSpPr>
          <p:nvPr>
            <p:ph type="body" idx="1"/>
          </p:nvPr>
        </p:nvSpPr>
        <p:spPr>
          <a:xfrm>
            <a:off x="4644675" y="186375"/>
            <a:ext cx="4166400" cy="4042200"/>
          </a:xfrm>
          <a:prstGeom prst="rect">
            <a:avLst/>
          </a:prstGeom>
        </p:spPr>
        <p:txBody>
          <a:bodyPr spcFirstLastPara="1" wrap="square" lIns="91425" tIns="91425" rIns="91425" bIns="91425" anchor="t" anchorCtr="0">
            <a:normAutofit/>
          </a:bodyPr>
          <a:lstStyle/>
          <a:p>
            <a:pPr marL="190500" marR="190500" lvl="0" indent="0" algn="l" rtl="0">
              <a:lnSpc>
                <a:spcPct val="140000"/>
              </a:lnSpc>
              <a:spcBef>
                <a:spcPts val="0"/>
              </a:spcBef>
              <a:spcAft>
                <a:spcPts val="0"/>
              </a:spcAft>
              <a:buNone/>
            </a:pPr>
            <a:endParaRPr sz="1700" b="1" dirty="0">
              <a:solidFill>
                <a:schemeClr val="dk1"/>
              </a:solidFill>
              <a:latin typeface="Inria Serif"/>
              <a:ea typeface="Inria Serif"/>
              <a:cs typeface="Inria Serif"/>
              <a:sym typeface="Inria Serif"/>
            </a:endParaRPr>
          </a:p>
          <a:p>
            <a:pPr marL="190500" marR="190500" lvl="0" indent="0" algn="l" rtl="0">
              <a:lnSpc>
                <a:spcPct val="140000"/>
              </a:lnSpc>
              <a:spcBef>
                <a:spcPts val="600"/>
              </a:spcBef>
              <a:spcAft>
                <a:spcPts val="0"/>
              </a:spcAft>
              <a:buClr>
                <a:schemeClr val="dk1"/>
              </a:buClr>
              <a:buSzPts val="1100"/>
              <a:buFont typeface="Arial"/>
              <a:buNone/>
            </a:pPr>
            <a:endParaRPr sz="1700" b="1" dirty="0">
              <a:solidFill>
                <a:schemeClr val="dk1"/>
              </a:solidFill>
              <a:latin typeface="Inria Serif"/>
              <a:ea typeface="Inria Serif"/>
              <a:cs typeface="Inria Serif"/>
              <a:sym typeface="Inria Serif"/>
            </a:endParaRPr>
          </a:p>
          <a:p>
            <a:pPr marL="457200" lvl="0" indent="-314325" algn="l" rtl="0">
              <a:spcBef>
                <a:spcPts val="120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Data Preparation</a:t>
            </a:r>
            <a:endParaRPr sz="1350" b="1" dirty="0">
              <a:solidFill>
                <a:schemeClr val="dk1"/>
              </a:solidFill>
              <a:latin typeface="Inria Serif"/>
              <a:ea typeface="Inria Serif"/>
              <a:cs typeface="Inria Serif"/>
              <a:sym typeface="Inria Serif"/>
            </a:endParaRP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Data Visualization</a:t>
            </a:r>
            <a:endParaRPr sz="1350" b="1" dirty="0">
              <a:solidFill>
                <a:schemeClr val="dk1"/>
              </a:solidFill>
              <a:latin typeface="Inria Serif"/>
              <a:ea typeface="Inria Serif"/>
              <a:cs typeface="Inria Serif"/>
              <a:sym typeface="Inria Serif"/>
            </a:endParaRP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Exploratory data analysis</a:t>
            </a: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Feature Engineering</a:t>
            </a: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Anomaly  Detection</a:t>
            </a: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Fitting a Linear Regression</a:t>
            </a:r>
            <a:endParaRPr sz="1350" b="1" dirty="0">
              <a:solidFill>
                <a:schemeClr val="dk1"/>
              </a:solidFill>
              <a:latin typeface="Inria Serif"/>
              <a:ea typeface="Inria Serif"/>
              <a:cs typeface="Inria Serif"/>
              <a:sym typeface="Inria Serif"/>
            </a:endParaRP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Building a time series model – ARIMA </a:t>
            </a:r>
            <a:endParaRPr sz="1350" b="1" dirty="0">
              <a:solidFill>
                <a:schemeClr val="dk1"/>
              </a:solidFill>
              <a:latin typeface="Inria Serif"/>
              <a:ea typeface="Inria Serif"/>
              <a:cs typeface="Inria Serif"/>
              <a:sym typeface="Inria Serif"/>
            </a:endParaRP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Using an LSTM model to forecast the stock prices</a:t>
            </a:r>
          </a:p>
          <a:p>
            <a:pPr marL="457200" lvl="0" indent="-314325" algn="l" rtl="0">
              <a:spcBef>
                <a:spcPts val="0"/>
              </a:spcBef>
              <a:spcAft>
                <a:spcPts val="0"/>
              </a:spcAft>
              <a:buClr>
                <a:schemeClr val="dk1"/>
              </a:buClr>
              <a:buSzPts val="1350"/>
              <a:buFont typeface="Inria Serif"/>
              <a:buAutoNum type="arabicPeriod"/>
            </a:pPr>
            <a:r>
              <a:rPr lang="en" sz="1350" b="1" dirty="0">
                <a:solidFill>
                  <a:schemeClr val="dk1"/>
                </a:solidFill>
                <a:latin typeface="Inria Serif"/>
                <a:ea typeface="Inria Serif"/>
                <a:cs typeface="Inria Serif"/>
                <a:sym typeface="Inria Serif"/>
              </a:rPr>
              <a:t>Comparison of the results obtained using both models</a:t>
            </a:r>
            <a:endParaRPr sz="1350" b="1" dirty="0">
              <a:solidFill>
                <a:schemeClr val="dk1"/>
              </a:solidFill>
              <a:latin typeface="Inria Serif"/>
              <a:ea typeface="Inria Serif"/>
              <a:cs typeface="Inria Serif"/>
              <a:sym typeface="Inria Serif"/>
            </a:endParaRPr>
          </a:p>
          <a:p>
            <a:pPr marL="0" lvl="0" indent="0" algn="l" rtl="0">
              <a:spcBef>
                <a:spcPts val="1500"/>
              </a:spcBef>
              <a:spcAft>
                <a:spcPts val="1200"/>
              </a:spcAft>
              <a:buNone/>
            </a:pPr>
            <a:endParaRPr sz="1500" b="1" dirty="0">
              <a:latin typeface="Inria Serif"/>
              <a:ea typeface="Inria Serif"/>
              <a:cs typeface="Inria Serif"/>
              <a:sym typeface="Inria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Inria Serif"/>
                <a:ea typeface="Inria Serif"/>
                <a:cs typeface="Inria Serif"/>
                <a:sym typeface="Inria Serif"/>
              </a:rPr>
              <a:t>Insight into the data</a:t>
            </a:r>
            <a:endParaRPr b="1">
              <a:latin typeface="Inria Serif"/>
              <a:ea typeface="Inria Serif"/>
              <a:cs typeface="Inria Serif"/>
              <a:sym typeface="Inria Serif"/>
            </a:endParaRPr>
          </a:p>
        </p:txBody>
      </p:sp>
      <p:sp>
        <p:nvSpPr>
          <p:cNvPr id="95" name="Google Shape;95;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07975" algn="l" rtl="0">
              <a:lnSpc>
                <a:spcPct val="115000"/>
              </a:lnSpc>
              <a:spcBef>
                <a:spcPts val="120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Date</a:t>
            </a:r>
            <a:r>
              <a:rPr lang="en" sz="1250" b="1">
                <a:solidFill>
                  <a:schemeClr val="dk1"/>
                </a:solidFill>
                <a:latin typeface="Inria Serif"/>
                <a:ea typeface="Inria Serif"/>
                <a:cs typeface="Inria Serif"/>
                <a:sym typeface="Inria Serif"/>
              </a:rPr>
              <a:t> - Date of trade</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Open</a:t>
            </a:r>
            <a:r>
              <a:rPr lang="en" sz="1250" b="1">
                <a:solidFill>
                  <a:schemeClr val="dk1"/>
                </a:solidFill>
                <a:latin typeface="Inria Serif"/>
                <a:ea typeface="Inria Serif"/>
                <a:cs typeface="Inria Serif"/>
                <a:sym typeface="Inria Serif"/>
              </a:rPr>
              <a:t> - The open is the starting period of trading on a securities exchange or organized over-the-counter market.</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Low </a:t>
            </a:r>
            <a:r>
              <a:rPr lang="en" sz="1250" b="1">
                <a:solidFill>
                  <a:schemeClr val="dk1"/>
                </a:solidFill>
                <a:latin typeface="Inria Serif"/>
                <a:ea typeface="Inria Serif"/>
                <a:cs typeface="Inria Serif"/>
                <a:sym typeface="Inria Serif"/>
              </a:rPr>
              <a:t>- Lowest price at which a stock traded during the course of the trading day.</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Close</a:t>
            </a:r>
            <a:r>
              <a:rPr lang="en" sz="1250" b="1">
                <a:solidFill>
                  <a:schemeClr val="dk1"/>
                </a:solidFill>
                <a:latin typeface="Inria Serif"/>
                <a:ea typeface="Inria Serif"/>
                <a:cs typeface="Inria Serif"/>
                <a:sym typeface="Inria Serif"/>
              </a:rPr>
              <a:t> - The close is a reference to the end of a trading session in the financial markets when the markets close for the day.</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High</a:t>
            </a:r>
            <a:r>
              <a:rPr lang="en" sz="1250" b="1">
                <a:solidFill>
                  <a:schemeClr val="dk1"/>
                </a:solidFill>
                <a:latin typeface="Inria Serif"/>
                <a:ea typeface="Inria Serif"/>
                <a:cs typeface="Inria Serif"/>
                <a:sym typeface="Inria Serif"/>
              </a:rPr>
              <a:t> - Highest price at which a stock traded during the course of the trading day.</a:t>
            </a:r>
            <a:endParaRPr sz="1250" b="1">
              <a:solidFill>
                <a:schemeClr val="dk1"/>
              </a:solidFill>
              <a:latin typeface="Inria Serif"/>
              <a:ea typeface="Inria Serif"/>
              <a:cs typeface="Inria Serif"/>
              <a:sym typeface="Inria Serif"/>
            </a:endParaRPr>
          </a:p>
          <a:p>
            <a:pPr marL="457200" lvl="0" indent="-307975" algn="l" rtl="0">
              <a:lnSpc>
                <a:spcPct val="115000"/>
              </a:lnSpc>
              <a:spcBef>
                <a:spcPts val="0"/>
              </a:spcBef>
              <a:spcAft>
                <a:spcPts val="0"/>
              </a:spcAft>
              <a:buClr>
                <a:schemeClr val="dk1"/>
              </a:buClr>
              <a:buSzPts val="1250"/>
              <a:buFont typeface="Inria Serif"/>
              <a:buChar char="●"/>
            </a:pPr>
            <a:r>
              <a:rPr lang="en" sz="1250" b="1" i="1" u="sng">
                <a:solidFill>
                  <a:schemeClr val="dk1"/>
                </a:solidFill>
                <a:latin typeface="Inria Serif"/>
                <a:ea typeface="Inria Serif"/>
                <a:cs typeface="Inria Serif"/>
                <a:sym typeface="Inria Serif"/>
              </a:rPr>
              <a:t>Volume</a:t>
            </a:r>
            <a:r>
              <a:rPr lang="en" sz="1250" b="1">
                <a:solidFill>
                  <a:schemeClr val="dk1"/>
                </a:solidFill>
                <a:latin typeface="Inria Serif"/>
                <a:ea typeface="Inria Serif"/>
                <a:cs typeface="Inria Serif"/>
                <a:sym typeface="Inria Serif"/>
              </a:rPr>
              <a:t> - It is the amount of a security that was traded during a given period of time.</a:t>
            </a:r>
            <a:endParaRPr sz="1250" b="1">
              <a:solidFill>
                <a:schemeClr val="dk1"/>
              </a:solidFill>
              <a:latin typeface="Inria Serif"/>
              <a:ea typeface="Inria Serif"/>
              <a:cs typeface="Inria Serif"/>
              <a:sym typeface="Inria Serif"/>
            </a:endParaRPr>
          </a:p>
          <a:p>
            <a:pPr marL="0" lvl="0" indent="0" algn="l" rtl="0">
              <a:lnSpc>
                <a:spcPct val="115000"/>
              </a:lnSpc>
              <a:spcBef>
                <a:spcPts val="1500"/>
              </a:spcBef>
              <a:spcAft>
                <a:spcPts val="1200"/>
              </a:spcAft>
              <a:buNone/>
            </a:pPr>
            <a:endParaRPr sz="1250" b="1">
              <a:solidFill>
                <a:schemeClr val="dk1"/>
              </a:solidFill>
              <a:latin typeface="Inria Serif"/>
              <a:ea typeface="Inria Serif"/>
              <a:cs typeface="Inria Serif"/>
              <a:sym typeface="Inria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Visualization</a:t>
            </a:r>
            <a:endParaRPr u="sng" dirty="0"/>
          </a:p>
        </p:txBody>
      </p:sp>
      <p:sp>
        <p:nvSpPr>
          <p:cNvPr id="101" name="Google Shape;101;p19"/>
          <p:cNvSpPr txBox="1">
            <a:spLocks noGrp="1"/>
          </p:cNvSpPr>
          <p:nvPr>
            <p:ph type="body" idx="1"/>
          </p:nvPr>
        </p:nvSpPr>
        <p:spPr>
          <a:xfrm>
            <a:off x="4665875" y="1577000"/>
            <a:ext cx="4166400" cy="2393700"/>
          </a:xfrm>
          <a:prstGeom prst="rect">
            <a:avLst/>
          </a:prstGeom>
        </p:spPr>
        <p:txBody>
          <a:bodyPr spcFirstLastPara="1" wrap="square" lIns="91425" tIns="91425" rIns="91425" bIns="91425" anchor="t" anchorCtr="0">
            <a:normAutofit/>
          </a:bodyPr>
          <a:lstStyle/>
          <a:p>
            <a:pPr marL="146050" marR="190500" lvl="0" indent="0" algn="l" rtl="0">
              <a:lnSpc>
                <a:spcPct val="140000"/>
              </a:lnSpc>
              <a:spcBef>
                <a:spcPts val="0"/>
              </a:spcBef>
              <a:spcAft>
                <a:spcPts val="0"/>
              </a:spcAft>
              <a:buSzPts val="1300"/>
              <a:buNone/>
            </a:pPr>
            <a:r>
              <a:rPr lang="en" sz="1500" b="1" dirty="0">
                <a:solidFill>
                  <a:schemeClr val="dk1"/>
                </a:solidFill>
                <a:latin typeface="Inria Serif"/>
                <a:ea typeface="Inria Serif"/>
                <a:cs typeface="Inria Serif"/>
                <a:sym typeface="Inria Serif"/>
              </a:rPr>
              <a:t>Plotting </a:t>
            </a:r>
            <a:r>
              <a:rPr lang="en-US" sz="1500" b="1" dirty="0">
                <a:solidFill>
                  <a:schemeClr val="dk1"/>
                </a:solidFill>
                <a:latin typeface="Inria Serif"/>
                <a:ea typeface="Inria Serif"/>
                <a:cs typeface="Inria Serif"/>
                <a:sym typeface="Inria Serif"/>
              </a:rPr>
              <a:t>Closing Price of Reliance Stock against time.</a:t>
            </a:r>
            <a:endParaRPr lang="en" sz="1500" b="1" dirty="0">
              <a:solidFill>
                <a:schemeClr val="dk1"/>
              </a:solidFill>
              <a:latin typeface="Inria Serif"/>
              <a:ea typeface="Inria Serif"/>
              <a:cs typeface="Inria Serif"/>
              <a:sym typeface="Inria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5122" name="Picture 2">
            <a:extLst>
              <a:ext uri="{FF2B5EF4-FFF2-40B4-BE49-F238E27FC236}">
                <a16:creationId xmlns:a16="http://schemas.microsoft.com/office/drawing/2014/main" id="{FF8FCA12-1F2D-FF9C-3E3D-86F888E3A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Feature Engineering</a:t>
            </a:r>
            <a:endParaRPr u="sng" dirty="0"/>
          </a:p>
        </p:txBody>
      </p:sp>
      <p:sp>
        <p:nvSpPr>
          <p:cNvPr id="101" name="Google Shape;101;p19"/>
          <p:cNvSpPr txBox="1">
            <a:spLocks noGrp="1"/>
          </p:cNvSpPr>
          <p:nvPr>
            <p:ph type="body" idx="1"/>
          </p:nvPr>
        </p:nvSpPr>
        <p:spPr>
          <a:xfrm>
            <a:off x="4632100" y="1577000"/>
            <a:ext cx="4166400" cy="2393700"/>
          </a:xfrm>
          <a:prstGeom prst="rect">
            <a:avLst/>
          </a:prstGeom>
        </p:spPr>
        <p:txBody>
          <a:bodyPr spcFirstLastPara="1" wrap="square" lIns="91425" tIns="91425" rIns="91425" bIns="91425" anchor="t" anchorCtr="0">
            <a:normAutofit/>
          </a:bodyPr>
          <a:lstStyle/>
          <a:p>
            <a:pPr marL="457200" marR="190500" lvl="0" indent="-311150" algn="l" rtl="0">
              <a:lnSpc>
                <a:spcPct val="140000"/>
              </a:lnSpc>
              <a:spcBef>
                <a:spcPts val="0"/>
              </a:spcBef>
              <a:spcAft>
                <a:spcPts val="0"/>
              </a:spcAft>
              <a:buSzPts val="1300"/>
              <a:buFont typeface="Inria Serif"/>
              <a:buAutoNum type="arabicPeriod"/>
            </a:pPr>
            <a:endParaRPr lang="en" sz="1500" b="1" dirty="0">
              <a:solidFill>
                <a:schemeClr val="dk1"/>
              </a:solidFill>
              <a:latin typeface="Inria Serif"/>
              <a:ea typeface="Inria Serif"/>
              <a:cs typeface="Inria Serif"/>
              <a:sym typeface="Inria Serif"/>
            </a:endParaRPr>
          </a:p>
        </p:txBody>
      </p:sp>
      <p:pic>
        <p:nvPicPr>
          <p:cNvPr id="2" name="Picture 1">
            <a:extLst>
              <a:ext uri="{FF2B5EF4-FFF2-40B4-BE49-F238E27FC236}">
                <a16:creationId xmlns:a16="http://schemas.microsoft.com/office/drawing/2014/main" id="{586D8D12-CECD-350F-DC06-79138704D949}"/>
              </a:ext>
            </a:extLst>
          </p:cNvPr>
          <p:cNvPicPr>
            <a:picLocks noChangeAspect="1"/>
          </p:cNvPicPr>
          <p:nvPr/>
        </p:nvPicPr>
        <p:blipFill>
          <a:blip r:embed="rId3"/>
          <a:stretch>
            <a:fillRect/>
          </a:stretch>
        </p:blipFill>
        <p:spPr>
          <a:xfrm>
            <a:off x="4443503" y="577974"/>
            <a:ext cx="4566389" cy="3987551"/>
          </a:xfrm>
          <a:prstGeom prst="rect">
            <a:avLst/>
          </a:prstGeom>
        </p:spPr>
      </p:pic>
    </p:spTree>
    <p:extLst>
      <p:ext uri="{BB962C8B-B14F-4D97-AF65-F5344CB8AC3E}">
        <p14:creationId xmlns:p14="http://schemas.microsoft.com/office/powerpoint/2010/main" val="859854834"/>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1588</Words>
  <Application>Microsoft Office PowerPoint</Application>
  <PresentationFormat>On-screen Show (16:9)</PresentationFormat>
  <Paragraphs>114</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Merriweather</vt:lpstr>
      <vt:lpstr>Courier New</vt:lpstr>
      <vt:lpstr>Inria Serif</vt:lpstr>
      <vt:lpstr>Roboto</vt:lpstr>
      <vt:lpstr>Paradigm</vt:lpstr>
      <vt:lpstr>Reliance stock prediction</vt:lpstr>
      <vt:lpstr>Goal and Motivation</vt:lpstr>
      <vt:lpstr>Introduction </vt:lpstr>
      <vt:lpstr>Data collection  </vt:lpstr>
      <vt:lpstr>Objectives of the project</vt:lpstr>
      <vt:lpstr>Insight into the data</vt:lpstr>
      <vt:lpstr>Visualization</vt:lpstr>
      <vt:lpstr>PowerPoint Presentation</vt:lpstr>
      <vt:lpstr>Feature Engineering</vt:lpstr>
      <vt:lpstr>Anomaly Detection </vt:lpstr>
      <vt:lpstr>Close vs Shifted</vt:lpstr>
      <vt:lpstr>Close vs Shifted</vt:lpstr>
      <vt:lpstr>Close vs Shifted (contd.)</vt:lpstr>
      <vt:lpstr>Anomalies in the data</vt:lpstr>
      <vt:lpstr>Fitting a regression line</vt:lpstr>
      <vt:lpstr>PowerPoint Presentation</vt:lpstr>
      <vt:lpstr> Time series decomposition </vt:lpstr>
      <vt:lpstr>Decomposition of the closing prices of the data set:</vt:lpstr>
      <vt:lpstr>Augmented Dickey Fuller Test   </vt:lpstr>
      <vt:lpstr>LSTM</vt:lpstr>
      <vt:lpstr>Decomposition of the closing prices of the data set:</vt:lpstr>
      <vt:lpstr>Conclusion of LSTM</vt:lpstr>
      <vt:lpstr>XGBoost </vt:lpstr>
      <vt:lpstr>PowerPoint Presentation</vt:lpstr>
      <vt:lpstr>Conclusion of XGBoost </vt:lpstr>
      <vt:lpstr>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Reliance stock prediction</dc:title>
  <dc:creator>Pragya Jaiswal</dc:creator>
  <cp:lastModifiedBy>Pragya Jaiswal</cp:lastModifiedBy>
  <cp:revision>2</cp:revision>
  <dcterms:modified xsi:type="dcterms:W3CDTF">2023-04-24T17:09:55Z</dcterms:modified>
</cp:coreProperties>
</file>