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56" r:id="rId2"/>
    <p:sldId id="258" r:id="rId3"/>
    <p:sldId id="282" r:id="rId4"/>
    <p:sldId id="301" r:id="rId5"/>
    <p:sldId id="302" r:id="rId6"/>
    <p:sldId id="303" r:id="rId7"/>
    <p:sldId id="304" r:id="rId8"/>
    <p:sldId id="305" r:id="rId9"/>
    <p:sldId id="306" r:id="rId10"/>
    <p:sldId id="307" r:id="rId11"/>
    <p:sldId id="308" r:id="rId12"/>
    <p:sldId id="273" r:id="rId13"/>
  </p:sldIdLst>
  <p:sldSz cx="9144000" cy="5143500" type="screen16x9"/>
  <p:notesSz cx="6858000" cy="9144000"/>
  <p:embeddedFontLst>
    <p:embeddedFont>
      <p:font typeface="Anaheim" panose="020B0604020202020204" charset="0"/>
      <p:regular r:id="rId15"/>
    </p:embeddedFont>
    <p:embeddedFont>
      <p:font typeface="Overpass Mono"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1436D1-6439-486E-A664-6F5484BD7A15}">
  <a:tblStyle styleId="{DD1436D1-6439-486E-A664-6F5484BD7A1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E561BD9-E38E-4C88-AB36-E295581641E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968994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0962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8571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0025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18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 id="2147483659" r:id="rId4"/>
    <p:sldLayoutId id="214748366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401704" y="1043121"/>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IN" sz="5200" dirty="0" smtClean="0"/>
              <a:t>DETECTING </a:t>
            </a:r>
            <a:r>
              <a:rPr lang="en-IN" sz="5200" dirty="0"/>
              <a:t>DROWSINESS IN DRIVERS</a:t>
            </a:r>
            <a:endParaRPr sz="5200" dirty="0"/>
          </a:p>
        </p:txBody>
      </p:sp>
      <p:sp>
        <p:nvSpPr>
          <p:cNvPr id="335" name="Google Shape;335;p27"/>
          <p:cNvSpPr txBox="1">
            <a:spLocks noGrp="1"/>
          </p:cNvSpPr>
          <p:nvPr>
            <p:ph type="subTitle" idx="1"/>
          </p:nvPr>
        </p:nvSpPr>
        <p:spPr>
          <a:xfrm>
            <a:off x="5168998" y="3604330"/>
            <a:ext cx="4481996"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smtClean="0">
                <a:solidFill>
                  <a:schemeClr val="dk2"/>
                </a:solidFill>
              </a:rPr>
              <a:t>M. Rishi Kesava Reddy</a:t>
            </a:r>
          </a:p>
          <a:p>
            <a:pPr marL="0" lvl="0" indent="0" algn="l" rtl="0">
              <a:spcBef>
                <a:spcPts val="0"/>
              </a:spcBef>
              <a:spcAft>
                <a:spcPts val="0"/>
              </a:spcAft>
              <a:buNone/>
            </a:pPr>
            <a:r>
              <a:rPr lang="en" sz="2100" dirty="0" smtClean="0">
                <a:solidFill>
                  <a:schemeClr val="dk2"/>
                </a:solidFill>
              </a:rPr>
              <a:t>21stuchh010234</a:t>
            </a:r>
            <a:endParaRPr sz="2100" dirty="0">
              <a:solidFill>
                <a:schemeClr val="dk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04523" y="1548873"/>
            <a:ext cx="7188451" cy="1600438"/>
          </a:xfrm>
          <a:prstGeom prst="rect">
            <a:avLst/>
          </a:prstGeom>
        </p:spPr>
        <p:txBody>
          <a:bodyPr wrap="square">
            <a:spAutoFit/>
          </a:bodyPr>
          <a:lstStyle/>
          <a:p>
            <a:r>
              <a:rPr lang="en-US" dirty="0">
                <a:solidFill>
                  <a:schemeClr val="bg1"/>
                </a:solidFill>
              </a:rPr>
              <a:t>5. Calculate A Score to Determine Whether a Person Is Drowsy. The score is essentially a value that will be used to determine how long the individual has closed his eyes. So, if both eyes are closed, we will continue to increase the score, whereas if both eyes are open, we will decrease the score. We display the result on the screen, which displays the person’s current status in real time. A threshold is defined, for example, if the score exceeds 15, it indicates that the person eyes have been closed for an extended period of time. This is when we use sound to beep the alarm.</a:t>
            </a:r>
            <a:endParaRPr lang="en-IN" dirty="0">
              <a:solidFill>
                <a:schemeClr val="bg1"/>
              </a:solidFill>
            </a:endParaRPr>
          </a:p>
        </p:txBody>
      </p:sp>
    </p:spTree>
    <p:extLst>
      <p:ext uri="{BB962C8B-B14F-4D97-AF65-F5344CB8AC3E}">
        <p14:creationId xmlns:p14="http://schemas.microsoft.com/office/powerpoint/2010/main" val="4063230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452" y="696285"/>
            <a:ext cx="6588000" cy="669000"/>
          </a:xfrm>
        </p:spPr>
        <p:txBody>
          <a:bodyPr/>
          <a:lstStyle/>
          <a:p>
            <a:r>
              <a:rPr lang="en-IN" dirty="0" smtClean="0"/>
              <a:t>	CONCLUSION</a:t>
            </a:r>
            <a:endParaRPr lang="en-IN" dirty="0"/>
          </a:p>
        </p:txBody>
      </p:sp>
      <p:sp>
        <p:nvSpPr>
          <p:cNvPr id="3" name="Rectangle 2"/>
          <p:cNvSpPr/>
          <p:nvPr/>
        </p:nvSpPr>
        <p:spPr>
          <a:xfrm>
            <a:off x="1222973" y="1938173"/>
            <a:ext cx="6698153" cy="2246769"/>
          </a:xfrm>
          <a:prstGeom prst="rect">
            <a:avLst/>
          </a:prstGeom>
        </p:spPr>
        <p:txBody>
          <a:bodyPr wrap="square">
            <a:spAutoFit/>
          </a:bodyPr>
          <a:lstStyle/>
          <a:p>
            <a:r>
              <a:rPr lang="en-US" dirty="0">
                <a:solidFill>
                  <a:schemeClr val="bg1"/>
                </a:solidFill>
              </a:rPr>
              <a:t>Using </a:t>
            </a:r>
            <a:r>
              <a:rPr lang="en-US" dirty="0" err="1">
                <a:solidFill>
                  <a:schemeClr val="bg1"/>
                </a:solidFill>
              </a:rPr>
              <a:t>dlib</a:t>
            </a:r>
            <a:r>
              <a:rPr lang="en-US" dirty="0">
                <a:solidFill>
                  <a:schemeClr val="bg1"/>
                </a:solidFill>
              </a:rPr>
              <a:t> for driver sleepiness detection provides a reliable and efficient solution. Accurate and real-time monitoring of driver fatigue levels is made possible by combining its facial landmark detection skills with machine learning techniques. This technology not only improves road safety, but it also lays the path for the development of more sophisticated driver assistance systems. However, more research and improvement are required to overcome issues such as shifting lighting conditions and different face expressions, ensuring the systems' reliability and effectiveness in real-world circumstances.</a:t>
            </a:r>
          </a:p>
          <a:p>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364933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3029044" y="1021354"/>
            <a:ext cx="4915200" cy="19401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4000" dirty="0" smtClean="0"/>
              <a:t>THANK</a:t>
            </a:r>
            <a:r>
              <a:rPr lang="en" dirty="0" smtClean="0"/>
              <a:t> </a:t>
            </a:r>
            <a:r>
              <a:rPr lang="en" sz="4000" dirty="0" smtClean="0"/>
              <a:t>YOU</a:t>
            </a:r>
            <a:endParaRPr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dirty="0"/>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dirty="0"/>
          </a:p>
        </p:txBody>
      </p:sp>
      <p:sp>
        <p:nvSpPr>
          <p:cNvPr id="349" name="Google Shape;349;p29"/>
          <p:cNvSpPr txBox="1">
            <a:spLocks noGrp="1"/>
          </p:cNvSpPr>
          <p:nvPr>
            <p:ph type="subTitle" idx="1"/>
          </p:nvPr>
        </p:nvSpPr>
        <p:spPr>
          <a:xfrm flipH="1">
            <a:off x="2189800" y="1968799"/>
            <a:ext cx="2163900" cy="426600"/>
          </a:xfrm>
          <a:prstGeom prst="rect">
            <a:avLst/>
          </a:prstGeom>
        </p:spPr>
        <p:txBody>
          <a:bodyPr spcFirstLastPara="1" wrap="square" lIns="91425" tIns="0" rIns="91425" bIns="0" anchor="t" anchorCtr="0">
            <a:noAutofit/>
          </a:bodyPr>
          <a:lstStyle/>
          <a:p>
            <a:pPr marL="0" lvl="0" indent="0"/>
            <a:r>
              <a:rPr lang="en-US" sz="1500" dirty="0"/>
              <a:t>Different Approaches to Detecting Drowsiness</a:t>
            </a:r>
            <a:endParaRPr sz="1500" b="1" dirty="0">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dirty="0"/>
          </a:p>
        </p:txBody>
      </p:sp>
      <p:sp>
        <p:nvSpPr>
          <p:cNvPr id="351" name="Google Shape;351;p29"/>
          <p:cNvSpPr txBox="1">
            <a:spLocks noGrp="1"/>
          </p:cNvSpPr>
          <p:nvPr>
            <p:ph type="subTitle" idx="3"/>
          </p:nvPr>
        </p:nvSpPr>
        <p:spPr>
          <a:xfrm flipH="1">
            <a:off x="5128546" y="2089249"/>
            <a:ext cx="2163900" cy="426600"/>
          </a:xfrm>
          <a:prstGeom prst="rect">
            <a:avLst/>
          </a:prstGeom>
        </p:spPr>
        <p:txBody>
          <a:bodyPr spcFirstLastPara="1" wrap="square" lIns="91425" tIns="0" rIns="91425" bIns="0" anchor="t" anchorCtr="0">
            <a:noAutofit/>
          </a:bodyPr>
          <a:lstStyle/>
          <a:p>
            <a:pPr marL="0" lvl="0" indent="0"/>
            <a:r>
              <a:rPr lang="en-IN" sz="1500" dirty="0"/>
              <a:t>Driver Drowsiness Detection System</a:t>
            </a:r>
            <a:endParaRPr sz="1500" b="1" dirty="0">
              <a:sym typeface="Overpass Mono"/>
            </a:endParaRPr>
          </a:p>
        </p:txBody>
      </p:sp>
      <p:sp>
        <p:nvSpPr>
          <p:cNvPr id="352" name="Google Shape;352;p29"/>
          <p:cNvSpPr txBox="1">
            <a:spLocks noGrp="1"/>
          </p:cNvSpPr>
          <p:nvPr>
            <p:ph type="ctrTitle" idx="6"/>
          </p:nvPr>
        </p:nvSpPr>
        <p:spPr>
          <a:xfrm flipH="1">
            <a:off x="2189800" y="3258338"/>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dirty="0"/>
          </a:p>
        </p:txBody>
      </p:sp>
      <p:sp>
        <p:nvSpPr>
          <p:cNvPr id="353" name="Google Shape;353;p29"/>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p>
            <a:pPr marL="0" lvl="0" indent="0"/>
            <a:r>
              <a:rPr lang="en-IN" sz="1500" dirty="0"/>
              <a:t>Project Requirements</a:t>
            </a:r>
            <a:endParaRPr sz="1500" dirty="0"/>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dirty="0"/>
          </a:p>
        </p:txBody>
      </p:sp>
      <p:sp>
        <p:nvSpPr>
          <p:cNvPr id="355" name="Google Shape;355;p29"/>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p>
            <a:pPr marL="0" lvl="0" indent="0"/>
            <a:r>
              <a:rPr lang="nb-NO" sz="1500" dirty="0"/>
              <a:t>Steps for Performing Driver Drowsiness System</a:t>
            </a:r>
            <a:endParaRPr sz="15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DIFFERENT APPROACHES TO DETECTING DROWSINESS </a:t>
            </a:r>
            <a:endParaRPr dirty="0"/>
          </a:p>
        </p:txBody>
      </p:sp>
      <p:sp>
        <p:nvSpPr>
          <p:cNvPr id="920" name="Google Shape;920;p53"/>
          <p:cNvSpPr txBox="1"/>
          <p:nvPr/>
        </p:nvSpPr>
        <p:spPr>
          <a:xfrm>
            <a:off x="863182" y="1394234"/>
            <a:ext cx="7366417" cy="2763820"/>
          </a:xfrm>
          <a:prstGeom prst="rect">
            <a:avLst/>
          </a:prstGeom>
          <a:noFill/>
          <a:ln>
            <a:noFill/>
          </a:ln>
        </p:spPr>
        <p:txBody>
          <a:bodyPr spcFirstLastPara="1" wrap="square" lIns="91425" tIns="91425" rIns="91425" bIns="91425" anchor="t" anchorCtr="0">
            <a:noAutofit/>
          </a:bodyPr>
          <a:lstStyle/>
          <a:p>
            <a:pPr lvl="0">
              <a:lnSpc>
                <a:spcPct val="115000"/>
              </a:lnSpc>
            </a:pPr>
            <a:r>
              <a:rPr lang="en-US" dirty="0">
                <a:solidFill>
                  <a:schemeClr val="bg1"/>
                </a:solidFill>
              </a:rPr>
              <a:t>There are several methods for detecting the driver's tiredness. They can be divided into three primary categories</a:t>
            </a:r>
            <a:r>
              <a:rPr lang="en-US" dirty="0" smtClean="0">
                <a:solidFill>
                  <a:schemeClr val="bg1"/>
                </a:solidFill>
              </a:rPr>
              <a:t>:</a:t>
            </a:r>
          </a:p>
          <a:p>
            <a:pPr lvl="0">
              <a:lnSpc>
                <a:spcPct val="115000"/>
              </a:lnSpc>
            </a:pPr>
            <a:endParaRPr lang="en-US" dirty="0">
              <a:solidFill>
                <a:schemeClr val="bg1"/>
              </a:solidFill>
            </a:endParaRPr>
          </a:p>
          <a:p>
            <a:pPr lvl="0">
              <a:lnSpc>
                <a:spcPct val="115000"/>
              </a:lnSpc>
            </a:pPr>
            <a:endParaRPr lang="en-US" dirty="0" smtClean="0">
              <a:solidFill>
                <a:schemeClr val="bg1"/>
              </a:solidFill>
            </a:endParaRPr>
          </a:p>
          <a:p>
            <a:pPr lvl="0">
              <a:lnSpc>
                <a:spcPct val="115000"/>
              </a:lnSpc>
            </a:pPr>
            <a:r>
              <a:rPr lang="en-US" sz="2000" b="1" u="sng" dirty="0">
                <a:solidFill>
                  <a:schemeClr val="bg2"/>
                </a:solidFill>
                <a:latin typeface="Overpass Mono" panose="020B0604020202020204" charset="0"/>
              </a:rPr>
              <a:t>TECHNIQUES BASED ON BEHAVIORAL PARAMETERS</a:t>
            </a:r>
            <a:r>
              <a:rPr lang="en-US" sz="2000" b="1" u="sng" dirty="0">
                <a:solidFill>
                  <a:schemeClr val="bg1"/>
                </a:solidFill>
                <a:latin typeface="Overpass Mono" panose="020B0604020202020204" charset="0"/>
              </a:rPr>
              <a:t>: </a:t>
            </a:r>
            <a:endParaRPr lang="en-US" sz="2000" b="1" u="sng" dirty="0" smtClean="0">
              <a:solidFill>
                <a:schemeClr val="bg1"/>
              </a:solidFill>
              <a:latin typeface="Overpass Mono" panose="020B0604020202020204" charset="0"/>
            </a:endParaRPr>
          </a:p>
          <a:p>
            <a:pPr lvl="0">
              <a:lnSpc>
                <a:spcPct val="115000"/>
              </a:lnSpc>
            </a:pPr>
            <a:r>
              <a:rPr lang="en-US" dirty="0" smtClean="0">
                <a:solidFill>
                  <a:schemeClr val="bg1"/>
                </a:solidFill>
              </a:rPr>
              <a:t>This </a:t>
            </a:r>
            <a:r>
              <a:rPr lang="en-US" dirty="0">
                <a:solidFill>
                  <a:schemeClr val="bg1"/>
                </a:solidFill>
              </a:rPr>
              <a:t>category includes determining the driver's weariness without the use of non-invasive devices. Analyzing the driver's behavior by looking at his or her eye closure ratio, blink frequency, yawning, head position, and facial expressions. The current parameter in this system is the driver's eye-closure ratio</a:t>
            </a:r>
            <a:r>
              <a:rPr lang="en-US" dirty="0"/>
              <a:t>.</a:t>
            </a:r>
            <a:endParaRPr dirty="0">
              <a:solidFill>
                <a:schemeClr val="bg1"/>
              </a:solidFill>
              <a:latin typeface="Anaheim"/>
              <a:ea typeface="Anaheim"/>
              <a:cs typeface="Anaheim"/>
              <a:sym typeface="Anaheim"/>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BASED ON VEHICULAR PARAMETERS: </a:t>
            </a:r>
            <a:endParaRPr lang="en-IN" dirty="0"/>
          </a:p>
        </p:txBody>
      </p:sp>
      <p:sp>
        <p:nvSpPr>
          <p:cNvPr id="3" name="TextBox 2"/>
          <p:cNvSpPr txBox="1"/>
          <p:nvPr/>
        </p:nvSpPr>
        <p:spPr>
          <a:xfrm>
            <a:off x="751438" y="1339913"/>
            <a:ext cx="7813140" cy="2831544"/>
          </a:xfrm>
          <a:prstGeom prst="rect">
            <a:avLst/>
          </a:prstGeom>
          <a:noFill/>
        </p:spPr>
        <p:txBody>
          <a:bodyPr wrap="square" rtlCol="0">
            <a:spAutoFit/>
          </a:bodyPr>
          <a:lstStyle/>
          <a:p>
            <a:r>
              <a:rPr lang="en-US" dirty="0">
                <a:solidFill>
                  <a:schemeClr val="bg1"/>
                </a:solidFill>
              </a:rPr>
              <a:t>This topic includes determining the driver's fatigue level through vehicle driving behaviors. Lane change patterns, steering wheel angle, steering wheel grip force, vehicle speed variations, and many more characteristics are among </a:t>
            </a:r>
            <a:r>
              <a:rPr lang="en-US" dirty="0" smtClean="0">
                <a:solidFill>
                  <a:schemeClr val="bg1"/>
                </a:solidFill>
              </a:rPr>
              <a:t>them.</a:t>
            </a:r>
          </a:p>
          <a:p>
            <a:endParaRPr lang="en-US" dirty="0" smtClean="0">
              <a:solidFill>
                <a:schemeClr val="bg1"/>
              </a:solidFill>
            </a:endParaRPr>
          </a:p>
          <a:p>
            <a:endParaRPr lang="en-US" dirty="0">
              <a:solidFill>
                <a:schemeClr val="bg1"/>
              </a:solidFill>
            </a:endParaRPr>
          </a:p>
          <a:p>
            <a:r>
              <a:rPr lang="en-IN" sz="2000" dirty="0">
                <a:solidFill>
                  <a:schemeClr val="bg2"/>
                </a:solidFill>
                <a:latin typeface="Overpass Mono" panose="020B0604020202020204" charset="0"/>
              </a:rPr>
              <a:t>TECHNIQUES BASED ON PHYSIOLOGICAL ELEMENTS</a:t>
            </a:r>
            <a:r>
              <a:rPr lang="en-IN" sz="2000" dirty="0" smtClean="0">
                <a:solidFill>
                  <a:schemeClr val="bg2"/>
                </a:solidFill>
                <a:latin typeface="Overpass Mono" panose="020B0604020202020204" charset="0"/>
              </a:rPr>
              <a:t>:</a:t>
            </a:r>
          </a:p>
          <a:p>
            <a:endParaRPr lang="en-IN" sz="2000" dirty="0">
              <a:solidFill>
                <a:schemeClr val="bg2"/>
              </a:solidFill>
              <a:latin typeface="Overpass Mono" panose="020B0604020202020204" charset="0"/>
            </a:endParaRPr>
          </a:p>
          <a:p>
            <a:r>
              <a:rPr lang="en-US" dirty="0">
                <a:solidFill>
                  <a:schemeClr val="bg1"/>
                </a:solidFill>
              </a:rPr>
              <a:t>This topic includes determining a driver's tiredness based on his or her physical condition. Respiration rate, heart rate, body temperature, and a variety of other parameters are examples of such variables</a:t>
            </a:r>
            <a:r>
              <a:rPr lang="en-US" sz="2000" dirty="0"/>
              <a:t>.</a:t>
            </a:r>
            <a:endParaRPr lang="en-IN" sz="2000" dirty="0" smtClean="0">
              <a:solidFill>
                <a:schemeClr val="bg2"/>
              </a:solidFill>
              <a:latin typeface="Overpass Mono" panose="020B0604020202020204" charset="0"/>
            </a:endParaRPr>
          </a:p>
          <a:p>
            <a:endParaRPr lang="en-IN" sz="2000" dirty="0">
              <a:solidFill>
                <a:schemeClr val="bg2"/>
              </a:solidFill>
              <a:latin typeface="Overpass Mono" panose="020B0604020202020204" charset="0"/>
            </a:endParaRPr>
          </a:p>
        </p:txBody>
      </p:sp>
    </p:spTree>
    <p:extLst>
      <p:ext uri="{BB962C8B-B14F-4D97-AF65-F5344CB8AC3E}">
        <p14:creationId xmlns:p14="http://schemas.microsoft.com/office/powerpoint/2010/main" val="3741773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TECHNOLOGY USED </a:t>
            </a:r>
          </a:p>
        </p:txBody>
      </p:sp>
      <p:sp>
        <p:nvSpPr>
          <p:cNvPr id="3" name="Rectangle 2"/>
          <p:cNvSpPr/>
          <p:nvPr/>
        </p:nvSpPr>
        <p:spPr>
          <a:xfrm>
            <a:off x="1061289" y="1096056"/>
            <a:ext cx="6987242" cy="2862322"/>
          </a:xfrm>
          <a:prstGeom prst="rect">
            <a:avLst/>
          </a:prstGeom>
        </p:spPr>
        <p:txBody>
          <a:bodyPr wrap="square">
            <a:spAutoFit/>
          </a:bodyPr>
          <a:lstStyle/>
          <a:p>
            <a:r>
              <a:rPr lang="en-IN" sz="2000" dirty="0">
                <a:solidFill>
                  <a:schemeClr val="bg2"/>
                </a:solidFill>
                <a:latin typeface="Overpass Mono" panose="020B0604020202020204" charset="0"/>
              </a:rPr>
              <a:t>PYTHON </a:t>
            </a:r>
            <a:r>
              <a:rPr lang="en-IN" dirty="0" smtClean="0"/>
              <a:t>:</a:t>
            </a:r>
          </a:p>
          <a:p>
            <a:r>
              <a:rPr lang="en-US" dirty="0">
                <a:solidFill>
                  <a:schemeClr val="bg1"/>
                </a:solidFill>
              </a:rPr>
              <a:t>Python is a high-level, interpreted programming language that may be used for a variety of tasks. Python's design philosophy prioritizes code readability, as evidenced by its extensive use of </a:t>
            </a:r>
            <a:r>
              <a:rPr lang="en-US" dirty="0" smtClean="0">
                <a:solidFill>
                  <a:schemeClr val="bg1"/>
                </a:solidFill>
              </a:rPr>
              <a:t>whitespace</a:t>
            </a:r>
          </a:p>
          <a:p>
            <a:endParaRPr lang="en-US" dirty="0">
              <a:solidFill>
                <a:schemeClr val="bg1"/>
              </a:solidFill>
            </a:endParaRPr>
          </a:p>
          <a:p>
            <a:endParaRPr lang="en-US" dirty="0" smtClean="0">
              <a:solidFill>
                <a:schemeClr val="bg1"/>
              </a:solidFill>
            </a:endParaRPr>
          </a:p>
          <a:p>
            <a:r>
              <a:rPr lang="en-IN" sz="2000" dirty="0">
                <a:solidFill>
                  <a:schemeClr val="bg2"/>
                </a:solidFill>
                <a:latin typeface="Overpass Mono" panose="020B0604020202020204" charset="0"/>
              </a:rPr>
              <a:t>LIBRARIES USED </a:t>
            </a:r>
            <a:r>
              <a:rPr lang="en-IN" dirty="0"/>
              <a:t>: </a:t>
            </a:r>
            <a:r>
              <a:rPr lang="en-US" dirty="0"/>
              <a:t> </a:t>
            </a:r>
            <a:endParaRPr lang="en-IN" sz="1100" dirty="0"/>
          </a:p>
          <a:p>
            <a:pPr marL="285750" lvl="4" indent="-285750">
              <a:buFont typeface="Wingdings" panose="05000000000000000000" pitchFamily="2" charset="2"/>
              <a:buChar char="q"/>
            </a:pPr>
            <a:r>
              <a:rPr lang="en-US" dirty="0" err="1" smtClean="0">
                <a:solidFill>
                  <a:schemeClr val="bg1"/>
                </a:solidFill>
              </a:rPr>
              <a:t>Pygame.mixer</a:t>
            </a:r>
            <a:endParaRPr lang="en-IN" sz="1100" dirty="0">
              <a:solidFill>
                <a:schemeClr val="bg1"/>
              </a:solidFill>
            </a:endParaRPr>
          </a:p>
          <a:p>
            <a:pPr marL="285750" lvl="4" indent="-285750">
              <a:buFont typeface="Wingdings" panose="05000000000000000000" pitchFamily="2" charset="2"/>
              <a:buChar char="q"/>
            </a:pPr>
            <a:r>
              <a:rPr lang="en-US" dirty="0" err="1" smtClean="0">
                <a:solidFill>
                  <a:schemeClr val="bg1"/>
                </a:solidFill>
              </a:rPr>
              <a:t>NumPy</a:t>
            </a:r>
            <a:endParaRPr lang="en-US" dirty="0" smtClean="0">
              <a:solidFill>
                <a:schemeClr val="bg1"/>
              </a:solidFill>
            </a:endParaRPr>
          </a:p>
          <a:p>
            <a:pPr marL="285750" lvl="4" indent="-285750">
              <a:buFont typeface="Wingdings" panose="05000000000000000000" pitchFamily="2" charset="2"/>
              <a:buChar char="q"/>
            </a:pPr>
            <a:r>
              <a:rPr lang="en-US" dirty="0" err="1" smtClean="0">
                <a:solidFill>
                  <a:schemeClr val="bg1"/>
                </a:solidFill>
              </a:rPr>
              <a:t>Dlib</a:t>
            </a:r>
            <a:endParaRPr lang="en-IN" sz="1100" dirty="0">
              <a:solidFill>
                <a:schemeClr val="bg1"/>
              </a:solidFill>
            </a:endParaRPr>
          </a:p>
          <a:p>
            <a:pPr marL="285750" lvl="4" indent="-285750">
              <a:buFont typeface="Wingdings" panose="05000000000000000000" pitchFamily="2" charset="2"/>
              <a:buChar char="q"/>
            </a:pPr>
            <a:r>
              <a:rPr lang="en-US" dirty="0" err="1">
                <a:solidFill>
                  <a:schemeClr val="bg1"/>
                </a:solidFill>
              </a:rPr>
              <a:t>SciPy</a:t>
            </a:r>
            <a:endParaRPr lang="en-IN" sz="1100" dirty="0">
              <a:solidFill>
                <a:schemeClr val="bg1"/>
              </a:solidFill>
            </a:endParaRPr>
          </a:p>
          <a:p>
            <a:pPr marL="285750" lvl="4" indent="-285750">
              <a:buFont typeface="Wingdings" panose="05000000000000000000" pitchFamily="2" charset="2"/>
              <a:buChar char="q"/>
            </a:pPr>
            <a:r>
              <a:rPr lang="en-US" dirty="0" err="1">
                <a:solidFill>
                  <a:schemeClr val="bg1"/>
                </a:solidFill>
              </a:rPr>
              <a:t>OpenCV</a:t>
            </a:r>
            <a:endParaRPr lang="en-IN" sz="1100" dirty="0">
              <a:solidFill>
                <a:schemeClr val="bg1"/>
              </a:solidFill>
            </a:endParaRPr>
          </a:p>
        </p:txBody>
      </p:sp>
    </p:spTree>
    <p:extLst>
      <p:ext uri="{BB962C8B-B14F-4D97-AF65-F5344CB8AC3E}">
        <p14:creationId xmlns:p14="http://schemas.microsoft.com/office/powerpoint/2010/main" val="1820324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REQUIREMENTS: </a:t>
            </a:r>
          </a:p>
        </p:txBody>
      </p:sp>
      <p:sp>
        <p:nvSpPr>
          <p:cNvPr id="3" name="Rectangle 2"/>
          <p:cNvSpPr/>
          <p:nvPr/>
        </p:nvSpPr>
        <p:spPr>
          <a:xfrm>
            <a:off x="1079396" y="1141324"/>
            <a:ext cx="6951028" cy="4185761"/>
          </a:xfrm>
          <a:prstGeom prst="rect">
            <a:avLst/>
          </a:prstGeom>
        </p:spPr>
        <p:txBody>
          <a:bodyPr wrap="square">
            <a:spAutoFit/>
          </a:bodyPr>
          <a:lstStyle/>
          <a:p>
            <a:r>
              <a:rPr lang="en-IN" dirty="0" smtClean="0">
                <a:solidFill>
                  <a:schemeClr val="bg2"/>
                </a:solidFill>
                <a:latin typeface="Overpass Mono" panose="020B0604020202020204" charset="0"/>
              </a:rPr>
              <a:t>PYTHON:</a:t>
            </a:r>
          </a:p>
          <a:p>
            <a:r>
              <a:rPr lang="en-US" dirty="0">
                <a:solidFill>
                  <a:schemeClr val="bg1"/>
                </a:solidFill>
              </a:rPr>
              <a:t>Python is a general-purpose programming language with a high level of abstraction. </a:t>
            </a:r>
            <a:endParaRPr lang="en-IN" dirty="0" smtClean="0">
              <a:solidFill>
                <a:schemeClr val="bg1"/>
              </a:solidFill>
            </a:endParaRPr>
          </a:p>
          <a:p>
            <a:endParaRPr lang="en-IN" dirty="0" smtClean="0">
              <a:solidFill>
                <a:schemeClr val="bg1"/>
              </a:solidFill>
            </a:endParaRPr>
          </a:p>
          <a:p>
            <a:r>
              <a:rPr lang="en-US" dirty="0">
                <a:solidFill>
                  <a:schemeClr val="bg2"/>
                </a:solidFill>
                <a:latin typeface="Overpass Mono" panose="020B0604020202020204" charset="0"/>
              </a:rPr>
              <a:t>OPENCV- Face and Eye Detection : </a:t>
            </a:r>
            <a:endParaRPr lang="en-US" dirty="0" smtClean="0">
              <a:solidFill>
                <a:schemeClr val="bg2"/>
              </a:solidFill>
              <a:latin typeface="Overpass Mono" panose="020B0604020202020204" charset="0"/>
            </a:endParaRPr>
          </a:p>
          <a:p>
            <a:r>
              <a:rPr lang="en-US" dirty="0" err="1" smtClean="0">
                <a:solidFill>
                  <a:schemeClr val="bg1"/>
                </a:solidFill>
              </a:rPr>
              <a:t>OpenCV</a:t>
            </a:r>
            <a:r>
              <a:rPr lang="en-US" dirty="0" smtClean="0">
                <a:solidFill>
                  <a:schemeClr val="bg1"/>
                </a:solidFill>
              </a:rPr>
              <a:t> </a:t>
            </a:r>
            <a:r>
              <a:rPr lang="en-US" dirty="0">
                <a:solidFill>
                  <a:schemeClr val="bg1"/>
                </a:solidFill>
              </a:rPr>
              <a:t>is a large open-source library for computer vision, machine learning, and image processing, and it currently plays a critical part in real-time operations, which are critical in today's </a:t>
            </a:r>
            <a:r>
              <a:rPr lang="en-US" dirty="0" smtClean="0">
                <a:solidFill>
                  <a:schemeClr val="bg1"/>
                </a:solidFill>
              </a:rPr>
              <a:t>systems</a:t>
            </a:r>
            <a:r>
              <a:rPr lang="en-IN" dirty="0" smtClean="0">
                <a:solidFill>
                  <a:schemeClr val="bg1"/>
                </a:solidFill>
              </a:rPr>
              <a:t>.</a:t>
            </a:r>
          </a:p>
          <a:p>
            <a:endParaRPr lang="en-IN" dirty="0">
              <a:solidFill>
                <a:schemeClr val="bg1"/>
              </a:solidFill>
            </a:endParaRPr>
          </a:p>
          <a:p>
            <a:r>
              <a:rPr lang="en-IN" dirty="0" smtClean="0">
                <a:solidFill>
                  <a:schemeClr val="bg2"/>
                </a:solidFill>
                <a:latin typeface="Overpass Mono" panose="020B0604020202020204" charset="0"/>
              </a:rPr>
              <a:t>DLIB:</a:t>
            </a:r>
          </a:p>
          <a:p>
            <a:r>
              <a:rPr lang="en-US" dirty="0" err="1" smtClean="0">
                <a:solidFill>
                  <a:schemeClr val="bg1"/>
                </a:solidFill>
              </a:rPr>
              <a:t>Dlib</a:t>
            </a:r>
            <a:r>
              <a:rPr lang="en-US" dirty="0" smtClean="0">
                <a:solidFill>
                  <a:schemeClr val="bg1"/>
                </a:solidFill>
              </a:rPr>
              <a:t> </a:t>
            </a:r>
            <a:r>
              <a:rPr lang="en-US" dirty="0">
                <a:solidFill>
                  <a:schemeClr val="bg1"/>
                </a:solidFill>
              </a:rPr>
              <a:t>for Python is a high-level machine learning and computer vision library</a:t>
            </a:r>
            <a:r>
              <a:rPr lang="en-US" dirty="0" smtClean="0">
                <a:solidFill>
                  <a:schemeClr val="bg1"/>
                </a:solidFill>
              </a:rPr>
              <a:t>.</a:t>
            </a:r>
          </a:p>
          <a:p>
            <a:endParaRPr lang="en-US" dirty="0">
              <a:solidFill>
                <a:schemeClr val="bg1"/>
              </a:solidFill>
            </a:endParaRPr>
          </a:p>
          <a:p>
            <a:r>
              <a:rPr lang="en-US" dirty="0" smtClean="0">
                <a:solidFill>
                  <a:schemeClr val="bg2"/>
                </a:solidFill>
                <a:latin typeface="Overpass Mono" panose="020B0604020202020204" charset="0"/>
              </a:rPr>
              <a:t>SCIPY:</a:t>
            </a:r>
          </a:p>
          <a:p>
            <a:r>
              <a:rPr lang="en-US" dirty="0" smtClean="0">
                <a:solidFill>
                  <a:schemeClr val="bg1"/>
                </a:solidFill>
                <a:latin typeface="+mj-lt"/>
              </a:rPr>
              <a:t>Python </a:t>
            </a:r>
            <a:r>
              <a:rPr lang="en-US" dirty="0">
                <a:solidFill>
                  <a:schemeClr val="bg1"/>
                </a:solidFill>
                <a:latin typeface="+mj-lt"/>
              </a:rPr>
              <a:t>modules for optimization, linear algebra, integration, interpolation, signal processing, and many more scientific and engineering applications are available in </a:t>
            </a:r>
            <a:r>
              <a:rPr lang="en-US" dirty="0" err="1">
                <a:solidFill>
                  <a:schemeClr val="bg1"/>
                </a:solidFill>
                <a:latin typeface="+mj-lt"/>
              </a:rPr>
              <a:t>SciPy</a:t>
            </a:r>
            <a:r>
              <a:rPr lang="en-US" dirty="0">
                <a:solidFill>
                  <a:schemeClr val="bg1"/>
                </a:solidFill>
                <a:latin typeface="+mj-lt"/>
              </a:rPr>
              <a:t>, a complete scientific computing library.</a:t>
            </a:r>
            <a:endParaRPr lang="en-US" dirty="0" smtClean="0">
              <a:solidFill>
                <a:schemeClr val="bg1"/>
              </a:solidFill>
              <a:latin typeface="+mj-lt"/>
            </a:endParaRPr>
          </a:p>
          <a:p>
            <a:endParaRPr lang="en-US" dirty="0" smtClean="0">
              <a:solidFill>
                <a:schemeClr val="bg2"/>
              </a:solidFill>
              <a:latin typeface="Overpass Mono" panose="020B0604020202020204" charset="0"/>
            </a:endParaRPr>
          </a:p>
          <a:p>
            <a:endParaRPr lang="en-US" dirty="0" smtClean="0">
              <a:solidFill>
                <a:schemeClr val="bg2"/>
              </a:solidFill>
              <a:latin typeface="Overpass Mono" panose="020B0604020202020204" charset="0"/>
            </a:endParaRPr>
          </a:p>
          <a:p>
            <a:endParaRPr lang="en-IN" dirty="0" smtClean="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627814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4072" y="972988"/>
            <a:ext cx="7192978" cy="1477328"/>
          </a:xfrm>
          <a:prstGeom prst="rect">
            <a:avLst/>
          </a:prstGeom>
        </p:spPr>
        <p:txBody>
          <a:bodyPr wrap="square">
            <a:spAutoFit/>
          </a:bodyPr>
          <a:lstStyle/>
          <a:p>
            <a:r>
              <a:rPr lang="en-US" sz="2000" dirty="0" smtClean="0">
                <a:solidFill>
                  <a:schemeClr val="bg2"/>
                </a:solidFill>
                <a:latin typeface="Overpass Mono" panose="020B0604020202020204" charset="0"/>
              </a:rPr>
              <a:t>NUMPY</a:t>
            </a:r>
            <a:r>
              <a:rPr lang="en-US" dirty="0"/>
              <a:t/>
            </a:r>
            <a:br>
              <a:rPr lang="en-US" dirty="0"/>
            </a:br>
            <a:r>
              <a:rPr lang="en-US" dirty="0" err="1">
                <a:solidFill>
                  <a:schemeClr val="bg1"/>
                </a:solidFill>
                <a:latin typeface="+mj-lt"/>
              </a:rPr>
              <a:t>NumPy</a:t>
            </a:r>
            <a:r>
              <a:rPr lang="en-US" dirty="0">
                <a:solidFill>
                  <a:schemeClr val="bg1"/>
                </a:solidFill>
                <a:latin typeface="+mj-lt"/>
              </a:rPr>
              <a:t> is a fundamental package for numerical computing in Python, providing support for multi-dimensional arrays and matrices, along with a collection of mathematical functions to operate on these </a:t>
            </a:r>
            <a:r>
              <a:rPr lang="en-US" dirty="0" smtClean="0">
                <a:solidFill>
                  <a:schemeClr val="bg1"/>
                </a:solidFill>
                <a:latin typeface="+mj-lt"/>
              </a:rPr>
              <a:t>arrays.</a:t>
            </a:r>
          </a:p>
          <a:p>
            <a:endParaRPr lang="en-US" dirty="0">
              <a:solidFill>
                <a:schemeClr val="bg1"/>
              </a:solidFill>
              <a:latin typeface="+mj-lt"/>
            </a:endParaRPr>
          </a:p>
          <a:p>
            <a:r>
              <a:rPr lang="en-US" dirty="0" smtClean="0">
                <a:solidFill>
                  <a:schemeClr val="bg1"/>
                </a:solidFill>
              </a:rPr>
              <a:t>.</a:t>
            </a:r>
            <a:endParaRPr lang="en-IN" dirty="0">
              <a:solidFill>
                <a:schemeClr val="bg1"/>
              </a:solidFill>
            </a:endParaRPr>
          </a:p>
        </p:txBody>
      </p:sp>
      <p:pic>
        <p:nvPicPr>
          <p:cNvPr id="1026" name="Picture 2" descr="Applied Sciences | Free Full-Text | An Efficient Approach for Detecting  Driver Drowsiness Based on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859" y="2387413"/>
            <a:ext cx="2733675" cy="1544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DRIVER DROWSINESS DETECTION SYSTEM </a:t>
            </a:r>
          </a:p>
        </p:txBody>
      </p:sp>
      <p:sp>
        <p:nvSpPr>
          <p:cNvPr id="3" name="Rectangle 2"/>
          <p:cNvSpPr/>
          <p:nvPr/>
        </p:nvSpPr>
        <p:spPr>
          <a:xfrm>
            <a:off x="1059255" y="1502874"/>
            <a:ext cx="7161292" cy="4124206"/>
          </a:xfrm>
          <a:prstGeom prst="rect">
            <a:avLst/>
          </a:prstGeom>
        </p:spPr>
        <p:txBody>
          <a:bodyPr wrap="square">
            <a:spAutoFit/>
          </a:bodyPr>
          <a:lstStyle/>
          <a:p>
            <a:r>
              <a:rPr lang="en-US" sz="2000" dirty="0">
                <a:solidFill>
                  <a:schemeClr val="bg2"/>
                </a:solidFill>
                <a:latin typeface="Overpass Mono" panose="020B0604020202020204" charset="0"/>
              </a:rPr>
              <a:t>DATA SET </a:t>
            </a:r>
            <a:r>
              <a:rPr lang="en-US" sz="2000" dirty="0" smtClean="0">
                <a:solidFill>
                  <a:schemeClr val="bg2"/>
                </a:solidFill>
                <a:latin typeface="Overpass Mono" panose="020B0604020202020204" charset="0"/>
              </a:rPr>
              <a:t>:</a:t>
            </a:r>
          </a:p>
          <a:p>
            <a:r>
              <a:rPr lang="en-US" dirty="0" smtClean="0">
                <a:solidFill>
                  <a:schemeClr val="bg1"/>
                </a:solidFill>
              </a:rPr>
              <a:t>The </a:t>
            </a:r>
            <a:r>
              <a:rPr lang="en-US" dirty="0">
                <a:solidFill>
                  <a:schemeClr val="bg1"/>
                </a:solidFill>
              </a:rPr>
              <a:t>dataset used in this model is taken from </a:t>
            </a:r>
            <a:r>
              <a:rPr lang="en-US" dirty="0" err="1">
                <a:solidFill>
                  <a:schemeClr val="bg1"/>
                </a:solidFill>
              </a:rPr>
              <a:t>Kaggle</a:t>
            </a:r>
            <a:r>
              <a:rPr lang="en-US" dirty="0">
                <a:solidFill>
                  <a:schemeClr val="bg1"/>
                </a:solidFill>
              </a:rPr>
              <a:t>. The dataset was created by writing a script that captures eyes from a camera and saving them to our local disc. </a:t>
            </a:r>
            <a:endParaRPr lang="en-US" dirty="0" smtClean="0">
              <a:solidFill>
                <a:schemeClr val="bg1"/>
              </a:solidFill>
            </a:endParaRPr>
          </a:p>
          <a:p>
            <a:endParaRPr lang="en-US" dirty="0">
              <a:solidFill>
                <a:schemeClr val="bg1"/>
              </a:solidFill>
            </a:endParaRPr>
          </a:p>
          <a:p>
            <a:r>
              <a:rPr lang="en-US" sz="2500" dirty="0">
                <a:solidFill>
                  <a:schemeClr val="bg2"/>
                </a:solidFill>
                <a:latin typeface="Overpass Mono" panose="020B0604020202020204" charset="0"/>
              </a:rPr>
              <a:t>STEPS FOR PERFORMING DRIVER DROWSINESS DETECTION </a:t>
            </a:r>
            <a:endParaRPr lang="en-US" sz="2500" dirty="0" smtClean="0">
              <a:solidFill>
                <a:schemeClr val="bg2"/>
              </a:solidFill>
              <a:latin typeface="Overpass Mono" panose="020B0604020202020204" charset="0"/>
            </a:endParaRPr>
          </a:p>
          <a:p>
            <a:pPr marL="342900" indent="-342900">
              <a:buAutoNum type="arabicPeriod"/>
            </a:pPr>
            <a:r>
              <a:rPr lang="en-US" dirty="0" smtClean="0">
                <a:solidFill>
                  <a:schemeClr val="bg1"/>
                </a:solidFill>
              </a:rPr>
              <a:t>Take </a:t>
            </a:r>
            <a:r>
              <a:rPr lang="en-US" dirty="0">
                <a:solidFill>
                  <a:schemeClr val="bg1"/>
                </a:solidFill>
              </a:rPr>
              <a:t>An Image from A Camera as Input. We will use a webcam to capture images as input. So, in order to access the webcam, we created an infinite loop that will capture each frame. </a:t>
            </a:r>
            <a:endParaRPr lang="en-US" dirty="0" smtClean="0">
              <a:solidFill>
                <a:schemeClr val="bg1"/>
              </a:solidFill>
            </a:endParaRPr>
          </a:p>
          <a:p>
            <a:pPr marL="342900" indent="-342900">
              <a:buAutoNum type="arabicPeriod"/>
            </a:pPr>
            <a:r>
              <a:rPr lang="en-US" dirty="0" smtClean="0">
                <a:solidFill>
                  <a:schemeClr val="bg1"/>
                </a:solidFill>
              </a:rPr>
              <a:t>2</a:t>
            </a:r>
            <a:r>
              <a:rPr lang="en-US" dirty="0">
                <a:solidFill>
                  <a:schemeClr val="bg1"/>
                </a:solidFill>
              </a:rPr>
              <a:t>. Create A Region of Interest Based on The Detection of a face in an image . The </a:t>
            </a:r>
            <a:r>
              <a:rPr lang="en-US" dirty="0" err="1">
                <a:solidFill>
                  <a:schemeClr val="bg1"/>
                </a:solidFill>
              </a:rPr>
              <a:t>OpenCV</a:t>
            </a:r>
            <a:r>
              <a:rPr lang="en-US" dirty="0">
                <a:solidFill>
                  <a:schemeClr val="bg1"/>
                </a:solidFill>
              </a:rPr>
              <a:t> algorithm for object detection only accepts grayscale images as </a:t>
            </a:r>
            <a:r>
              <a:rPr lang="en-US" dirty="0" smtClean="0">
                <a:solidFill>
                  <a:schemeClr val="bg1"/>
                </a:solidFill>
              </a:rPr>
              <a:t> </a:t>
            </a:r>
            <a:r>
              <a:rPr lang="en-US" dirty="0">
                <a:solidFill>
                  <a:schemeClr val="bg1"/>
                </a:solidFill>
              </a:rPr>
              <a:t>input To detect the objects, we don’t the need color information.</a:t>
            </a:r>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4132521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96885" y="605333"/>
            <a:ext cx="6726724" cy="3970318"/>
          </a:xfrm>
          <a:prstGeom prst="rect">
            <a:avLst/>
          </a:prstGeom>
        </p:spPr>
        <p:txBody>
          <a:bodyPr wrap="square">
            <a:spAutoFit/>
          </a:bodyPr>
          <a:lstStyle/>
          <a:p>
            <a:r>
              <a:rPr lang="en-US" dirty="0">
                <a:solidFill>
                  <a:schemeClr val="bg1"/>
                </a:solidFill>
              </a:rPr>
              <a:t>3. Detects The Eyes and Mouth from The ROI and Feeds to the Classifier. We must now extract only the eye’s data from the entire image. This can be accomplished by first extracting the eye’s boundary box and then using this code to extract the eye image from the frame</a:t>
            </a:r>
            <a:r>
              <a:rPr lang="en-US" dirty="0" smtClean="0">
                <a:solidFill>
                  <a:schemeClr val="bg1"/>
                </a:solidFill>
              </a:rPr>
              <a:t>.</a:t>
            </a: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r>
              <a:rPr lang="en-US" dirty="0" smtClean="0">
                <a:solidFill>
                  <a:schemeClr val="bg1"/>
                </a:solidFill>
              </a:rPr>
              <a:t> </a:t>
            </a:r>
            <a:r>
              <a:rPr lang="en-US" dirty="0">
                <a:solidFill>
                  <a:schemeClr val="bg1"/>
                </a:solidFill>
              </a:rPr>
              <a:t>4. The Classifier Will Determine Whether the Eyes Are Open or Closed. We normalize our data to improve convergence. To feed into our classifier, increase the dimensions. We load our model. Now we use our model to predict each eye and determine if they are closed or </a:t>
            </a:r>
            <a:r>
              <a:rPr lang="en-US" dirty="0" smtClean="0">
                <a:solidFill>
                  <a:schemeClr val="bg1"/>
                </a:solidFill>
              </a:rPr>
              <a:t>open.</a:t>
            </a:r>
            <a:endParaRPr lang="en-IN" dirty="0">
              <a:solidFill>
                <a:schemeClr val="bg1"/>
              </a:solidFill>
            </a:endParaRPr>
          </a:p>
        </p:txBody>
      </p:sp>
      <p:pic>
        <p:nvPicPr>
          <p:cNvPr id="2052" name="Picture 4" descr="Drowsiness detection with OpenCV - PyImag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682773"/>
            <a:ext cx="4486275" cy="1599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335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930</TotalTime>
  <Words>806</Words>
  <Application>Microsoft Office PowerPoint</Application>
  <PresentationFormat>On-screen Show (16:9)</PresentationFormat>
  <Paragraphs>78</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Anaheim</vt:lpstr>
      <vt:lpstr>Overpass Mono</vt:lpstr>
      <vt:lpstr>Arial</vt:lpstr>
      <vt:lpstr>Wingdings</vt:lpstr>
      <vt:lpstr>Programming Lesson by Slidesgo</vt:lpstr>
      <vt:lpstr>DETECTING DROWSINESS IN DRIVERS</vt:lpstr>
      <vt:lpstr>TABLE OF CONTENTS</vt:lpstr>
      <vt:lpstr>DIFFERENT APPROACHES TO DETECTING DROWSINESS </vt:lpstr>
      <vt:lpstr>TECHNIQUES BASED ON VEHICULAR PARAMETERS: </vt:lpstr>
      <vt:lpstr>TECHNOLOGY USED </vt:lpstr>
      <vt:lpstr>PROJECT REQUIREMENTS: </vt:lpstr>
      <vt:lpstr>PowerPoint Presentation</vt:lpstr>
      <vt:lpstr>DRIVER DROWSINESS DETECTION SYSTEM </vt:lpstr>
      <vt:lpstr>PowerPoint Presentation</vt:lpstr>
      <vt:lpstr>PowerPoint Presentation</vt:lpstr>
      <vt:lpstr> 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DROWSINESS IN DRIVERS</dc:title>
  <dc:creator>Rishi reddy</dc:creator>
  <cp:lastModifiedBy>ADMIN</cp:lastModifiedBy>
  <cp:revision>10</cp:revision>
  <dcterms:modified xsi:type="dcterms:W3CDTF">2024-05-07T04:17:53Z</dcterms:modified>
</cp:coreProperties>
</file>