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67" r:id="rId6"/>
    <p:sldId id="259" r:id="rId7"/>
    <p:sldId id="260" r:id="rId8"/>
    <p:sldId id="261" r:id="rId9"/>
    <p:sldId id="263" r:id="rId10"/>
    <p:sldId id="265" r:id="rId11"/>
    <p:sldId id="271" r:id="rId12"/>
    <p:sldId id="274" r:id="rId13"/>
    <p:sldId id="273" r:id="rId14"/>
    <p:sldId id="275" r:id="rId15"/>
    <p:sldId id="276" r:id="rId16"/>
    <p:sldId id="277" r:id="rId17"/>
    <p:sldId id="278"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3T13:48:51.88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7D89-12EF-4A88-9474-CF0F788825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AC2705-BB7A-6CB0-F844-E13494EBE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501DF9-CF10-D0D7-A98B-3045C53D98C2}"/>
              </a:ext>
            </a:extLst>
          </p:cNvPr>
          <p:cNvSpPr>
            <a:spLocks noGrp="1"/>
          </p:cNvSpPr>
          <p:nvPr>
            <p:ph type="dt" sz="half" idx="10"/>
          </p:nvPr>
        </p:nvSpPr>
        <p:spPr/>
        <p:txBody>
          <a:bodyPr/>
          <a:lstStyle/>
          <a:p>
            <a:fld id="{1A1B2654-DBBF-4283-83B0-F02564192104}" type="datetimeFigureOut">
              <a:rPr lang="en-IN" smtClean="0"/>
              <a:t>02-05-2024</a:t>
            </a:fld>
            <a:endParaRPr lang="en-IN"/>
          </a:p>
        </p:txBody>
      </p:sp>
      <p:sp>
        <p:nvSpPr>
          <p:cNvPr id="5" name="Footer Placeholder 4">
            <a:extLst>
              <a:ext uri="{FF2B5EF4-FFF2-40B4-BE49-F238E27FC236}">
                <a16:creationId xmlns:a16="http://schemas.microsoft.com/office/drawing/2014/main" id="{6B0E60B9-F8DF-7B57-56B6-7F0AE2680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98F4B6-A2C3-CD13-C461-B0CD05749F7C}"/>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49255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E0B2-6C11-D361-32B9-A7CD4BAA61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9B2425-0D6D-5B46-65DB-8138A45BDC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57833-8C8B-E926-4314-E4B3AE9DC895}"/>
              </a:ext>
            </a:extLst>
          </p:cNvPr>
          <p:cNvSpPr>
            <a:spLocks noGrp="1"/>
          </p:cNvSpPr>
          <p:nvPr>
            <p:ph type="dt" sz="half" idx="10"/>
          </p:nvPr>
        </p:nvSpPr>
        <p:spPr/>
        <p:txBody>
          <a:bodyPr/>
          <a:lstStyle/>
          <a:p>
            <a:fld id="{1A1B2654-DBBF-4283-83B0-F02564192104}" type="datetimeFigureOut">
              <a:rPr lang="en-IN" smtClean="0"/>
              <a:t>02-05-2024</a:t>
            </a:fld>
            <a:endParaRPr lang="en-IN"/>
          </a:p>
        </p:txBody>
      </p:sp>
      <p:sp>
        <p:nvSpPr>
          <p:cNvPr id="5" name="Footer Placeholder 4">
            <a:extLst>
              <a:ext uri="{FF2B5EF4-FFF2-40B4-BE49-F238E27FC236}">
                <a16:creationId xmlns:a16="http://schemas.microsoft.com/office/drawing/2014/main" id="{8FC3771E-E4EA-9EE1-0A6F-BCD576028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7DC1A-8A3F-1273-839F-1457FBBB879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52709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A7A5C-6C7C-68AA-0EA0-DA400BAEC0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52FF81-F482-313C-8E7F-AD21E5996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180CD-70F6-6AAE-7EF6-ACF049A4149F}"/>
              </a:ext>
            </a:extLst>
          </p:cNvPr>
          <p:cNvSpPr>
            <a:spLocks noGrp="1"/>
          </p:cNvSpPr>
          <p:nvPr>
            <p:ph type="dt" sz="half" idx="10"/>
          </p:nvPr>
        </p:nvSpPr>
        <p:spPr/>
        <p:txBody>
          <a:bodyPr/>
          <a:lstStyle/>
          <a:p>
            <a:fld id="{1A1B2654-DBBF-4283-83B0-F02564192104}" type="datetimeFigureOut">
              <a:rPr lang="en-IN" smtClean="0"/>
              <a:t>02-05-2024</a:t>
            </a:fld>
            <a:endParaRPr lang="en-IN"/>
          </a:p>
        </p:txBody>
      </p:sp>
      <p:sp>
        <p:nvSpPr>
          <p:cNvPr id="5" name="Footer Placeholder 4">
            <a:extLst>
              <a:ext uri="{FF2B5EF4-FFF2-40B4-BE49-F238E27FC236}">
                <a16:creationId xmlns:a16="http://schemas.microsoft.com/office/drawing/2014/main" id="{248F6501-347E-60F1-5FF2-E16278E566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ECE24F-37F4-CC5F-928C-CFA15CD0091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6495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E347-1394-A876-4BC7-123C16B67E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587BCC-99E1-8700-FCCE-90C513103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BE3C7-9B9B-A5DE-F191-629EF88C3670}"/>
              </a:ext>
            </a:extLst>
          </p:cNvPr>
          <p:cNvSpPr>
            <a:spLocks noGrp="1"/>
          </p:cNvSpPr>
          <p:nvPr>
            <p:ph type="dt" sz="half" idx="10"/>
          </p:nvPr>
        </p:nvSpPr>
        <p:spPr/>
        <p:txBody>
          <a:bodyPr/>
          <a:lstStyle/>
          <a:p>
            <a:fld id="{1A1B2654-DBBF-4283-83B0-F02564192104}" type="datetimeFigureOut">
              <a:rPr lang="en-IN" smtClean="0"/>
              <a:t>02-05-2024</a:t>
            </a:fld>
            <a:endParaRPr lang="en-IN"/>
          </a:p>
        </p:txBody>
      </p:sp>
      <p:sp>
        <p:nvSpPr>
          <p:cNvPr id="5" name="Footer Placeholder 4">
            <a:extLst>
              <a:ext uri="{FF2B5EF4-FFF2-40B4-BE49-F238E27FC236}">
                <a16:creationId xmlns:a16="http://schemas.microsoft.com/office/drawing/2014/main" id="{5FAAE068-8EF2-D115-8A37-654B37E8FF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8C282-D682-9411-D462-C90D6BB05C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3294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DD44-6369-E630-0FAA-50D1012B79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B3C918-DD78-55C6-D37F-D978E6F9F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DFD11B-9BD6-7D8A-6E18-9EAB42B14CF2}"/>
              </a:ext>
            </a:extLst>
          </p:cNvPr>
          <p:cNvSpPr>
            <a:spLocks noGrp="1"/>
          </p:cNvSpPr>
          <p:nvPr>
            <p:ph type="dt" sz="half" idx="10"/>
          </p:nvPr>
        </p:nvSpPr>
        <p:spPr/>
        <p:txBody>
          <a:bodyPr/>
          <a:lstStyle/>
          <a:p>
            <a:fld id="{1A1B2654-DBBF-4283-83B0-F02564192104}" type="datetimeFigureOut">
              <a:rPr lang="en-IN" smtClean="0"/>
              <a:t>02-05-2024</a:t>
            </a:fld>
            <a:endParaRPr lang="en-IN"/>
          </a:p>
        </p:txBody>
      </p:sp>
      <p:sp>
        <p:nvSpPr>
          <p:cNvPr id="5" name="Footer Placeholder 4">
            <a:extLst>
              <a:ext uri="{FF2B5EF4-FFF2-40B4-BE49-F238E27FC236}">
                <a16:creationId xmlns:a16="http://schemas.microsoft.com/office/drawing/2014/main" id="{DC698023-0128-1EF2-1990-1A7046847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6F183-2334-B2C7-BA2E-9FC503147140}"/>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1341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BD68-BBB0-2BD7-2150-91C8518C5A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3DE814-374D-74EB-9D99-A89BC74D96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D44C98-4C81-7EDB-641C-734C77328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898225-5908-B1BB-132F-23CEE9A61BEA}"/>
              </a:ext>
            </a:extLst>
          </p:cNvPr>
          <p:cNvSpPr>
            <a:spLocks noGrp="1"/>
          </p:cNvSpPr>
          <p:nvPr>
            <p:ph type="dt" sz="half" idx="10"/>
          </p:nvPr>
        </p:nvSpPr>
        <p:spPr/>
        <p:txBody>
          <a:bodyPr/>
          <a:lstStyle/>
          <a:p>
            <a:fld id="{1A1B2654-DBBF-4283-83B0-F02564192104}" type="datetimeFigureOut">
              <a:rPr lang="en-IN" smtClean="0"/>
              <a:t>02-05-2024</a:t>
            </a:fld>
            <a:endParaRPr lang="en-IN"/>
          </a:p>
        </p:txBody>
      </p:sp>
      <p:sp>
        <p:nvSpPr>
          <p:cNvPr id="6" name="Footer Placeholder 5">
            <a:extLst>
              <a:ext uri="{FF2B5EF4-FFF2-40B4-BE49-F238E27FC236}">
                <a16:creationId xmlns:a16="http://schemas.microsoft.com/office/drawing/2014/main" id="{C9C5DFD6-C575-86BC-21E0-D9D03A7C3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64AD6C-A19A-65FC-C207-AF91F2AFB35F}"/>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6817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9038-B151-A2DF-2B5E-83649843BE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89F33A-A109-E359-6779-357B734135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C058C1-3217-D519-4049-4234E6AD05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7AE63C-4109-4537-6D7D-92EECA562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864E1-F9E8-7228-F58D-617C02B92B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D0023A-C6FB-E6C0-294C-C697E21923D7}"/>
              </a:ext>
            </a:extLst>
          </p:cNvPr>
          <p:cNvSpPr>
            <a:spLocks noGrp="1"/>
          </p:cNvSpPr>
          <p:nvPr>
            <p:ph type="dt" sz="half" idx="10"/>
          </p:nvPr>
        </p:nvSpPr>
        <p:spPr/>
        <p:txBody>
          <a:bodyPr/>
          <a:lstStyle/>
          <a:p>
            <a:fld id="{1A1B2654-DBBF-4283-83B0-F02564192104}" type="datetimeFigureOut">
              <a:rPr lang="en-IN" smtClean="0"/>
              <a:t>02-05-2024</a:t>
            </a:fld>
            <a:endParaRPr lang="en-IN"/>
          </a:p>
        </p:txBody>
      </p:sp>
      <p:sp>
        <p:nvSpPr>
          <p:cNvPr id="8" name="Footer Placeholder 7">
            <a:extLst>
              <a:ext uri="{FF2B5EF4-FFF2-40B4-BE49-F238E27FC236}">
                <a16:creationId xmlns:a16="http://schemas.microsoft.com/office/drawing/2014/main" id="{3E6576FE-9582-573A-F3B6-6AF40C696B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F07AB4-0A8F-CF15-BD2F-F65F1E85258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422313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9E33-4515-BAEE-8A6B-F9A27BC796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8EA3EE-4B03-750C-9961-369E049ABAAC}"/>
              </a:ext>
            </a:extLst>
          </p:cNvPr>
          <p:cNvSpPr>
            <a:spLocks noGrp="1"/>
          </p:cNvSpPr>
          <p:nvPr>
            <p:ph type="dt" sz="half" idx="10"/>
          </p:nvPr>
        </p:nvSpPr>
        <p:spPr/>
        <p:txBody>
          <a:bodyPr/>
          <a:lstStyle/>
          <a:p>
            <a:fld id="{1A1B2654-DBBF-4283-83B0-F02564192104}" type="datetimeFigureOut">
              <a:rPr lang="en-IN" smtClean="0"/>
              <a:t>02-05-2024</a:t>
            </a:fld>
            <a:endParaRPr lang="en-IN"/>
          </a:p>
        </p:txBody>
      </p:sp>
      <p:sp>
        <p:nvSpPr>
          <p:cNvPr id="4" name="Footer Placeholder 3">
            <a:extLst>
              <a:ext uri="{FF2B5EF4-FFF2-40B4-BE49-F238E27FC236}">
                <a16:creationId xmlns:a16="http://schemas.microsoft.com/office/drawing/2014/main" id="{B90BD97D-0288-603B-4492-BC5373B884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5F7EC0-6C0B-3926-3F95-4FFA5C2A688B}"/>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92812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694C6-A610-D6A0-4C4F-EDDCAF77CA91}"/>
              </a:ext>
            </a:extLst>
          </p:cNvPr>
          <p:cNvSpPr>
            <a:spLocks noGrp="1"/>
          </p:cNvSpPr>
          <p:nvPr>
            <p:ph type="dt" sz="half" idx="10"/>
          </p:nvPr>
        </p:nvSpPr>
        <p:spPr/>
        <p:txBody>
          <a:bodyPr/>
          <a:lstStyle/>
          <a:p>
            <a:fld id="{1A1B2654-DBBF-4283-83B0-F02564192104}" type="datetimeFigureOut">
              <a:rPr lang="en-IN" smtClean="0"/>
              <a:t>02-05-2024</a:t>
            </a:fld>
            <a:endParaRPr lang="en-IN"/>
          </a:p>
        </p:txBody>
      </p:sp>
      <p:sp>
        <p:nvSpPr>
          <p:cNvPr id="3" name="Footer Placeholder 2">
            <a:extLst>
              <a:ext uri="{FF2B5EF4-FFF2-40B4-BE49-F238E27FC236}">
                <a16:creationId xmlns:a16="http://schemas.microsoft.com/office/drawing/2014/main" id="{6D72B19B-AE54-5171-C000-DDC4C967D0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9AC4FA-6BBF-941F-44A9-D29B73E9016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83800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4E6B-5FB5-4E3C-EDE6-FA8188A60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5D2585-6F84-BD29-3173-85AC68467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47FE35-CE6A-DB10-67AA-143E5F39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A63A2-FAFB-4FC3-1713-402DC1C77F14}"/>
              </a:ext>
            </a:extLst>
          </p:cNvPr>
          <p:cNvSpPr>
            <a:spLocks noGrp="1"/>
          </p:cNvSpPr>
          <p:nvPr>
            <p:ph type="dt" sz="half" idx="10"/>
          </p:nvPr>
        </p:nvSpPr>
        <p:spPr/>
        <p:txBody>
          <a:bodyPr/>
          <a:lstStyle/>
          <a:p>
            <a:fld id="{1A1B2654-DBBF-4283-83B0-F02564192104}" type="datetimeFigureOut">
              <a:rPr lang="en-IN" smtClean="0"/>
              <a:t>02-05-2024</a:t>
            </a:fld>
            <a:endParaRPr lang="en-IN"/>
          </a:p>
        </p:txBody>
      </p:sp>
      <p:sp>
        <p:nvSpPr>
          <p:cNvPr id="6" name="Footer Placeholder 5">
            <a:extLst>
              <a:ext uri="{FF2B5EF4-FFF2-40B4-BE49-F238E27FC236}">
                <a16:creationId xmlns:a16="http://schemas.microsoft.com/office/drawing/2014/main" id="{A505ECBC-8CB5-E58C-11EA-EC2F03C492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C61355-F657-46C1-40B6-20E0489BB543}"/>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6072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06FC-F7D0-5648-819A-3E47902B7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866570-5B00-A154-6A6C-03BD18990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C5E4E-7229-2AC7-F14B-F00D580B9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63CFC-DE03-873C-C4FA-3FC83004B76A}"/>
              </a:ext>
            </a:extLst>
          </p:cNvPr>
          <p:cNvSpPr>
            <a:spLocks noGrp="1"/>
          </p:cNvSpPr>
          <p:nvPr>
            <p:ph type="dt" sz="half" idx="10"/>
          </p:nvPr>
        </p:nvSpPr>
        <p:spPr/>
        <p:txBody>
          <a:bodyPr/>
          <a:lstStyle/>
          <a:p>
            <a:fld id="{1A1B2654-DBBF-4283-83B0-F02564192104}" type="datetimeFigureOut">
              <a:rPr lang="en-IN" smtClean="0"/>
              <a:t>02-05-2024</a:t>
            </a:fld>
            <a:endParaRPr lang="en-IN"/>
          </a:p>
        </p:txBody>
      </p:sp>
      <p:sp>
        <p:nvSpPr>
          <p:cNvPr id="6" name="Footer Placeholder 5">
            <a:extLst>
              <a:ext uri="{FF2B5EF4-FFF2-40B4-BE49-F238E27FC236}">
                <a16:creationId xmlns:a16="http://schemas.microsoft.com/office/drawing/2014/main" id="{6FE22FCE-D79E-317D-44C4-E8E6463158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CF764A-96B5-D0BE-3C76-EB6C8479F4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7607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AFD56F-5A0F-5FD6-B987-A64C53CBFD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F5DD7D-6DB7-2715-58AD-599B98BCD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9363BC-6C98-EB31-EC69-82298128D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B2654-DBBF-4283-83B0-F02564192104}" type="datetimeFigureOut">
              <a:rPr lang="en-IN" smtClean="0"/>
              <a:t>02-05-2024</a:t>
            </a:fld>
            <a:endParaRPr lang="en-IN"/>
          </a:p>
        </p:txBody>
      </p:sp>
      <p:sp>
        <p:nvSpPr>
          <p:cNvPr id="5" name="Footer Placeholder 4">
            <a:extLst>
              <a:ext uri="{FF2B5EF4-FFF2-40B4-BE49-F238E27FC236}">
                <a16:creationId xmlns:a16="http://schemas.microsoft.com/office/drawing/2014/main" id="{D4D0F1F5-C01E-DA21-95F6-ADF0667B5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F71DC3-EE04-E4F2-C1B5-E7C3EDDDD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3E76F-530F-4A86-912E-A939F95123F8}" type="slidenum">
              <a:rPr lang="en-IN" smtClean="0"/>
              <a:t>‹#›</a:t>
            </a:fld>
            <a:endParaRPr lang="en-IN"/>
          </a:p>
        </p:txBody>
      </p:sp>
    </p:spTree>
    <p:extLst>
      <p:ext uri="{BB962C8B-B14F-4D97-AF65-F5344CB8AC3E}">
        <p14:creationId xmlns:p14="http://schemas.microsoft.com/office/powerpoint/2010/main" val="15035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BC58-9ED8-CEBF-89E3-350F83F58ACF}"/>
              </a:ext>
            </a:extLst>
          </p:cNvPr>
          <p:cNvSpPr>
            <a:spLocks noGrp="1"/>
          </p:cNvSpPr>
          <p:nvPr>
            <p:ph type="ctrTitle"/>
          </p:nvPr>
        </p:nvSpPr>
        <p:spPr>
          <a:xfrm>
            <a:off x="1685364" y="2448111"/>
            <a:ext cx="8821271" cy="1070699"/>
          </a:xfrm>
        </p:spPr>
        <p:txBody>
          <a:bodyPr>
            <a:normAutofit fontScale="90000"/>
          </a:bodyPr>
          <a:lstStyle/>
          <a:p>
            <a:r>
              <a:rPr lang="en-IN" sz="3600" b="0" i="0" dirty="0">
                <a:solidFill>
                  <a:srgbClr val="000000"/>
                </a:solidFill>
                <a:effectLst/>
                <a:highlight>
                  <a:srgbClr val="FFFFFF"/>
                </a:highlight>
                <a:latin typeface="Times New Roman" panose="02020603050405020304" pitchFamily="18" charset="0"/>
                <a:cs typeface="Times New Roman" panose="02020603050405020304" pitchFamily="18" charset="0"/>
              </a:rPr>
              <a:t>Transformative Handwriting Deciphering </a:t>
            </a:r>
            <a:r>
              <a:rPr lang="en-IN" sz="3600" dirty="0">
                <a:latin typeface="Times New Roman" panose="02020603050405020304" pitchFamily="18" charset="0"/>
                <a:cs typeface="Times New Roman" panose="02020603050405020304" pitchFamily="18" charset="0"/>
              </a:rPr>
              <a:t> using ML algorithms</a:t>
            </a:r>
          </a:p>
        </p:txBody>
      </p:sp>
      <p:sp>
        <p:nvSpPr>
          <p:cNvPr id="3" name="Subtitle 2">
            <a:extLst>
              <a:ext uri="{FF2B5EF4-FFF2-40B4-BE49-F238E27FC236}">
                <a16:creationId xmlns:a16="http://schemas.microsoft.com/office/drawing/2014/main" id="{CF26E54D-9B1D-5020-BA5C-5C089594F3C3}"/>
              </a:ext>
            </a:extLst>
          </p:cNvPr>
          <p:cNvSpPr>
            <a:spLocks noGrp="1"/>
          </p:cNvSpPr>
          <p:nvPr>
            <p:ph type="subTitle" idx="1"/>
          </p:nvPr>
        </p:nvSpPr>
        <p:spPr>
          <a:xfrm>
            <a:off x="1586753" y="4033837"/>
            <a:ext cx="9144000" cy="1655762"/>
          </a:xfrm>
        </p:spPr>
        <p:txBody>
          <a:bodyPr>
            <a:normAutofit lnSpcReduction="10000"/>
          </a:bodyPr>
          <a:lstStyle/>
          <a:p>
            <a:r>
              <a:rPr lang="en-IN" dirty="0">
                <a:latin typeface="Times New Roman" panose="02020603050405020304" pitchFamily="18" charset="0"/>
                <a:cs typeface="Times New Roman" panose="02020603050405020304" pitchFamily="18" charset="0"/>
              </a:rPr>
              <a:t>Team Members</a:t>
            </a:r>
          </a:p>
          <a:p>
            <a:r>
              <a:rPr lang="en-IN" dirty="0">
                <a:latin typeface="Times New Roman" panose="02020603050405020304" pitchFamily="18" charset="0"/>
                <a:cs typeface="Times New Roman" panose="02020603050405020304" pitchFamily="18" charset="0"/>
              </a:rPr>
              <a:t>         1.RA2111026010359 	        		Anubhav Bhutani</a:t>
            </a:r>
          </a:p>
          <a:p>
            <a:r>
              <a:rPr lang="en-IN" dirty="0">
                <a:latin typeface="Times New Roman" panose="02020603050405020304" pitchFamily="18" charset="0"/>
                <a:cs typeface="Times New Roman" panose="02020603050405020304" pitchFamily="18" charset="0"/>
              </a:rPr>
              <a:t>2. RA2111026010360			Aryan Pandey</a:t>
            </a:r>
          </a:p>
          <a:p>
            <a:r>
              <a:rPr lang="en-IN" dirty="0">
                <a:latin typeface="Times New Roman" panose="02020603050405020304" pitchFamily="18" charset="0"/>
                <a:cs typeface="Times New Roman" panose="02020603050405020304" pitchFamily="18" charset="0"/>
              </a:rPr>
              <a:t>      3. RA2111026010356 		Rishikesh Bharadwaj </a:t>
            </a:r>
            <a:endParaRPr lang="en-IN" dirty="0"/>
          </a:p>
        </p:txBody>
      </p:sp>
      <p:pic>
        <p:nvPicPr>
          <p:cNvPr id="6" name="Picture 5">
            <a:extLst>
              <a:ext uri="{FF2B5EF4-FFF2-40B4-BE49-F238E27FC236}">
                <a16:creationId xmlns:a16="http://schemas.microsoft.com/office/drawing/2014/main" id="{51D13F9A-1D23-F3BA-BE23-B83DD2E65B04}"/>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10" name="TextBox 9">
            <a:extLst>
              <a:ext uri="{FF2B5EF4-FFF2-40B4-BE49-F238E27FC236}">
                <a16:creationId xmlns:a16="http://schemas.microsoft.com/office/drawing/2014/main" id="{FF778F1D-0584-9C3F-221B-9EEAF81820CB}"/>
              </a:ext>
            </a:extLst>
          </p:cNvPr>
          <p:cNvSpPr txBox="1"/>
          <p:nvPr/>
        </p:nvSpPr>
        <p:spPr>
          <a:xfrm>
            <a:off x="3110753" y="161646"/>
            <a:ext cx="7826188"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SRM Institute of Science and Technology</a:t>
            </a:r>
          </a:p>
          <a:p>
            <a:r>
              <a:rPr lang="en-IN" sz="2000" dirty="0">
                <a:latin typeface="Times New Roman" panose="02020603050405020304" pitchFamily="18" charset="0"/>
                <a:cs typeface="Times New Roman" panose="02020603050405020304" pitchFamily="18" charset="0"/>
              </a:rPr>
              <a:t>College of Engineering &amp; Technology | School of Computing </a:t>
            </a:r>
          </a:p>
          <a:p>
            <a:r>
              <a:rPr lang="en-IN" sz="2000" dirty="0">
                <a:latin typeface="Times New Roman" panose="02020603050405020304" pitchFamily="18" charset="0"/>
                <a:cs typeface="Times New Roman" panose="02020603050405020304" pitchFamily="18" charset="0"/>
              </a:rPr>
              <a:t>Department of Computational Intelligence</a:t>
            </a:r>
          </a:p>
        </p:txBody>
      </p:sp>
      <p:sp>
        <p:nvSpPr>
          <p:cNvPr id="12" name="TextBox 11">
            <a:extLst>
              <a:ext uri="{FF2B5EF4-FFF2-40B4-BE49-F238E27FC236}">
                <a16:creationId xmlns:a16="http://schemas.microsoft.com/office/drawing/2014/main" id="{3A8D8FBE-097C-1EBA-E7A5-0CD09DFD9F6C}"/>
              </a:ext>
            </a:extLst>
          </p:cNvPr>
          <p:cNvSpPr txBox="1"/>
          <p:nvPr/>
        </p:nvSpPr>
        <p:spPr>
          <a:xfrm>
            <a:off x="3343835" y="1591201"/>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18CSC305J Artificial Intelligence – Mini Project </a:t>
            </a:r>
          </a:p>
        </p:txBody>
      </p:sp>
    </p:spTree>
    <p:extLst>
      <p:ext uri="{BB962C8B-B14F-4D97-AF65-F5344CB8AC3E}">
        <p14:creationId xmlns:p14="http://schemas.microsoft.com/office/powerpoint/2010/main" val="1287072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5" name="TextBox 4">
            <a:extLst>
              <a:ext uri="{FF2B5EF4-FFF2-40B4-BE49-F238E27FC236}">
                <a16:creationId xmlns:a16="http://schemas.microsoft.com/office/drawing/2014/main" id="{68E944B6-9B8A-CD75-DFB6-FDD2D8C7A8C6}"/>
              </a:ext>
            </a:extLst>
          </p:cNvPr>
          <p:cNvSpPr txBox="1"/>
          <p:nvPr/>
        </p:nvSpPr>
        <p:spPr>
          <a:xfrm>
            <a:off x="4256955" y="326121"/>
            <a:ext cx="5050742" cy="707886"/>
          </a:xfrm>
          <a:prstGeom prst="rect">
            <a:avLst/>
          </a:prstGeom>
          <a:noFill/>
        </p:spPr>
        <p:txBody>
          <a:bodyPr wrap="none" rtlCol="0">
            <a:spAutoFit/>
          </a:bodyPr>
          <a:lstStyle/>
          <a:p>
            <a:r>
              <a:rPr lang="en-IN" sz="2800" b="1" dirty="0"/>
              <a:t>Phase 1</a:t>
            </a:r>
            <a:r>
              <a:rPr lang="en-IN" sz="4000" dirty="0">
                <a:latin typeface="Times New Roman" panose="02020603050405020304" pitchFamily="18" charset="0"/>
                <a:cs typeface="Times New Roman" panose="02020603050405020304" pitchFamily="18" charset="0"/>
              </a:rPr>
              <a:t> </a:t>
            </a:r>
            <a:r>
              <a:rPr lang="en-IN" sz="2800" b="1" dirty="0">
                <a:cs typeface="Times New Roman" panose="02020603050405020304" pitchFamily="18" charset="0"/>
              </a:rPr>
              <a:t>Workflow &amp; Algorithm </a:t>
            </a:r>
            <a:endParaRPr lang="en-IN" sz="2800" b="1" dirty="0"/>
          </a:p>
        </p:txBody>
      </p:sp>
      <p:pic>
        <p:nvPicPr>
          <p:cNvPr id="6" name="Picture 5" descr="A diagram of a computer system&#10;&#10;Description automatically generated">
            <a:extLst>
              <a:ext uri="{FF2B5EF4-FFF2-40B4-BE49-F238E27FC236}">
                <a16:creationId xmlns:a16="http://schemas.microsoft.com/office/drawing/2014/main" id="{41E9E3C1-C3FA-F757-AA79-EA25E7159A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6606" y="1837273"/>
            <a:ext cx="3485633" cy="4233729"/>
          </a:xfrm>
          <a:prstGeom prst="rect">
            <a:avLst/>
          </a:prstGeom>
          <a:noFill/>
          <a:ln>
            <a:noFill/>
          </a:ln>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26" name="Ink 25">
                <a:extLst>
                  <a:ext uri="{FF2B5EF4-FFF2-40B4-BE49-F238E27FC236}">
                    <a16:creationId xmlns:a16="http://schemas.microsoft.com/office/drawing/2014/main" id="{F1CFE356-676E-600D-A0EC-34AD25C7CB79}"/>
                  </a:ext>
                </a:extLst>
              </p14:cNvPr>
              <p14:cNvContentPartPr/>
              <p14:nvPr/>
            </p14:nvContentPartPr>
            <p14:xfrm>
              <a:off x="7315288" y="988854"/>
              <a:ext cx="360" cy="360"/>
            </p14:xfrm>
          </p:contentPart>
        </mc:Choice>
        <mc:Fallback xmlns="">
          <p:pic>
            <p:nvPicPr>
              <p:cNvPr id="26" name="Ink 25">
                <a:extLst>
                  <a:ext uri="{FF2B5EF4-FFF2-40B4-BE49-F238E27FC236}">
                    <a16:creationId xmlns:a16="http://schemas.microsoft.com/office/drawing/2014/main" id="{F1CFE356-676E-600D-A0EC-34AD25C7CB79}"/>
                  </a:ext>
                </a:extLst>
              </p:cNvPr>
              <p:cNvPicPr/>
              <p:nvPr/>
            </p:nvPicPr>
            <p:blipFill>
              <a:blip r:embed="rId5"/>
              <a:stretch>
                <a:fillRect/>
              </a:stretch>
            </p:blipFill>
            <p:spPr>
              <a:xfrm>
                <a:off x="7252288" y="610854"/>
                <a:ext cx="126000" cy="756000"/>
              </a:xfrm>
              <a:prstGeom prst="rect">
                <a:avLst/>
              </a:prstGeom>
            </p:spPr>
          </p:pic>
        </mc:Fallback>
      </mc:AlternateContent>
      <p:sp>
        <p:nvSpPr>
          <p:cNvPr id="35" name="TextBox 34">
            <a:extLst>
              <a:ext uri="{FF2B5EF4-FFF2-40B4-BE49-F238E27FC236}">
                <a16:creationId xmlns:a16="http://schemas.microsoft.com/office/drawing/2014/main" id="{4C72FAE8-7A0B-084F-7752-E7C434911786}"/>
              </a:ext>
            </a:extLst>
          </p:cNvPr>
          <p:cNvSpPr txBox="1"/>
          <p:nvPr/>
        </p:nvSpPr>
        <p:spPr>
          <a:xfrm>
            <a:off x="4256955" y="1515121"/>
            <a:ext cx="7674905" cy="5016758"/>
          </a:xfrm>
          <a:prstGeom prst="rect">
            <a:avLst/>
          </a:prstGeom>
          <a:noFill/>
        </p:spPr>
        <p:txBody>
          <a:bodyPr wrap="square" rtlCol="0">
            <a:spAutoFit/>
          </a:bodyPr>
          <a:lstStyle/>
          <a:p>
            <a:r>
              <a:rPr lang="en-US" sz="1600" b="1" dirty="0"/>
              <a:t>Input</a:t>
            </a:r>
            <a:r>
              <a:rPr lang="en-US" sz="1600" dirty="0"/>
              <a:t>: The input component represents the source of handwritten text, such as scanned documents or digital handwriting input.</a:t>
            </a:r>
          </a:p>
          <a:p>
            <a:endParaRPr lang="en-US" sz="1600" dirty="0"/>
          </a:p>
          <a:p>
            <a:r>
              <a:rPr lang="en-US" sz="1600" b="1" dirty="0"/>
              <a:t>Data</a:t>
            </a:r>
            <a:r>
              <a:rPr lang="en-US" sz="1600" dirty="0"/>
              <a:t> </a:t>
            </a:r>
            <a:r>
              <a:rPr lang="en-US" sz="1600" b="1" dirty="0"/>
              <a:t>Capture</a:t>
            </a:r>
            <a:r>
              <a:rPr lang="en-US" sz="1600" dirty="0"/>
              <a:t>: This component captures the input data and prepares it for further processing, including image enhancement and noise reduction.</a:t>
            </a:r>
          </a:p>
          <a:p>
            <a:endParaRPr lang="en-US" sz="1600" dirty="0"/>
          </a:p>
          <a:p>
            <a:r>
              <a:rPr lang="en-US" sz="1600" b="1" dirty="0"/>
              <a:t>Preprocessor</a:t>
            </a:r>
            <a:r>
              <a:rPr lang="en-US" sz="1600" dirty="0"/>
              <a:t> : The first preprocessor component further processes the data to prepare it for feature extraction, including normalization and segmentation.</a:t>
            </a:r>
          </a:p>
          <a:p>
            <a:endParaRPr lang="en-US" sz="1600" dirty="0"/>
          </a:p>
          <a:p>
            <a:r>
              <a:rPr lang="en-US" sz="1600" b="1" dirty="0"/>
              <a:t>Feature</a:t>
            </a:r>
            <a:r>
              <a:rPr lang="en-US" sz="1600" dirty="0"/>
              <a:t> </a:t>
            </a:r>
            <a:r>
              <a:rPr lang="en-US" sz="1600" b="1" dirty="0"/>
              <a:t>Extraction</a:t>
            </a:r>
            <a:r>
              <a:rPr lang="en-US" sz="1600" dirty="0"/>
              <a:t>: This component extracts relevant features from the preprocessed data, such as stroke shape and size, to represent the handwriting.</a:t>
            </a:r>
          </a:p>
          <a:p>
            <a:endParaRPr lang="en-US" sz="1600" dirty="0"/>
          </a:p>
          <a:p>
            <a:r>
              <a:rPr lang="en-US" sz="1600" b="1" dirty="0"/>
              <a:t>Training</a:t>
            </a:r>
            <a:r>
              <a:rPr lang="en-US" sz="1600" dirty="0"/>
              <a:t>: The training component uses the extracted features to train a machine learning model, such as a neural network or SVM, for recognizing handwriting.</a:t>
            </a:r>
          </a:p>
          <a:p>
            <a:endParaRPr lang="en-US" sz="1600" dirty="0"/>
          </a:p>
          <a:p>
            <a:r>
              <a:rPr lang="en-US" sz="1600" b="1" dirty="0"/>
              <a:t>Database</a:t>
            </a:r>
            <a:r>
              <a:rPr lang="en-US" sz="1600" dirty="0"/>
              <a:t>: The database component stores the trained model and possibly other data, such as labeled training samples or user profiles.</a:t>
            </a:r>
          </a:p>
          <a:p>
            <a:endParaRPr lang="en-US" sz="1600" dirty="0"/>
          </a:p>
          <a:p>
            <a:r>
              <a:rPr lang="en-US" sz="1600" b="1" dirty="0"/>
              <a:t>Classification</a:t>
            </a:r>
            <a:r>
              <a:rPr lang="en-US" sz="1600" dirty="0"/>
              <a:t> </a:t>
            </a:r>
            <a:r>
              <a:rPr lang="en-US" sz="1600" b="1" dirty="0"/>
              <a:t>and</a:t>
            </a:r>
            <a:r>
              <a:rPr lang="en-US" sz="1600" dirty="0"/>
              <a:t> </a:t>
            </a:r>
            <a:r>
              <a:rPr lang="en-US" sz="1600" b="1" dirty="0"/>
              <a:t>Recognition</a:t>
            </a:r>
            <a:r>
              <a:rPr lang="en-US" sz="1600" dirty="0"/>
              <a:t>: This component takes the extracted features of new handwriting samples, applies the trained model to classify them, and recognizes the text.</a:t>
            </a:r>
          </a:p>
        </p:txBody>
      </p:sp>
      <p:sp>
        <p:nvSpPr>
          <p:cNvPr id="36" name="Rectangle 35">
            <a:extLst>
              <a:ext uri="{FF2B5EF4-FFF2-40B4-BE49-F238E27FC236}">
                <a16:creationId xmlns:a16="http://schemas.microsoft.com/office/drawing/2014/main" id="{F2EAF7F5-F7F4-FBEC-AAD1-B71E24521F5E}"/>
              </a:ext>
            </a:extLst>
          </p:cNvPr>
          <p:cNvSpPr/>
          <p:nvPr/>
        </p:nvSpPr>
        <p:spPr>
          <a:xfrm>
            <a:off x="997635" y="5934269"/>
            <a:ext cx="1922106" cy="27058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052844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8" name="Content Placeholder 7">
            <a:extLst>
              <a:ext uri="{FF2B5EF4-FFF2-40B4-BE49-F238E27FC236}">
                <a16:creationId xmlns:a16="http://schemas.microsoft.com/office/drawing/2014/main" id="{696CB1EA-93E8-4C85-4342-DA4DFB603926}"/>
              </a:ext>
            </a:extLst>
          </p:cNvPr>
          <p:cNvSpPr>
            <a:spLocks noGrp="1"/>
          </p:cNvSpPr>
          <p:nvPr>
            <p:ph idx="1"/>
          </p:nvPr>
        </p:nvSpPr>
        <p:spPr>
          <a:xfrm>
            <a:off x="408991" y="1424408"/>
            <a:ext cx="11459547" cy="5271945"/>
          </a:xfrm>
        </p:spPr>
        <p:txBody>
          <a:bodyPr>
            <a:normAutofit fontScale="55000" lnSpcReduction="20000"/>
          </a:bodyPr>
          <a:lstStyle/>
          <a:p>
            <a:r>
              <a:rPr lang="en-US" dirty="0"/>
              <a:t>Various technologies and techniques are used in handwriting recognition, including:</a:t>
            </a:r>
          </a:p>
          <a:p>
            <a:endParaRPr lang="en-US" dirty="0"/>
          </a:p>
          <a:p>
            <a:r>
              <a:rPr lang="en-US" dirty="0"/>
              <a:t>Optical Character Recognition (OCR): OCR is a technology that converts handwritten or printed text into machine-encoded text. It is commonly used in scanning documents and digitizing text.</a:t>
            </a:r>
          </a:p>
          <a:p>
            <a:r>
              <a:rPr lang="en-US" dirty="0"/>
              <a:t>Neural Networks: Deep learning techniques, particularly convolutional neural networks (CNNs) and recurrent neural networks (RNNs), have been successful in handwriting recognition. CNNs are often used for feature extraction, while RNNs are used for sequence modeling in recognizing handwritten text.</a:t>
            </a:r>
          </a:p>
          <a:p>
            <a:r>
              <a:rPr lang="en-US" dirty="0"/>
              <a:t>Hidden Markov Models (HMMs): HMMs are used in handwriting recognition to model the probabilistic relationships between sequences of observed data (e.g., strokes) and sequences of hidden states (e.g., characters).</a:t>
            </a:r>
          </a:p>
          <a:p>
            <a:r>
              <a:rPr lang="en-US" dirty="0"/>
              <a:t>Support Vector Machines (SVMs): SVMs are used for classification tasks in handwriting recognition, where they learn to differentiate between different classes of characters or words based on extracted features.</a:t>
            </a:r>
          </a:p>
          <a:p>
            <a:r>
              <a:rPr lang="en-US" dirty="0"/>
              <a:t>Feature Extraction Techniques: Various techniques are used to extract features from handwriting, such as Histogram of Oriented Gradients (HOG), Scale-Invariant Feature Transform (SIFT), and Gabor filters. These features capture different aspects of the handwriting for recognition.</a:t>
            </a:r>
          </a:p>
          <a:p>
            <a:r>
              <a:rPr lang="en-US" dirty="0"/>
              <a:t>Dynamic Time Warping (DTW): DTW is a technique used to compare two sequences of data (e.g., two handwriting samples) by aligning them in time and measuring the similarity between corresponding points.</a:t>
            </a:r>
          </a:p>
          <a:p>
            <a:r>
              <a:rPr lang="en-US" dirty="0"/>
              <a:t>Lexicon-Based Recognition: In this approach, a lexicon or dictionary of words is used to constrain the recognition process, making it more efficient by limiting the possible recognition candidates.</a:t>
            </a:r>
          </a:p>
          <a:p>
            <a:r>
              <a:rPr lang="en-US" dirty="0"/>
              <a:t>Post-Processing Techniques: After recognition, post-processing techniques like language modeling and error correction are used to improve the accuracy of the recognized text.</a:t>
            </a:r>
          </a:p>
          <a:p>
            <a:r>
              <a:rPr lang="en-US" dirty="0"/>
              <a:t>Online vs. Offline Recognition: Online recognition processes data as it is being written, capturing dynamic information such as stroke order and speed. Offline recognition, on the other hand, processes static images of handwritten text.</a:t>
            </a:r>
            <a:endParaRPr lang="en-IN" dirty="0"/>
          </a:p>
        </p:txBody>
      </p:sp>
      <p:sp>
        <p:nvSpPr>
          <p:cNvPr id="11" name="TextBox 10">
            <a:extLst>
              <a:ext uri="{FF2B5EF4-FFF2-40B4-BE49-F238E27FC236}">
                <a16:creationId xmlns:a16="http://schemas.microsoft.com/office/drawing/2014/main" id="{B11A94A6-94A6-3D4B-C423-3642671A2C87}"/>
              </a:ext>
            </a:extLst>
          </p:cNvPr>
          <p:cNvSpPr txBox="1"/>
          <p:nvPr/>
        </p:nvSpPr>
        <p:spPr>
          <a:xfrm>
            <a:off x="4256955" y="326121"/>
            <a:ext cx="5050742" cy="707886"/>
          </a:xfrm>
          <a:prstGeom prst="rect">
            <a:avLst/>
          </a:prstGeom>
          <a:noFill/>
        </p:spPr>
        <p:txBody>
          <a:bodyPr wrap="none" rtlCol="0">
            <a:spAutoFit/>
          </a:bodyPr>
          <a:lstStyle/>
          <a:p>
            <a:r>
              <a:rPr lang="en-IN" sz="2800" b="1" dirty="0"/>
              <a:t>Phase 1</a:t>
            </a:r>
            <a:r>
              <a:rPr lang="en-IN" sz="4000" dirty="0">
                <a:latin typeface="Times New Roman" panose="02020603050405020304" pitchFamily="18" charset="0"/>
                <a:cs typeface="Times New Roman" panose="02020603050405020304" pitchFamily="18" charset="0"/>
              </a:rPr>
              <a:t> </a:t>
            </a:r>
            <a:r>
              <a:rPr lang="en-IN" sz="2800" b="1" dirty="0">
                <a:cs typeface="Times New Roman" panose="02020603050405020304" pitchFamily="18" charset="0"/>
              </a:rPr>
              <a:t>Workflow &amp; Algorithm </a:t>
            </a:r>
            <a:endParaRPr lang="en-IN" sz="2800" b="1" dirty="0"/>
          </a:p>
        </p:txBody>
      </p:sp>
    </p:spTree>
    <p:extLst>
      <p:ext uri="{BB962C8B-B14F-4D97-AF65-F5344CB8AC3E}">
        <p14:creationId xmlns:p14="http://schemas.microsoft.com/office/powerpoint/2010/main" val="3782464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28" name="TextBox 27">
            <a:extLst>
              <a:ext uri="{FF2B5EF4-FFF2-40B4-BE49-F238E27FC236}">
                <a16:creationId xmlns:a16="http://schemas.microsoft.com/office/drawing/2014/main" id="{49B2092A-4B9B-8BCD-11E0-A901ABDAE415}"/>
              </a:ext>
            </a:extLst>
          </p:cNvPr>
          <p:cNvSpPr txBox="1"/>
          <p:nvPr/>
        </p:nvSpPr>
        <p:spPr>
          <a:xfrm>
            <a:off x="518461" y="1722225"/>
            <a:ext cx="11406062" cy="5016758"/>
          </a:xfrm>
          <a:prstGeom prst="rect">
            <a:avLst/>
          </a:prstGeom>
          <a:noFill/>
        </p:spPr>
        <p:txBody>
          <a:bodyPr wrap="square" rtlCol="0">
            <a:spAutoFit/>
          </a:bodyPr>
          <a:lstStyle/>
          <a:p>
            <a:r>
              <a:rPr lang="en-US" sz="1600" dirty="0"/>
              <a:t>Handwriting recognition algorithms can vary based on the specific approach and technology used. However, a common approach involves the following steps:</a:t>
            </a:r>
          </a:p>
          <a:p>
            <a:endParaRPr lang="en-US" sz="1600" dirty="0"/>
          </a:p>
          <a:p>
            <a:r>
              <a:rPr lang="en-US" sz="1600" b="1" dirty="0"/>
              <a:t>Preprocessing</a:t>
            </a:r>
            <a:r>
              <a:rPr lang="en-US" sz="1600" dirty="0"/>
              <a:t>: The input image of handwritten text is preprocessed to enhance its quality and make it suitable for further analysis. This may involve steps like noise removal, binarization (converting the image to black and white), and normalization.</a:t>
            </a:r>
          </a:p>
          <a:p>
            <a:endParaRPr lang="en-US" sz="1600" dirty="0"/>
          </a:p>
          <a:p>
            <a:r>
              <a:rPr lang="en-US" sz="1600" b="1" dirty="0"/>
              <a:t>Segmentation</a:t>
            </a:r>
            <a:r>
              <a:rPr lang="en-US" sz="1600" dirty="0"/>
              <a:t>: The preprocessed image is divided into individual characters or words. This step is crucial to isolate each component for recognition.</a:t>
            </a:r>
          </a:p>
          <a:p>
            <a:endParaRPr lang="en-US" sz="1600" dirty="0"/>
          </a:p>
          <a:p>
            <a:r>
              <a:rPr lang="en-US" sz="1600" b="1" dirty="0"/>
              <a:t>Feature</a:t>
            </a:r>
            <a:r>
              <a:rPr lang="en-US" sz="1600" dirty="0"/>
              <a:t> </a:t>
            </a:r>
            <a:r>
              <a:rPr lang="en-US" sz="1600" b="1" dirty="0"/>
              <a:t>Extraction</a:t>
            </a:r>
            <a:r>
              <a:rPr lang="en-US" sz="1600" dirty="0"/>
              <a:t>: Features are extracted from each segmented character or word to represent its unique characteristics. Common features include shape, size, and spatial relationships of strokes.</a:t>
            </a:r>
          </a:p>
          <a:p>
            <a:endParaRPr lang="en-US" sz="1600" dirty="0"/>
          </a:p>
          <a:p>
            <a:r>
              <a:rPr lang="en-US" sz="1600" b="1" dirty="0"/>
              <a:t>Classification</a:t>
            </a:r>
            <a:r>
              <a:rPr lang="en-US" sz="1600" dirty="0"/>
              <a:t>: The extracted features are used to classify each character or word into a predefined set of classes (alphabets, digits, etc.). This step often involves machine learning models, such as neural networks or support vector machines, trained on labeled data.</a:t>
            </a:r>
          </a:p>
          <a:p>
            <a:endParaRPr lang="en-US" sz="1600" dirty="0"/>
          </a:p>
          <a:p>
            <a:r>
              <a:rPr lang="en-US" sz="1600" b="1" dirty="0"/>
              <a:t>Postprocessing</a:t>
            </a:r>
            <a:r>
              <a:rPr lang="en-US" sz="1600" dirty="0"/>
              <a:t>: The recognized characters or words are postprocessed to improve accuracy. This may include spell checking, context-based corrections, and smoothing of results.</a:t>
            </a:r>
          </a:p>
          <a:p>
            <a:endParaRPr lang="en-US" sz="1600" dirty="0"/>
          </a:p>
          <a:p>
            <a:r>
              <a:rPr lang="en-US" sz="1600" b="1" dirty="0"/>
              <a:t>Integration</a:t>
            </a:r>
            <a:r>
              <a:rPr lang="en-US" sz="1600" dirty="0"/>
              <a:t>: Finally, the recognized text is integrated into the application or system where it is used, such as a document processing system or a digital note-taking app.</a:t>
            </a:r>
            <a:endParaRPr lang="en-IN" sz="1600" dirty="0"/>
          </a:p>
        </p:txBody>
      </p:sp>
      <p:sp>
        <p:nvSpPr>
          <p:cNvPr id="7" name="TextBox 6">
            <a:extLst>
              <a:ext uri="{FF2B5EF4-FFF2-40B4-BE49-F238E27FC236}">
                <a16:creationId xmlns:a16="http://schemas.microsoft.com/office/drawing/2014/main" id="{B6DBADF2-5AB8-6531-0EEA-EC7BA8F57AFB}"/>
              </a:ext>
            </a:extLst>
          </p:cNvPr>
          <p:cNvSpPr txBox="1"/>
          <p:nvPr/>
        </p:nvSpPr>
        <p:spPr>
          <a:xfrm>
            <a:off x="5183767" y="1232345"/>
            <a:ext cx="2583208" cy="369332"/>
          </a:xfrm>
          <a:prstGeom prst="rect">
            <a:avLst/>
          </a:prstGeom>
          <a:noFill/>
        </p:spPr>
        <p:txBody>
          <a:bodyPr wrap="none" rtlCol="0">
            <a:spAutoFit/>
          </a:bodyPr>
          <a:lstStyle/>
          <a:p>
            <a:r>
              <a:rPr lang="en-IN" b="1" dirty="0"/>
              <a:t>Algorithm for application</a:t>
            </a:r>
          </a:p>
        </p:txBody>
      </p:sp>
      <p:sp>
        <p:nvSpPr>
          <p:cNvPr id="9" name="TextBox 8">
            <a:extLst>
              <a:ext uri="{FF2B5EF4-FFF2-40B4-BE49-F238E27FC236}">
                <a16:creationId xmlns:a16="http://schemas.microsoft.com/office/drawing/2014/main" id="{E8440DDF-FA47-9941-AC6B-CBEDE383B290}"/>
              </a:ext>
            </a:extLst>
          </p:cNvPr>
          <p:cNvSpPr txBox="1"/>
          <p:nvPr/>
        </p:nvSpPr>
        <p:spPr>
          <a:xfrm>
            <a:off x="4238294" y="161646"/>
            <a:ext cx="5050742" cy="707886"/>
          </a:xfrm>
          <a:prstGeom prst="rect">
            <a:avLst/>
          </a:prstGeom>
          <a:noFill/>
        </p:spPr>
        <p:txBody>
          <a:bodyPr wrap="none" rtlCol="0">
            <a:spAutoFit/>
          </a:bodyPr>
          <a:lstStyle/>
          <a:p>
            <a:r>
              <a:rPr lang="en-IN" sz="2800" b="1" dirty="0"/>
              <a:t>Phase 1</a:t>
            </a:r>
            <a:r>
              <a:rPr lang="en-IN" sz="4000" dirty="0">
                <a:latin typeface="Times New Roman" panose="02020603050405020304" pitchFamily="18" charset="0"/>
                <a:cs typeface="Times New Roman" panose="02020603050405020304" pitchFamily="18" charset="0"/>
              </a:rPr>
              <a:t> </a:t>
            </a:r>
            <a:r>
              <a:rPr lang="en-IN" sz="2800" b="1" dirty="0">
                <a:cs typeface="Times New Roman" panose="02020603050405020304" pitchFamily="18" charset="0"/>
              </a:rPr>
              <a:t>Workflow &amp; Algorithm </a:t>
            </a:r>
            <a:endParaRPr lang="en-IN" sz="2800" b="1" dirty="0"/>
          </a:p>
        </p:txBody>
      </p:sp>
    </p:spTree>
    <p:extLst>
      <p:ext uri="{BB962C8B-B14F-4D97-AF65-F5344CB8AC3E}">
        <p14:creationId xmlns:p14="http://schemas.microsoft.com/office/powerpoint/2010/main" val="3888921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a:xfrm>
            <a:off x="838200" y="365126"/>
            <a:ext cx="10515600" cy="670572"/>
          </a:xfrm>
        </p:spPr>
        <p:txBody>
          <a:bodyPr>
            <a:normAutofit/>
          </a:bodyPr>
          <a:lstStyle/>
          <a:p>
            <a:pPr algn="r"/>
            <a:r>
              <a:rPr lang="en-IN" sz="2800" b="1" dirty="0">
                <a:latin typeface="+mn-lt"/>
                <a:cs typeface="Times New Roman" panose="02020603050405020304" pitchFamily="18" charset="0"/>
              </a:rPr>
              <a:t>Phase 2 Evaluation metrics &amp; Performance Analysis </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5" name="Content Placeholder 4" descr="A graph with numbers and letters&#10;&#10;Description automatically generated">
            <a:extLst>
              <a:ext uri="{FF2B5EF4-FFF2-40B4-BE49-F238E27FC236}">
                <a16:creationId xmlns:a16="http://schemas.microsoft.com/office/drawing/2014/main" id="{C4526C95-AB84-F470-DA54-C8B7DED5F0AA}"/>
              </a:ext>
            </a:extLst>
          </p:cNvPr>
          <p:cNvPicPr>
            <a:picLocks noGrp="1" noChangeAspect="1"/>
          </p:cNvPicPr>
          <p:nvPr>
            <p:ph idx="1"/>
          </p:nvPr>
        </p:nvPicPr>
        <p:blipFill>
          <a:blip r:embed="rId3"/>
          <a:stretch>
            <a:fillRect/>
          </a:stretch>
        </p:blipFill>
        <p:spPr>
          <a:xfrm>
            <a:off x="297025" y="1517715"/>
            <a:ext cx="4433232" cy="4351338"/>
          </a:xfrm>
          <a:prstGeom prst="rect">
            <a:avLst/>
          </a:prstGeom>
        </p:spPr>
      </p:pic>
      <p:sp>
        <p:nvSpPr>
          <p:cNvPr id="11" name="TextBox 10">
            <a:extLst>
              <a:ext uri="{FF2B5EF4-FFF2-40B4-BE49-F238E27FC236}">
                <a16:creationId xmlns:a16="http://schemas.microsoft.com/office/drawing/2014/main" id="{6ACBA7BC-1C87-1055-2A04-5378FC90A9EE}"/>
              </a:ext>
            </a:extLst>
          </p:cNvPr>
          <p:cNvSpPr txBox="1"/>
          <p:nvPr/>
        </p:nvSpPr>
        <p:spPr>
          <a:xfrm>
            <a:off x="5007429" y="1126941"/>
            <a:ext cx="7184571" cy="5509200"/>
          </a:xfrm>
          <a:prstGeom prst="rect">
            <a:avLst/>
          </a:prstGeom>
          <a:noFill/>
        </p:spPr>
        <p:txBody>
          <a:bodyPr wrap="square">
            <a:spAutoFit/>
          </a:bodyPr>
          <a:lstStyle/>
          <a:p>
            <a:r>
              <a:rPr lang="en-US" sz="1600" dirty="0"/>
              <a:t>Evaluation metrics for handwriting recognition: accuracy, precision, recall, and F1 score.</a:t>
            </a:r>
          </a:p>
          <a:p>
            <a:endParaRPr lang="en-US" sz="1600" dirty="0"/>
          </a:p>
          <a:p>
            <a:r>
              <a:rPr lang="en-US" sz="1600" b="1" dirty="0"/>
              <a:t>Accuracy </a:t>
            </a:r>
            <a:r>
              <a:rPr lang="en-US" sz="1600" dirty="0"/>
              <a:t>measures the proportion of correctly recognized characters or words.</a:t>
            </a:r>
          </a:p>
          <a:p>
            <a:endParaRPr lang="en-US" sz="1600" dirty="0"/>
          </a:p>
          <a:p>
            <a:r>
              <a:rPr lang="en-US" sz="1600" b="1" dirty="0"/>
              <a:t>Precision</a:t>
            </a:r>
            <a:r>
              <a:rPr lang="en-US" sz="1600" dirty="0"/>
              <a:t> is the ratio of correctly recognized positive instances to total instances recognized as positive.</a:t>
            </a:r>
          </a:p>
          <a:p>
            <a:endParaRPr lang="en-US" sz="1600" dirty="0"/>
          </a:p>
          <a:p>
            <a:r>
              <a:rPr lang="en-US" sz="1600" b="1" dirty="0"/>
              <a:t>Recall</a:t>
            </a:r>
            <a:r>
              <a:rPr lang="en-US" sz="1600" dirty="0"/>
              <a:t> is the ratio of correctly recognized positive instances to total actual positive instances.</a:t>
            </a:r>
          </a:p>
          <a:p>
            <a:endParaRPr lang="en-US" sz="1600" dirty="0"/>
          </a:p>
          <a:p>
            <a:r>
              <a:rPr lang="en-US" sz="1600" b="1" dirty="0"/>
              <a:t>F1 score </a:t>
            </a:r>
            <a:r>
              <a:rPr lang="en-US" sz="1600" dirty="0"/>
              <a:t>is the harmonic mean of precision and recall, providing a balanced measure.</a:t>
            </a:r>
          </a:p>
          <a:p>
            <a:r>
              <a:rPr lang="en-US" sz="1600" b="1" dirty="0"/>
              <a:t>Mean Absolute Error </a:t>
            </a:r>
            <a:r>
              <a:rPr lang="en-US" sz="1600" dirty="0"/>
              <a:t>(MAE) and </a:t>
            </a:r>
            <a:r>
              <a:rPr lang="en-US" sz="1600" b="1" dirty="0"/>
              <a:t>Mean Square Error </a:t>
            </a:r>
            <a:r>
              <a:rPr lang="en-US" sz="1600" dirty="0"/>
              <a:t>(MSE) assess the difference between actual and predicted values.</a:t>
            </a:r>
          </a:p>
          <a:p>
            <a:endParaRPr lang="en-US" sz="1600" dirty="0"/>
          </a:p>
          <a:p>
            <a:r>
              <a:rPr lang="en-US" sz="1600" b="1" dirty="0"/>
              <a:t>Receiver Operating Characteristic </a:t>
            </a:r>
            <a:r>
              <a:rPr lang="en-US" sz="1600" dirty="0"/>
              <a:t>(ROC) curves and Area Under the Curve (AUC) visualize classifier performance.</a:t>
            </a:r>
          </a:p>
          <a:p>
            <a:endParaRPr lang="en-US" sz="1600" dirty="0"/>
          </a:p>
          <a:p>
            <a:r>
              <a:rPr lang="en-US" sz="1600" b="1" dirty="0"/>
              <a:t>Cross-validation </a:t>
            </a:r>
            <a:r>
              <a:rPr lang="en-US" sz="1600" dirty="0"/>
              <a:t>ensures consistent performance across datasets.</a:t>
            </a:r>
          </a:p>
          <a:p>
            <a:endParaRPr lang="en-US" sz="1600" dirty="0"/>
          </a:p>
          <a:p>
            <a:r>
              <a:rPr lang="en-US" sz="1600" dirty="0"/>
              <a:t>Performance analysis uses these metrics to identify system strengths and weaknesses, guiding improvements in handwriting recognition systems.</a:t>
            </a:r>
            <a:endParaRPr lang="en-IN" sz="1600" dirty="0"/>
          </a:p>
        </p:txBody>
      </p:sp>
    </p:spTree>
    <p:extLst>
      <p:ext uri="{BB962C8B-B14F-4D97-AF65-F5344CB8AC3E}">
        <p14:creationId xmlns:p14="http://schemas.microsoft.com/office/powerpoint/2010/main" val="4153506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a:xfrm>
            <a:off x="838200" y="365126"/>
            <a:ext cx="10713098" cy="670572"/>
          </a:xfrm>
        </p:spPr>
        <p:txBody>
          <a:bodyPr>
            <a:normAutofit/>
          </a:bodyPr>
          <a:lstStyle/>
          <a:p>
            <a:pPr algn="ctr"/>
            <a:r>
              <a:rPr lang="en-IN" sz="2800" b="1" dirty="0">
                <a:latin typeface="+mn-lt"/>
                <a:cs typeface="Times New Roman" panose="02020603050405020304" pitchFamily="18" charset="0"/>
              </a:rPr>
              <a:t>Phase 3</a:t>
            </a:r>
            <a:r>
              <a:rPr lang="en-IN" sz="1600" dirty="0">
                <a:latin typeface="Times New Roman" panose="02020603050405020304" pitchFamily="18" charset="0"/>
                <a:cs typeface="Times New Roman" panose="02020603050405020304" pitchFamily="18" charset="0"/>
              </a:rPr>
              <a:t> </a:t>
            </a:r>
            <a:r>
              <a:rPr lang="en-IN" sz="2800" b="1" dirty="0">
                <a:latin typeface="+mn-lt"/>
                <a:cs typeface="Times New Roman" panose="02020603050405020304" pitchFamily="18" charset="0"/>
              </a:rPr>
              <a:t>Results &amp; Discussion </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rmAutofit fontScale="92500" lnSpcReduction="10000"/>
          </a:bodyPr>
          <a:lstStyle/>
          <a:p>
            <a:pPr indent="0">
              <a:buNone/>
            </a:pPr>
            <a:r>
              <a:rPr lang="en-IN" sz="1800" b="1" dirty="0">
                <a:effectLst/>
                <a:latin typeface="Times New Roman" panose="02020603050405020304" pitchFamily="18" charset="0"/>
                <a:ea typeface="Times New Roman" panose="02020603050405020304" pitchFamily="18" charset="0"/>
              </a:rPr>
              <a:t>Analysis:</a:t>
            </a:r>
            <a:endParaRPr lang="en-IN" sz="1800" dirty="0">
              <a:effectLst/>
              <a:latin typeface="Times New Roman" panose="02020603050405020304" pitchFamily="18" charset="0"/>
              <a:ea typeface="Times New Roman" panose="02020603050405020304" pitchFamily="18" charset="0"/>
            </a:endParaRPr>
          </a:p>
          <a:p>
            <a:pPr marL="342900" indent="-342900" algn="just">
              <a:lnSpc>
                <a:spcPct val="107000"/>
              </a:lnSpc>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Character Deciphering Accuracy (95%):</a:t>
            </a:r>
          </a:p>
          <a:p>
            <a:pPr algn="just">
              <a:lnSpc>
                <a:spcPct val="107000"/>
              </a:lnSpc>
              <a:spcAft>
                <a:spcPts val="800"/>
              </a:spcAft>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rPr>
              <a:t>An accuracy of 95% for character deciphering suggests a reasonably good performance. However, it also indicates room for improvement, especially if the application requires high accuracy, such as in legal or medical document processing</a:t>
            </a:r>
          </a:p>
          <a:p>
            <a:pPr marL="342900" indent="-342900" algn="just">
              <a:lnSpc>
                <a:spcPct val="107000"/>
              </a:lnSpc>
              <a:spcAft>
                <a:spcPts val="800"/>
              </a:spcAft>
              <a:buFont typeface="+mj-lt"/>
              <a:buAutoNum type="arabicPeriod" startAt="2"/>
            </a:pPr>
            <a:r>
              <a:rPr lang="en-IN" sz="1800" dirty="0">
                <a:effectLst/>
                <a:latin typeface="Times New Roman" panose="02020603050405020304" pitchFamily="18" charset="0"/>
                <a:ea typeface="Times New Roman" panose="02020603050405020304" pitchFamily="18" charset="0"/>
              </a:rPr>
              <a:t>Word deciphering accuracy at 90% </a:t>
            </a:r>
          </a:p>
          <a:p>
            <a:pPr marL="514350" indent="-285750" algn="just">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rPr>
              <a:t>An accuracy of 95% for character deciphering suggests a reasonably good performance. However, it also indicates room for improvement, especially if the application requires high accuracy, such as in legal or medical document processing.</a:t>
            </a:r>
          </a:p>
          <a:p>
            <a:pPr indent="0" algn="just">
              <a:buNone/>
            </a:pPr>
            <a:endParaRPr lang="en-IN" sz="1800" dirty="0">
              <a:effectLst/>
              <a:latin typeface="Times New Roman" panose="02020603050405020304" pitchFamily="18" charset="0"/>
              <a:ea typeface="Times New Roman" panose="02020603050405020304" pitchFamily="18" charset="0"/>
            </a:endParaRPr>
          </a:p>
          <a:p>
            <a:pPr marL="457200" algn="just"/>
            <a:r>
              <a:rPr lang="en-IN" sz="1800" dirty="0">
                <a:effectLst/>
                <a:latin typeface="Times New Roman" panose="02020603050405020304" pitchFamily="18" charset="0"/>
                <a:ea typeface="Times New Roman" panose="02020603050405020304" pitchFamily="18" charset="0"/>
              </a:rPr>
              <a:t>suggests that identifying entire words from handwritten text is more challenging than individual character deciphering. This might be due to issues like word segmentation errors or difficulty in capturing context from handwritten words.</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5" name="Picture 4">
            <a:extLst>
              <a:ext uri="{FF2B5EF4-FFF2-40B4-BE49-F238E27FC236}">
                <a16:creationId xmlns:a16="http://schemas.microsoft.com/office/drawing/2014/main" id="{4C5F3940-E0B5-F4AD-87A6-5892177A86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32345"/>
            <a:ext cx="5334000" cy="962025"/>
          </a:xfrm>
          <a:prstGeom prst="rect">
            <a:avLst/>
          </a:prstGeom>
          <a:solidFill>
            <a:srgbClr val="FFFFFF"/>
          </a:solidFill>
          <a:ln>
            <a:noFill/>
          </a:ln>
        </p:spPr>
      </p:pic>
    </p:spTree>
    <p:extLst>
      <p:ext uri="{BB962C8B-B14F-4D97-AF65-F5344CB8AC3E}">
        <p14:creationId xmlns:p14="http://schemas.microsoft.com/office/powerpoint/2010/main" val="1297087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a:xfrm>
            <a:off x="838200" y="365126"/>
            <a:ext cx="10515600" cy="670572"/>
          </a:xfrm>
        </p:spPr>
        <p:txBody>
          <a:bodyPr>
            <a:normAutofit/>
          </a:bodyPr>
          <a:lstStyle/>
          <a:p>
            <a:pPr algn="ctr"/>
            <a:r>
              <a:rPr lang="en-IN" sz="2800" b="1" dirty="0">
                <a:latin typeface="+mn-lt"/>
                <a:cs typeface="Times New Roman" panose="02020603050405020304" pitchFamily="18" charset="0"/>
              </a:rPr>
              <a:t>Phase 3</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a:xfrm>
            <a:off x="520958" y="1291751"/>
            <a:ext cx="10832842" cy="5472943"/>
          </a:xfrm>
        </p:spPr>
        <p:txBody>
          <a:bodyPr>
            <a:normAutofit lnSpcReduction="10000"/>
          </a:bodyPr>
          <a:lstStyle/>
          <a:p>
            <a:pPr indent="0">
              <a:buNone/>
            </a:pPr>
            <a:r>
              <a:rPr lang="en-IN" sz="1800" b="1" dirty="0">
                <a:effectLst/>
                <a:latin typeface="Times New Roman" panose="02020603050405020304" pitchFamily="18" charset="0"/>
                <a:ea typeface="Times New Roman" panose="02020603050405020304" pitchFamily="18" charset="0"/>
              </a:rPr>
              <a:t>Possible Areas for Improvement:</a:t>
            </a:r>
          </a:p>
          <a:p>
            <a:pPr marL="342900" lvl="0" indent="-342900" algn="just">
              <a:lnSpc>
                <a:spcPct val="107000"/>
              </a:lnSpc>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Improving Preprocessing Techniques </a:t>
            </a:r>
          </a:p>
          <a:p>
            <a:pPr lvl="1" algn="just">
              <a:buFont typeface="Wingdings" panose="05000000000000000000" pitchFamily="2" charset="2"/>
              <a:buChar char="§"/>
            </a:pPr>
            <a:r>
              <a:rPr lang="en-IN" sz="1600" dirty="0">
                <a:effectLst/>
                <a:latin typeface="Times New Roman" panose="02020603050405020304" pitchFamily="18" charset="0"/>
                <a:ea typeface="Times New Roman" panose="02020603050405020304" pitchFamily="18" charset="0"/>
              </a:rPr>
              <a:t>Enhance image preprocessing methods to improve the quality of input images.</a:t>
            </a:r>
          </a:p>
          <a:p>
            <a:pPr lvl="1" algn="just">
              <a:buFont typeface="Wingdings" panose="05000000000000000000" pitchFamily="2" charset="2"/>
              <a:buChar char="§"/>
            </a:pPr>
            <a:r>
              <a:rPr lang="en-IN" sz="1600" dirty="0">
                <a:effectLst/>
                <a:latin typeface="Times New Roman" panose="02020603050405020304" pitchFamily="18" charset="0"/>
                <a:ea typeface="Times New Roman" panose="02020603050405020304" pitchFamily="18" charset="0"/>
              </a:rPr>
              <a:t>Techniques such as noise reduction, contrast enhancement, and normalization can significantly impact deciphering accuracy.</a:t>
            </a:r>
          </a:p>
          <a:p>
            <a:pPr marL="342900" indent="-342900" algn="just">
              <a:lnSpc>
                <a:spcPct val="107000"/>
              </a:lnSpc>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Advanced Feature Extraction:</a:t>
            </a:r>
          </a:p>
          <a:p>
            <a:pPr lvl="1" algn="just">
              <a:lnSpc>
                <a:spcPct val="107000"/>
              </a:lnSpc>
              <a:spcAft>
                <a:spcPts val="800"/>
              </a:spcAft>
              <a:buFont typeface="Wingdings" panose="05000000000000000000" pitchFamily="2" charset="2"/>
              <a:buChar char="§"/>
            </a:pPr>
            <a:r>
              <a:rPr lang="en-IN" sz="1600" dirty="0">
                <a:effectLst/>
                <a:latin typeface="Times New Roman" panose="02020603050405020304" pitchFamily="18" charset="0"/>
                <a:ea typeface="Times New Roman" panose="02020603050405020304" pitchFamily="18" charset="0"/>
              </a:rPr>
              <a:t>Experiment with advanced feature extraction techniques to capture intricate details of handwritten characters and words. Features like Histogram of Oriented Gradients (HOG) or deep learning-based feature extraction methods might be explored</a:t>
            </a:r>
            <a:r>
              <a:rPr lang="en-IN" sz="14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indent="-342900" algn="just">
              <a:lnSpc>
                <a:spcPct val="107000"/>
              </a:lnSpc>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Optimizing Neural Network Architecture:</a:t>
            </a:r>
          </a:p>
          <a:p>
            <a:pPr lvl="1" algn="just">
              <a:lnSpc>
                <a:spcPct val="107000"/>
              </a:lnSpc>
              <a:spcAft>
                <a:spcPts val="800"/>
              </a:spcAft>
            </a:pPr>
            <a:r>
              <a:rPr lang="en-IN" sz="1600" dirty="0">
                <a:effectLst/>
                <a:latin typeface="Times New Roman" panose="02020603050405020304" pitchFamily="18" charset="0"/>
                <a:ea typeface="Times New Roman" panose="02020603050405020304" pitchFamily="18" charset="0"/>
              </a:rPr>
              <a:t>If deep learning methods were used, consider experimenting with different architectures, layers, and hyperparameters. Techniques like transfer learning, where a pre-trained model is fine-tuned for the specific task, could also be explored.</a:t>
            </a:r>
            <a:endParaRPr lang="en-IN" sz="2000" dirty="0">
              <a:effectLst/>
              <a:latin typeface="Times New Roman" panose="02020603050405020304" pitchFamily="18" charset="0"/>
              <a:ea typeface="Times New Roman" panose="02020603050405020304" pitchFamily="18" charset="0"/>
            </a:endParaRPr>
          </a:p>
          <a:p>
            <a:pPr marL="342900" indent="-342900" algn="just">
              <a:lnSpc>
                <a:spcPct val="107000"/>
              </a:lnSpc>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Language Model Integration:</a:t>
            </a:r>
          </a:p>
          <a:p>
            <a:pPr lvl="1" algn="just">
              <a:lnSpc>
                <a:spcPct val="107000"/>
              </a:lnSpc>
              <a:spcAft>
                <a:spcPts val="800"/>
              </a:spcAft>
              <a:buFont typeface="Wingdings" panose="05000000000000000000" pitchFamily="2" charset="2"/>
              <a:buChar char="§"/>
            </a:pPr>
            <a:r>
              <a:rPr lang="en-IN" sz="1600" dirty="0">
                <a:effectLst/>
                <a:latin typeface="Times New Roman" panose="02020603050405020304" pitchFamily="18" charset="0"/>
                <a:ea typeface="Times New Roman" panose="02020603050405020304" pitchFamily="18" charset="0"/>
              </a:rPr>
              <a:t>Integrating a language model can provide context to the deciphering system, aiding in more accurate word predictions. This is especially useful in cases where the handwriting deciphering task involves predicting entire sentences or paragraphs.</a:t>
            </a:r>
          </a:p>
          <a:p>
            <a:pPr marL="342900" indent="-342900" algn="just">
              <a:lnSpc>
                <a:spcPct val="107000"/>
              </a:lnSpc>
              <a:spcAft>
                <a:spcPts val="800"/>
              </a:spcAft>
              <a:buFont typeface="+mj-lt"/>
              <a:buAutoNum type="arabicPeriod"/>
            </a:pP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Font typeface="+mj-lt"/>
              <a:buAutoNum type="arabicPeriod"/>
            </a:pP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133053" y="-7537"/>
            <a:ext cx="2595282" cy="1070699"/>
          </a:xfrm>
          <a:prstGeom prst="rect">
            <a:avLst/>
          </a:prstGeom>
        </p:spPr>
      </p:pic>
    </p:spTree>
    <p:extLst>
      <p:ext uri="{BB962C8B-B14F-4D97-AF65-F5344CB8AC3E}">
        <p14:creationId xmlns:p14="http://schemas.microsoft.com/office/powerpoint/2010/main" val="292599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a:xfrm>
            <a:off x="838200" y="365126"/>
            <a:ext cx="10515600" cy="670572"/>
          </a:xfrm>
        </p:spPr>
        <p:txBody>
          <a:bodyPr>
            <a:normAutofit/>
          </a:bodyPr>
          <a:lstStyle/>
          <a:p>
            <a:pPr algn="ctr"/>
            <a:r>
              <a:rPr lang="en-IN" sz="2800" b="1" dirty="0">
                <a:latin typeface="+mn-lt"/>
                <a:cs typeface="Times New Roman" panose="02020603050405020304" pitchFamily="18" charset="0"/>
              </a:rPr>
              <a:t>Phase 3</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lstStyle/>
          <a:p>
            <a:pPr marL="342900" indent="-342900">
              <a:buFont typeface="+mj-lt"/>
              <a:buAutoNum type="arabicPeriod" startAt="5"/>
            </a:pPr>
            <a:r>
              <a:rPr lang="en-IN" sz="1800" dirty="0">
                <a:effectLst/>
                <a:latin typeface="Times New Roman" panose="02020603050405020304" pitchFamily="18" charset="0"/>
                <a:ea typeface="Times New Roman" panose="02020603050405020304" pitchFamily="18" charset="0"/>
              </a:rPr>
              <a:t>Data Augmentation and Diverse Datasets:</a:t>
            </a:r>
          </a:p>
          <a:p>
            <a:pPr lvl="1">
              <a:buFont typeface="Wingdings" panose="05000000000000000000" pitchFamily="2" charset="2"/>
              <a:buChar char="§"/>
            </a:pPr>
            <a:r>
              <a:rPr lang="en-IN" sz="1600" dirty="0">
                <a:effectLst/>
                <a:latin typeface="Times New Roman" panose="02020603050405020304" pitchFamily="18" charset="0"/>
                <a:ea typeface="Times New Roman" panose="02020603050405020304" pitchFamily="18" charset="0"/>
              </a:rPr>
              <a:t>Augment the training dataset with variations of the existing data (rotation, scaling, skewing, etc.) to make the model more robust. Additionally, consider using a more diverse dataset that covers a wide range of handwriting styles and variations.</a:t>
            </a:r>
          </a:p>
          <a:p>
            <a:pPr lvl="1">
              <a:buFont typeface="Wingdings" panose="05000000000000000000" pitchFamily="2" charset="2"/>
              <a:buChar char="§"/>
            </a:pPr>
            <a:endParaRPr lang="en-IN" sz="1400" dirty="0">
              <a:effectLst/>
              <a:latin typeface="Times New Roman" panose="02020603050405020304" pitchFamily="18" charset="0"/>
              <a:ea typeface="Times New Roman" panose="02020603050405020304" pitchFamily="18" charset="0"/>
            </a:endParaRPr>
          </a:p>
          <a:p>
            <a:pPr marL="342900" indent="-342900">
              <a:buFont typeface="+mj-lt"/>
              <a:buAutoNum type="arabicPeriod" startAt="5"/>
            </a:pPr>
            <a:r>
              <a:rPr lang="en-IN" sz="1800" dirty="0">
                <a:effectLst/>
                <a:latin typeface="Times New Roman" panose="02020603050405020304" pitchFamily="18" charset="0"/>
                <a:ea typeface="Times New Roman" panose="02020603050405020304" pitchFamily="18" charset="0"/>
              </a:rPr>
              <a:t>Error Analysis:</a:t>
            </a:r>
          </a:p>
          <a:p>
            <a:pPr lvl="1"/>
            <a:r>
              <a:rPr lang="en-IN" sz="1600" dirty="0">
                <a:effectLst/>
                <a:latin typeface="Times New Roman" panose="02020603050405020304" pitchFamily="18" charset="0"/>
                <a:ea typeface="Times New Roman" panose="02020603050405020304" pitchFamily="18" charset="0"/>
              </a:rPr>
              <a:t>Perform a detailed error analysis to understand the types of mistakes the system is making. This analysis can guide further improvements, such as targeted data collection for problematic cases or specific adjustments to the deciphering algorithm.</a:t>
            </a:r>
          </a:p>
          <a:p>
            <a:pPr marL="342900" indent="-342900">
              <a:buFont typeface="+mj-lt"/>
              <a:buAutoNum type="arabicPeriod" startAt="5"/>
            </a:pPr>
            <a:endParaRPr lang="en-IN" sz="1800" dirty="0">
              <a:effectLst/>
              <a:latin typeface="Times New Roman" panose="02020603050405020304" pitchFamily="18" charset="0"/>
              <a:ea typeface="Times New Roman" panose="02020603050405020304" pitchFamily="18" charset="0"/>
            </a:endParaRPr>
          </a:p>
          <a:p>
            <a:pPr marL="342900" indent="-342900">
              <a:buFont typeface="+mj-lt"/>
              <a:buAutoNum type="arabicPeriod" startAt="5"/>
            </a:pPr>
            <a:r>
              <a:rPr lang="en-IN" sz="1800" dirty="0">
                <a:effectLst/>
                <a:latin typeface="Times New Roman" panose="02020603050405020304" pitchFamily="18" charset="0"/>
                <a:ea typeface="Times New Roman" panose="02020603050405020304" pitchFamily="18" charset="0"/>
              </a:rPr>
              <a:t>Post-Processing Techniques:</a:t>
            </a:r>
          </a:p>
          <a:p>
            <a:pPr lvl="1"/>
            <a:r>
              <a:rPr lang="en-IN" sz="1600" dirty="0">
                <a:effectLst/>
                <a:latin typeface="Times New Roman" panose="02020603050405020304" pitchFamily="18" charset="0"/>
                <a:ea typeface="Times New Roman" panose="02020603050405020304" pitchFamily="18" charset="0"/>
              </a:rPr>
              <a:t>Apply post-processing techniques such as spell checking and grammar correction to improve the accuracy of the recognized words in the context of the entire document.</a:t>
            </a:r>
          </a:p>
          <a:p>
            <a:pPr marL="342900" indent="-342900">
              <a:buFont typeface="+mj-lt"/>
              <a:buAutoNum type="arabicPeriod" startAt="5"/>
            </a:pPr>
            <a:endParaRPr lang="en-IN" sz="2000" dirty="0">
              <a:effectLst/>
              <a:latin typeface="Times New Roman" panose="02020603050405020304" pitchFamily="18" charset="0"/>
              <a:ea typeface="Times New Roman" panose="02020603050405020304" pitchFamily="18" charset="0"/>
            </a:endParaRPr>
          </a:p>
          <a:p>
            <a:pPr marL="514350" indent="-514350">
              <a:buFont typeface="+mj-lt"/>
              <a:buAutoNum type="arabicPeriod" startAt="5"/>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367532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a:xfrm>
            <a:off x="838200" y="365126"/>
            <a:ext cx="10515600" cy="670572"/>
          </a:xfrm>
        </p:spPr>
        <p:txBody>
          <a:bodyPr>
            <a:normAutofit/>
          </a:bodyPr>
          <a:lstStyle/>
          <a:p>
            <a:pPr algn="ctr"/>
            <a:r>
              <a:rPr lang="en-IN" sz="2800" b="1" dirty="0">
                <a:latin typeface="+mn-lt"/>
                <a:cs typeface="Times New Roman" panose="02020603050405020304" pitchFamily="18" charset="0"/>
              </a:rPr>
              <a:t>Phase 4</a:t>
            </a:r>
            <a:r>
              <a:rPr lang="en-IN" sz="1600" dirty="0">
                <a:latin typeface="Times New Roman" panose="02020603050405020304" pitchFamily="18" charset="0"/>
                <a:cs typeface="Times New Roman" panose="02020603050405020304" pitchFamily="18" charset="0"/>
              </a:rPr>
              <a:t> </a:t>
            </a:r>
            <a:r>
              <a:rPr lang="en-IN" sz="2800" b="1" dirty="0">
                <a:latin typeface="+mn-lt"/>
                <a:cs typeface="Times New Roman" panose="02020603050405020304" pitchFamily="18" charset="0"/>
              </a:rPr>
              <a:t>Conclusion &amp; Future Enhancement </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6" name="Content Placeholder 5">
            <a:extLst>
              <a:ext uri="{FF2B5EF4-FFF2-40B4-BE49-F238E27FC236}">
                <a16:creationId xmlns:a16="http://schemas.microsoft.com/office/drawing/2014/main" id="{41FD6EFC-B1FE-ED28-0E37-BE8C2F9A6217}"/>
              </a:ext>
            </a:extLst>
          </p:cNvPr>
          <p:cNvSpPr>
            <a:spLocks noGrp="1"/>
          </p:cNvSpPr>
          <p:nvPr>
            <p:ph idx="1"/>
          </p:nvPr>
        </p:nvSpPr>
        <p:spPr/>
        <p:txBody>
          <a:bodyPr/>
          <a:lstStyle/>
          <a:p>
            <a:pPr marL="0" indent="0">
              <a:buNone/>
            </a:pPr>
            <a:r>
              <a:rPr lang="en-IN" sz="1800" dirty="0">
                <a:effectLst/>
                <a:latin typeface="Times New Roman" panose="02020603050405020304" pitchFamily="18" charset="0"/>
                <a:ea typeface="Times New Roman" panose="02020603050405020304" pitchFamily="18" charset="0"/>
              </a:rPr>
              <a:t>The culmination of our project marks a significant milestone in the domain of handwriting deciphering. Through the integration of advanced deep learning techniques and meticulous experimentation, we've ventured into the challenging yet rewarding realm of transforming handwritten characters into digital text. The utilization of a Convolutional Neural Network (CNN) and the EMINST Dataset provided a robust foundation for our exploration.</a:t>
            </a:r>
          </a:p>
          <a:p>
            <a:pPr indent="-342900">
              <a:lnSpc>
                <a:spcPct val="150000"/>
              </a:lnSpc>
              <a:tabLst>
                <a:tab pos="1722120" algn="l"/>
              </a:tabLst>
            </a:pPr>
            <a:r>
              <a:rPr lang="en-IN" sz="1800" b="1" dirty="0">
                <a:effectLst/>
                <a:latin typeface="Times New Roman" panose="02020603050405020304" pitchFamily="18" charset="0"/>
                <a:ea typeface="Times New Roman" panose="02020603050405020304" pitchFamily="18" charset="0"/>
              </a:rPr>
              <a:t>Recommendations for Future Enhancements.</a:t>
            </a:r>
          </a:p>
          <a:p>
            <a:pPr lvl="1" indent="-342900">
              <a:lnSpc>
                <a:spcPct val="150000"/>
              </a:lnSpc>
              <a:tabLst>
                <a:tab pos="1722120" algn="l"/>
              </a:tabLst>
            </a:pPr>
            <a:r>
              <a:rPr lang="en-IN" sz="1400" u="sng" dirty="0">
                <a:effectLst/>
                <a:latin typeface="Times New Roman" panose="02020603050405020304" pitchFamily="18" charset="0"/>
                <a:ea typeface="Times New Roman" panose="02020603050405020304" pitchFamily="18" charset="0"/>
              </a:rPr>
              <a:t>Enhanced Preprocessing Techniques</a:t>
            </a:r>
          </a:p>
          <a:p>
            <a:pPr lvl="1" indent="-342900">
              <a:lnSpc>
                <a:spcPct val="150000"/>
              </a:lnSpc>
              <a:tabLst>
                <a:tab pos="1722120" algn="l"/>
              </a:tabLst>
            </a:pPr>
            <a:r>
              <a:rPr lang="en-IN" sz="1400" u="sng" dirty="0">
                <a:effectLst/>
                <a:latin typeface="Times New Roman" panose="02020603050405020304" pitchFamily="18" charset="0"/>
                <a:ea typeface="Times New Roman" panose="02020603050405020304" pitchFamily="18" charset="0"/>
              </a:rPr>
              <a:t>Advanced Feature Extraction</a:t>
            </a:r>
            <a:endParaRPr lang="en-IN" sz="1400" u="sng" dirty="0">
              <a:latin typeface="Times New Roman" panose="02020603050405020304" pitchFamily="18" charset="0"/>
              <a:ea typeface="Times New Roman" panose="02020603050405020304" pitchFamily="18" charset="0"/>
            </a:endParaRPr>
          </a:p>
          <a:p>
            <a:pPr lvl="1" indent="-342900">
              <a:lnSpc>
                <a:spcPct val="150000"/>
              </a:lnSpc>
              <a:tabLst>
                <a:tab pos="1722120" algn="l"/>
              </a:tabLst>
            </a:pPr>
            <a:r>
              <a:rPr lang="en-IN" sz="1400" u="sng" dirty="0">
                <a:effectLst/>
                <a:latin typeface="Times New Roman" panose="02020603050405020304" pitchFamily="18" charset="0"/>
                <a:ea typeface="Times New Roman" panose="02020603050405020304" pitchFamily="18" charset="0"/>
              </a:rPr>
              <a:t>Optimization and Architecture Refinement</a:t>
            </a:r>
          </a:p>
          <a:p>
            <a:pPr lvl="1" indent="-342900">
              <a:lnSpc>
                <a:spcPct val="150000"/>
              </a:lnSpc>
              <a:tabLst>
                <a:tab pos="1722120" algn="l"/>
              </a:tabLst>
            </a:pPr>
            <a:r>
              <a:rPr lang="en-IN" sz="1400" u="sng" dirty="0">
                <a:effectLst/>
                <a:latin typeface="Times New Roman" panose="02020603050405020304" pitchFamily="18" charset="0"/>
                <a:ea typeface="Times New Roman" panose="02020603050405020304" pitchFamily="18" charset="0"/>
              </a:rPr>
              <a:t>Integration of Language Models</a:t>
            </a:r>
            <a:endParaRPr lang="en-IN" sz="1400" u="sng" dirty="0">
              <a:latin typeface="Times New Roman" panose="02020603050405020304" pitchFamily="18" charset="0"/>
              <a:ea typeface="Times New Roman" panose="02020603050405020304" pitchFamily="18" charset="0"/>
            </a:endParaRPr>
          </a:p>
          <a:p>
            <a:pPr lvl="1" indent="-342900">
              <a:lnSpc>
                <a:spcPct val="150000"/>
              </a:lnSpc>
              <a:tabLst>
                <a:tab pos="1722120" algn="l"/>
              </a:tabLst>
            </a:pPr>
            <a:r>
              <a:rPr lang="en-IN" sz="1400" u="sng" dirty="0">
                <a:effectLst/>
                <a:latin typeface="Times New Roman" panose="02020603050405020304" pitchFamily="18" charset="0"/>
                <a:ea typeface="Times New Roman" panose="02020603050405020304" pitchFamily="18" charset="0"/>
              </a:rPr>
              <a:t>Augmentation and Diversification of Datasets</a:t>
            </a:r>
          </a:p>
          <a:p>
            <a:pPr lvl="1" indent="-342900">
              <a:lnSpc>
                <a:spcPct val="150000"/>
              </a:lnSpc>
              <a:tabLst>
                <a:tab pos="1722120" algn="l"/>
              </a:tabLst>
            </a:pPr>
            <a:r>
              <a:rPr lang="en-IN" sz="1400" u="sng" dirty="0">
                <a:effectLst/>
                <a:latin typeface="Times New Roman" panose="02020603050405020304" pitchFamily="18" charset="0"/>
                <a:ea typeface="Times New Roman" panose="02020603050405020304" pitchFamily="18" charset="0"/>
              </a:rPr>
              <a:t>Error Analysis and Post-Processing Techniques</a:t>
            </a:r>
            <a:endParaRPr lang="en-IN"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1481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EACB-A902-561A-99C2-69845807FB1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525034B-2530-B92C-F4EC-76F883CF04D6}"/>
              </a:ext>
            </a:extLst>
          </p:cNvPr>
          <p:cNvSpPr>
            <a:spLocks noGrp="1"/>
          </p:cNvSpPr>
          <p:nvPr>
            <p:ph idx="1"/>
          </p:nvPr>
        </p:nvSpPr>
        <p:spPr>
          <a:xfrm>
            <a:off x="838200" y="1595535"/>
            <a:ext cx="10515600" cy="4897340"/>
          </a:xfrm>
        </p:spPr>
        <p:txBody>
          <a:bodyPr>
            <a:normAutofit fontScale="85000" lnSpcReduction="20000"/>
          </a:bodyPr>
          <a:lstStyle/>
          <a:p>
            <a:r>
              <a:rPr lang="en-IN" dirty="0"/>
              <a:t>Zhen Xu ,</a:t>
            </a:r>
            <a:r>
              <a:rPr lang="en-IN" dirty="0" err="1"/>
              <a:t>Ziqiang</a:t>
            </a:r>
            <a:r>
              <a:rPr lang="en-IN" dirty="0"/>
              <a:t> Chen</a:t>
            </a:r>
            <a:r>
              <a:rPr lang="en-US" altLang="en-US" sz="2800" dirty="0">
                <a:cs typeface="Times New Roman" panose="02020603050405020304" pitchFamily="18" charset="0"/>
              </a:rPr>
              <a:t>, “</a:t>
            </a:r>
            <a:r>
              <a:rPr lang="en-US" dirty="0"/>
              <a:t>MSBFN for Handwriting Recognition </a:t>
            </a:r>
            <a:r>
              <a:rPr lang="en-IN" sz="2800" b="0" i="0" kern="1200" dirty="0" err="1">
                <a:solidFill>
                  <a:schemeClr val="dk1"/>
                </a:solidFill>
                <a:effectLst/>
                <a:ea typeface="+mn-ea"/>
                <a:cs typeface="+mn-cs"/>
              </a:rPr>
              <a:t>OnHW-WordTraj</a:t>
            </a:r>
            <a:r>
              <a:rPr lang="en-IN" sz="2800" b="0" i="0" kern="1200" dirty="0">
                <a:solidFill>
                  <a:schemeClr val="dk1"/>
                </a:solidFill>
                <a:effectLst/>
                <a:ea typeface="+mn-ea"/>
                <a:cs typeface="+mn-cs"/>
              </a:rPr>
              <a:t> dataset</a:t>
            </a:r>
            <a:r>
              <a:rPr lang="en-US" dirty="0"/>
              <a:t>’’.</a:t>
            </a:r>
            <a:endParaRPr lang="en-US" altLang="en-US" sz="2800" dirty="0">
              <a:cs typeface="Times New Roman" panose="02020603050405020304" pitchFamily="18" charset="0"/>
            </a:endParaRPr>
          </a:p>
          <a:p>
            <a:r>
              <a:rPr lang="en-IN" dirty="0" err="1"/>
              <a:t>Qixiang</a:t>
            </a:r>
            <a:r>
              <a:rPr lang="en-IN" dirty="0"/>
              <a:t> Li ,</a:t>
            </a:r>
            <a:r>
              <a:rPr lang="en-IN" dirty="0" err="1"/>
              <a:t>Zhaoya</a:t>
            </a:r>
            <a:r>
              <a:rPr lang="en-IN" dirty="0"/>
              <a:t> Wang</a:t>
            </a:r>
            <a:r>
              <a:rPr lang="en-US" altLang="en-US" sz="2800" dirty="0">
                <a:cs typeface="Times New Roman" panose="02020603050405020304" pitchFamily="18" charset="0"/>
              </a:rPr>
              <a:t>, “</a:t>
            </a:r>
            <a:r>
              <a:rPr lang="en-IN" dirty="0"/>
              <a:t>Multimodal Handwritten Signature Verification</a:t>
            </a:r>
            <a:r>
              <a:rPr lang="en-US" altLang="en-US" sz="2800" dirty="0">
                <a:cs typeface="Times New Roman" panose="02020603050405020304" pitchFamily="18" charset="0"/>
              </a:rPr>
              <a:t>”, </a:t>
            </a:r>
            <a:r>
              <a:rPr lang="en-US" sz="2800" b="0" i="0" kern="1200" dirty="0">
                <a:solidFill>
                  <a:schemeClr val="dk1"/>
                </a:solidFill>
                <a:effectLst/>
                <a:ea typeface="+mn-ea"/>
                <a:cs typeface="+mn-cs"/>
              </a:rPr>
              <a:t>MSSS dataset and the WD classifier.</a:t>
            </a:r>
            <a:endParaRPr lang="en-US" altLang="en-US" sz="2800" dirty="0">
              <a:cs typeface="Times New Roman" panose="02020603050405020304" pitchFamily="18" charset="0"/>
            </a:endParaRPr>
          </a:p>
          <a:p>
            <a:r>
              <a:rPr lang="en-IN" b="0" i="0" dirty="0" err="1">
                <a:solidFill>
                  <a:srgbClr val="222222"/>
                </a:solidFill>
                <a:effectLst/>
                <a:highlight>
                  <a:srgbClr val="FFFFFF"/>
                </a:highlight>
              </a:rPr>
              <a:t>Helala</a:t>
            </a:r>
            <a:r>
              <a:rPr lang="en-IN" b="0" i="0" dirty="0">
                <a:solidFill>
                  <a:srgbClr val="222222"/>
                </a:solidFill>
                <a:effectLst/>
                <a:highlight>
                  <a:srgbClr val="FFFFFF"/>
                </a:highlight>
              </a:rPr>
              <a:t> </a:t>
            </a:r>
            <a:r>
              <a:rPr lang="en-IN" b="0" i="0" dirty="0" err="1">
                <a:solidFill>
                  <a:srgbClr val="222222"/>
                </a:solidFill>
                <a:effectLst/>
                <a:highlight>
                  <a:srgbClr val="FFFFFF"/>
                </a:highlight>
              </a:rPr>
              <a:t>AlShehri</a:t>
            </a:r>
            <a:r>
              <a:rPr lang="en-US" altLang="en-US" sz="2800" dirty="0">
                <a:cs typeface="Times New Roman" panose="02020603050405020304" pitchFamily="18" charset="0"/>
              </a:rPr>
              <a:t>, “</a:t>
            </a:r>
            <a:r>
              <a:rPr lang="en-IN" b="0" i="0" dirty="0" err="1">
                <a:solidFill>
                  <a:srgbClr val="222222"/>
                </a:solidFill>
                <a:effectLst/>
                <a:highlight>
                  <a:srgbClr val="FFFFFF"/>
                </a:highlight>
              </a:rPr>
              <a:t>DeepAHR</a:t>
            </a:r>
            <a:r>
              <a:rPr lang="en-IN" b="0" i="0" dirty="0">
                <a:solidFill>
                  <a:srgbClr val="222222"/>
                </a:solidFill>
                <a:effectLst/>
                <a:highlight>
                  <a:srgbClr val="FFFFFF"/>
                </a:highlight>
              </a:rPr>
              <a:t>: a deep neural network approach for recognizing Arabic handwritten recognition</a:t>
            </a:r>
            <a:r>
              <a:rPr lang="en-US" altLang="en-US" sz="2800" dirty="0">
                <a:cs typeface="Times New Roman" panose="02020603050405020304" pitchFamily="18" charset="0"/>
              </a:rPr>
              <a:t>”.</a:t>
            </a:r>
          </a:p>
          <a:p>
            <a:r>
              <a:rPr lang="en-IN" b="0" dirty="0" err="1">
                <a:solidFill>
                  <a:srgbClr val="111111"/>
                </a:solidFill>
                <a:effectLst/>
                <a:highlight>
                  <a:srgbClr val="FFFFFF"/>
                </a:highlight>
              </a:rPr>
              <a:t>Hayder</a:t>
            </a:r>
            <a:r>
              <a:rPr lang="en-IN" b="0" dirty="0">
                <a:solidFill>
                  <a:srgbClr val="111111"/>
                </a:solidFill>
                <a:effectLst/>
                <a:highlight>
                  <a:srgbClr val="FFFFFF"/>
                </a:highlight>
              </a:rPr>
              <a:t> M. A. </a:t>
            </a:r>
            <a:r>
              <a:rPr lang="en-IN" b="0" dirty="0" err="1">
                <a:solidFill>
                  <a:srgbClr val="111111"/>
                </a:solidFill>
                <a:effectLst/>
                <a:highlight>
                  <a:srgbClr val="FFFFFF"/>
                </a:highlight>
              </a:rPr>
              <a:t>Ghanimi</a:t>
            </a:r>
            <a:r>
              <a:rPr lang="en-IN" b="0" dirty="0">
                <a:solidFill>
                  <a:srgbClr val="111111"/>
                </a:solidFill>
                <a:effectLst/>
                <a:highlight>
                  <a:srgbClr val="FFFFFF"/>
                </a:highlight>
              </a:rPr>
              <a:t>, N. </a:t>
            </a:r>
            <a:r>
              <a:rPr lang="en-IN" b="0" dirty="0" err="1">
                <a:solidFill>
                  <a:srgbClr val="111111"/>
                </a:solidFill>
                <a:effectLst/>
                <a:highlight>
                  <a:srgbClr val="FFFFFF"/>
                </a:highlight>
              </a:rPr>
              <a:t>Alagusundari</a:t>
            </a:r>
            <a:r>
              <a:rPr lang="en-IN" b="0" dirty="0">
                <a:solidFill>
                  <a:srgbClr val="111111"/>
                </a:solidFill>
                <a:effectLst/>
                <a:highlight>
                  <a:srgbClr val="FFFFFF"/>
                </a:highlight>
              </a:rPr>
              <a:t>, </a:t>
            </a:r>
            <a:r>
              <a:rPr lang="en-IN" b="0" dirty="0" err="1">
                <a:solidFill>
                  <a:srgbClr val="111111"/>
                </a:solidFill>
                <a:effectLst/>
                <a:highlight>
                  <a:srgbClr val="FFFFFF"/>
                </a:highlight>
              </a:rPr>
              <a:t>Jainabbi</a:t>
            </a:r>
            <a:r>
              <a:rPr lang="en-IN" b="0" dirty="0">
                <a:solidFill>
                  <a:srgbClr val="111111"/>
                </a:solidFill>
                <a:effectLst/>
                <a:highlight>
                  <a:srgbClr val="FFFFFF"/>
                </a:highlight>
              </a:rPr>
              <a:t> Banda, Sudhakar </a:t>
            </a:r>
            <a:r>
              <a:rPr lang="en-IN" b="0" dirty="0" err="1">
                <a:solidFill>
                  <a:srgbClr val="111111"/>
                </a:solidFill>
                <a:effectLst/>
                <a:highlight>
                  <a:srgbClr val="FFFFFF"/>
                </a:highlight>
              </a:rPr>
              <a:t>Sengan</a:t>
            </a:r>
            <a:r>
              <a:rPr lang="en-IN" b="0" dirty="0">
                <a:solidFill>
                  <a:srgbClr val="111111"/>
                </a:solidFill>
                <a:effectLst/>
                <a:highlight>
                  <a:srgbClr val="FFFFFF"/>
                </a:highlight>
              </a:rPr>
              <a:t>, J. </a:t>
            </a:r>
            <a:r>
              <a:rPr lang="en-IN" b="0" dirty="0" err="1">
                <a:solidFill>
                  <a:srgbClr val="111111"/>
                </a:solidFill>
                <a:effectLst/>
                <a:highlight>
                  <a:srgbClr val="FFFFFF"/>
                </a:highlight>
              </a:rPr>
              <a:t>Somasekar</a:t>
            </a:r>
            <a:r>
              <a:rPr lang="en-IN" b="0" dirty="0">
                <a:solidFill>
                  <a:srgbClr val="111111"/>
                </a:solidFill>
                <a:effectLst/>
                <a:highlight>
                  <a:srgbClr val="FFFFFF"/>
                </a:highlight>
              </a:rPr>
              <a:t>, J. Thomas, Pankaj </a:t>
            </a:r>
            <a:r>
              <a:rPr lang="en-IN" b="0" dirty="0" err="1">
                <a:solidFill>
                  <a:srgbClr val="111111"/>
                </a:solidFill>
                <a:effectLst/>
                <a:highlight>
                  <a:srgbClr val="FFFFFF"/>
                </a:highlight>
              </a:rPr>
              <a:t>Dadheech</a:t>
            </a:r>
            <a:r>
              <a:rPr lang="en-US" altLang="en-US" sz="2800" dirty="0">
                <a:cs typeface="Times New Roman" panose="02020603050405020304" pitchFamily="18" charset="0"/>
              </a:rPr>
              <a:t>, “</a:t>
            </a:r>
            <a:r>
              <a:rPr lang="en-US" i="0" dirty="0">
                <a:solidFill>
                  <a:srgbClr val="1E293B"/>
                </a:solidFill>
                <a:effectLst/>
                <a:highlight>
                  <a:srgbClr val="FFFFFF"/>
                </a:highlight>
              </a:rPr>
              <a:t>Linear discriminant analysis-based deep learning algorithms for numerical character handwriting recognition’’.</a:t>
            </a:r>
            <a:endParaRPr lang="en-US" altLang="en-US" sz="2800" dirty="0">
              <a:cs typeface="Times New Roman" panose="02020603050405020304" pitchFamily="18" charset="0"/>
            </a:endParaRPr>
          </a:p>
          <a:p>
            <a:r>
              <a:rPr lang="en-US" altLang="en-US" sz="2800" dirty="0">
                <a:cs typeface="Times New Roman" panose="02020603050405020304" pitchFamily="18" charset="0"/>
              </a:rPr>
              <a:t>Piotr Wojcicki, “</a:t>
            </a:r>
            <a:r>
              <a:rPr lang="en-US" i="0" dirty="0">
                <a:solidFill>
                  <a:srgbClr val="333333"/>
                </a:solidFill>
                <a:effectLst/>
                <a:highlight>
                  <a:srgbClr val="FFFFFF"/>
                </a:highlight>
              </a:rPr>
              <a:t>Polish Word Recognition Based on n-Gram Methods’’.</a:t>
            </a:r>
            <a:endParaRPr lang="en-US" altLang="en-US" sz="2800" dirty="0">
              <a:cs typeface="Times New Roman" panose="02020603050405020304" pitchFamily="18" charset="0"/>
            </a:endParaRPr>
          </a:p>
          <a:p>
            <a:r>
              <a:rPr lang="en-US" altLang="en-US" sz="2800" dirty="0" err="1">
                <a:cs typeface="Times New Roman" panose="02020603050405020304" pitchFamily="18" charset="0"/>
              </a:rPr>
              <a:t>Mouhcine</a:t>
            </a:r>
            <a:r>
              <a:rPr lang="en-US" altLang="en-US" sz="2800" dirty="0">
                <a:cs typeface="Times New Roman" panose="02020603050405020304" pitchFamily="18" charset="0"/>
              </a:rPr>
              <a:t> Rabi, “</a:t>
            </a:r>
            <a:r>
              <a:rPr lang="en-IN" i="0" dirty="0">
                <a:effectLst/>
              </a:rPr>
              <a:t>Enhancing Arabic Handwritten Recognition System-Based CNN-BLSTM Using Generative Adversarial Networks’’</a:t>
            </a:r>
            <a:r>
              <a:rPr lang="en-US" altLang="en-US" sz="2800" dirty="0">
                <a:cs typeface="Times New Roman" panose="02020603050405020304" pitchFamily="18" charset="0"/>
              </a:rPr>
              <a:t>.</a:t>
            </a:r>
          </a:p>
          <a:p>
            <a:r>
              <a:rPr lang="en-US" altLang="en-US" sz="2800" dirty="0">
                <a:cs typeface="Times New Roman" panose="02020603050405020304" pitchFamily="18" charset="0"/>
              </a:rPr>
              <a:t>Yuyan Chen; Xing Zhao; Ji Gan; </a:t>
            </a:r>
            <a:r>
              <a:rPr lang="en-US" altLang="en-US" sz="2800" dirty="0" err="1">
                <a:cs typeface="Times New Roman" panose="02020603050405020304" pitchFamily="18" charset="0"/>
              </a:rPr>
              <a:t>Jiaxu</a:t>
            </a:r>
            <a:r>
              <a:rPr lang="en-US" altLang="en-US" sz="2800" dirty="0">
                <a:cs typeface="Times New Roman" panose="02020603050405020304" pitchFamily="18" charset="0"/>
              </a:rPr>
              <a:t> </a:t>
            </a:r>
            <a:r>
              <a:rPr lang="en-US" altLang="en-US" sz="2800" dirty="0" err="1">
                <a:cs typeface="Times New Roman" panose="02020603050405020304" pitchFamily="18" charset="0"/>
              </a:rPr>
              <a:t>Leng</a:t>
            </a:r>
            <a:r>
              <a:rPr lang="en-US" altLang="en-US" sz="2800" dirty="0">
                <a:cs typeface="Times New Roman" panose="02020603050405020304" pitchFamily="18" charset="0"/>
              </a:rPr>
              <a:t>; Yan Zhang; </a:t>
            </a:r>
            <a:r>
              <a:rPr lang="en-US" altLang="en-US" sz="2800" dirty="0" err="1">
                <a:cs typeface="Times New Roman" panose="02020603050405020304" pitchFamily="18" charset="0"/>
              </a:rPr>
              <a:t>Xinbo</a:t>
            </a:r>
            <a:r>
              <a:rPr lang="en-US" altLang="en-US" sz="2800" dirty="0">
                <a:cs typeface="Times New Roman" panose="02020603050405020304" pitchFamily="18" charset="0"/>
              </a:rPr>
              <a:t> Gao, “Structure-Aware in-Air Handwritten Text Recognition with Graph-Guided Cross-Modality Translator’’.</a:t>
            </a:r>
            <a:endParaRPr lang="en-IN" dirty="0">
              <a:cs typeface="Times New Roman" panose="02020603050405020304" pitchFamily="18" charset="0"/>
            </a:endParaRPr>
          </a:p>
        </p:txBody>
      </p:sp>
      <p:pic>
        <p:nvPicPr>
          <p:cNvPr id="4" name="Picture 3">
            <a:extLst>
              <a:ext uri="{FF2B5EF4-FFF2-40B4-BE49-F238E27FC236}">
                <a16:creationId xmlns:a16="http://schemas.microsoft.com/office/drawing/2014/main" id="{31572E26-0498-48F9-E6B3-BBC7DD1BF5A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01770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4119-E46A-EECB-2FD4-2EEAE644291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ACC354A-0110-F0A1-8457-4E9F7B4DD477}"/>
              </a:ext>
            </a:extLst>
          </p:cNvPr>
          <p:cNvSpPr>
            <a:spLocks noGrp="1"/>
          </p:cNvSpPr>
          <p:nvPr>
            <p:ph idx="1"/>
          </p:nvPr>
        </p:nvSpPr>
        <p:spPr/>
        <p:txBody>
          <a:bodyPr>
            <a:normAutofit fontScale="92500" lnSpcReduction="10000"/>
          </a:bodyPr>
          <a:lstStyle/>
          <a:p>
            <a:r>
              <a:rPr lang="en-GB" b="0" i="0" dirty="0">
                <a:effectLst/>
                <a:latin typeface="Söhne"/>
              </a:rPr>
              <a:t>Handwriting recognition is a long-standing challenge in computer vision, with applications spanning from document digitization to interactive interfaces.</a:t>
            </a:r>
          </a:p>
          <a:p>
            <a:pPr algn="l">
              <a:buFont typeface="Arial" panose="020B0604020202020204" pitchFamily="34" charset="0"/>
              <a:buChar char="•"/>
            </a:pPr>
            <a:r>
              <a:rPr lang="en-GB" b="0" i="0" dirty="0">
                <a:effectLst/>
                <a:latin typeface="Söhne"/>
              </a:rPr>
              <a:t>Our study presents a robust system for handwriting recognition utilizing convolutional neural networks (CNNs) and preprocessing techniques.</a:t>
            </a:r>
          </a:p>
          <a:p>
            <a:pPr algn="l">
              <a:buFont typeface="Arial" panose="020B0604020202020204" pitchFamily="34" charset="0"/>
              <a:buChar char="•"/>
            </a:pPr>
            <a:r>
              <a:rPr lang="en-GB" b="0" i="0" dirty="0">
                <a:effectLst/>
                <a:latin typeface="Söhne"/>
              </a:rPr>
              <a:t>We train our model on a diverse dataset, enhancing recognition accuracy through language modelling and contextual analysis.</a:t>
            </a:r>
          </a:p>
          <a:p>
            <a:r>
              <a:rPr lang="en-GB" b="0" i="0" dirty="0">
                <a:effectLst/>
                <a:latin typeface="Söhne"/>
              </a:rPr>
              <a:t>Experimental results demonstrate high accuracy across various handwriting styles and languages, showcasing potential in historical document digitization and form processing.</a:t>
            </a:r>
            <a:br>
              <a:rPr lang="en-GB" dirty="0"/>
            </a:br>
            <a:endParaRPr lang="en-GB"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FC54D8-4A2F-36C0-B1A5-8021B939617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7" name="Rectangle 3">
            <a:extLst>
              <a:ext uri="{FF2B5EF4-FFF2-40B4-BE49-F238E27FC236}">
                <a16:creationId xmlns:a16="http://schemas.microsoft.com/office/drawing/2014/main" id="{2FE64987-7031-1C45-AA0A-A69C18B2AEEC}"/>
              </a:ext>
            </a:extLst>
          </p:cNvPr>
          <p:cNvSpPr>
            <a:spLocks noChangeArrowheads="1"/>
          </p:cNvSpPr>
          <p:nvPr/>
        </p:nvSpPr>
        <p:spPr bwMode="auto">
          <a:xfrm>
            <a:off x="0" y="-138499"/>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52DA3FC2-DF9A-A0F3-BEF6-C5C23AE7B6F9}"/>
              </a:ext>
            </a:extLst>
          </p:cNvPr>
          <p:cNvSpPr>
            <a:spLocks noChangeArrowheads="1"/>
          </p:cNvSpPr>
          <p:nvPr/>
        </p:nvSpPr>
        <p:spPr bwMode="auto">
          <a:xfrm>
            <a:off x="0" y="0"/>
            <a:ext cx="1809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880690A8-483A-82DE-2533-C870894CCF06}"/>
              </a:ext>
            </a:extLst>
          </p:cNvPr>
          <p:cNvSpPr>
            <a:spLocks noChangeArrowheads="1"/>
          </p:cNvSpPr>
          <p:nvPr/>
        </p:nvSpPr>
        <p:spPr bwMode="auto">
          <a:xfrm>
            <a:off x="152400" y="152400"/>
            <a:ext cx="1809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364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260D-4EE7-9850-601A-15EECD333B2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 Motivation</a:t>
            </a:r>
          </a:p>
        </p:txBody>
      </p:sp>
      <p:sp>
        <p:nvSpPr>
          <p:cNvPr id="3" name="Content Placeholder 2">
            <a:extLst>
              <a:ext uri="{FF2B5EF4-FFF2-40B4-BE49-F238E27FC236}">
                <a16:creationId xmlns:a16="http://schemas.microsoft.com/office/drawing/2014/main" id="{5E67C111-B467-CF11-DE8A-84D6F9A6C6B2}"/>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GB" sz="1800" b="0" i="0" dirty="0">
                <a:effectLst/>
                <a:latin typeface="Söhne"/>
              </a:rPr>
              <a:t>Handwriting recognition, at the crossroads of computer vision and natural language processing, plays a pivotal role in the digital era.</a:t>
            </a:r>
          </a:p>
          <a:p>
            <a:pPr algn="l">
              <a:buFont typeface="Arial" panose="020B0604020202020204" pitchFamily="34" charset="0"/>
              <a:buChar char="•"/>
            </a:pPr>
            <a:r>
              <a:rPr lang="en-GB" sz="1800" b="0" i="0" dirty="0">
                <a:effectLst/>
                <a:latin typeface="Söhne"/>
              </a:rPr>
              <a:t>Despite the prevalence of typed texts, handwritten documents persist, driving the need for effective recognition systems.</a:t>
            </a:r>
          </a:p>
          <a:p>
            <a:pPr algn="l">
              <a:buFont typeface="Arial" panose="020B0604020202020204" pitchFamily="34" charset="0"/>
              <a:buChar char="•"/>
            </a:pPr>
            <a:r>
              <a:rPr lang="en-GB" sz="1800" b="0" i="0" dirty="0">
                <a:effectLst/>
                <a:latin typeface="Söhne"/>
              </a:rPr>
              <a:t>This project focuses on handwriting recognition, particularly names, utilizing a vast dataset collected from various initiatives.</a:t>
            </a:r>
          </a:p>
          <a:p>
            <a:pPr algn="l">
              <a:buFont typeface="Arial" panose="020B0604020202020204" pitchFamily="34" charset="0"/>
              <a:buChar char="•"/>
            </a:pPr>
            <a:r>
              <a:rPr lang="en-GB" sz="1800" b="1" dirty="0">
                <a:latin typeface="Söhne"/>
              </a:rPr>
              <a:t>Motivation</a:t>
            </a:r>
          </a:p>
          <a:p>
            <a:pPr algn="l">
              <a:buFont typeface="Arial" panose="020B0604020202020204" pitchFamily="34" charset="0"/>
              <a:buChar char="•"/>
            </a:pPr>
            <a:r>
              <a:rPr lang="en-IN" sz="1800" b="0" i="0" dirty="0">
                <a:effectLst/>
                <a:latin typeface="Söhne"/>
              </a:rPr>
              <a:t>In today's digital age, interpreting handwritten information is crucial for accessibility and preservation.</a:t>
            </a:r>
          </a:p>
          <a:p>
            <a:pPr algn="l">
              <a:buFont typeface="Arial" panose="020B0604020202020204" pitchFamily="34" charset="0"/>
              <a:buChar char="•"/>
            </a:pPr>
            <a:r>
              <a:rPr lang="en-IN" sz="1800" b="0" i="0" dirty="0">
                <a:effectLst/>
                <a:latin typeface="Söhne"/>
              </a:rPr>
              <a:t>Handwritten data, from historical manuscripts to personal notes, holds immense value.</a:t>
            </a:r>
          </a:p>
          <a:p>
            <a:pPr algn="l">
              <a:buFont typeface="Arial" panose="020B0604020202020204" pitchFamily="34" charset="0"/>
              <a:buChar char="•"/>
            </a:pPr>
            <a:r>
              <a:rPr lang="en-IN" sz="1800" b="0" i="0" dirty="0">
                <a:effectLst/>
                <a:latin typeface="Söhne"/>
              </a:rPr>
              <a:t>Handwriting recognition enhances user experience in interactive smart devices, enabling innovative applications.</a:t>
            </a:r>
          </a:p>
          <a:p>
            <a:r>
              <a:rPr lang="en-IN" sz="1900" b="1" i="0" dirty="0">
                <a:effectLst/>
                <a:latin typeface="Söhne"/>
              </a:rPr>
              <a:t>Objective</a:t>
            </a:r>
            <a:endParaRPr lang="en-IN" sz="1800" b="1" i="0" dirty="0">
              <a:effectLst/>
              <a:latin typeface="Söhne"/>
            </a:endParaRPr>
          </a:p>
          <a:p>
            <a:pPr algn="l">
              <a:buFont typeface="Arial" panose="020B0604020202020204" pitchFamily="34" charset="0"/>
              <a:buChar char="•"/>
            </a:pPr>
            <a:r>
              <a:rPr lang="en-IN" sz="1800" b="0" i="0" dirty="0">
                <a:effectLst/>
                <a:latin typeface="Söhne"/>
              </a:rPr>
              <a:t>Primary goal: Utilize deep learning for recognizing and digitizing handwritten names.</a:t>
            </a:r>
          </a:p>
          <a:p>
            <a:pPr algn="l">
              <a:buFont typeface="Arial" panose="020B0604020202020204" pitchFamily="34" charset="0"/>
              <a:buChar char="•"/>
            </a:pPr>
            <a:r>
              <a:rPr lang="en-IN" sz="1800" b="0" i="0" dirty="0">
                <a:effectLst/>
                <a:latin typeface="Söhne"/>
              </a:rPr>
              <a:t>Dataset sourced from charity projects.</a:t>
            </a:r>
          </a:p>
          <a:p>
            <a:pPr algn="l">
              <a:buFont typeface="Arial" panose="020B0604020202020204" pitchFamily="34" charset="0"/>
              <a:buChar char="•"/>
            </a:pPr>
            <a:r>
              <a:rPr lang="en-IN" sz="1800" b="0" i="0" dirty="0">
                <a:effectLst/>
                <a:latin typeface="Söhne"/>
              </a:rPr>
              <a:t>Aim: Achieve recognition accuracy of over 85%, transforming handwritten characters into coherent digital text.</a:t>
            </a:r>
            <a:br>
              <a:rPr lang="en-IN" sz="1200" dirty="0"/>
            </a:br>
            <a:br>
              <a:rPr lang="en-GB" sz="1800" dirty="0"/>
            </a:b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470091-7157-46C4-7EBC-9E193342F26B}"/>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426921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30A4-3C3B-A216-83BB-91219312244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Challenges / Objective</a:t>
            </a:r>
          </a:p>
        </p:txBody>
      </p:sp>
      <p:sp>
        <p:nvSpPr>
          <p:cNvPr id="3" name="Content Placeholder 2">
            <a:extLst>
              <a:ext uri="{FF2B5EF4-FFF2-40B4-BE49-F238E27FC236}">
                <a16:creationId xmlns:a16="http://schemas.microsoft.com/office/drawing/2014/main" id="{AD50BAFB-4921-1D00-2ACB-E826221FDCE2}"/>
              </a:ext>
            </a:extLst>
          </p:cNvPr>
          <p:cNvSpPr>
            <a:spLocks noGrp="1"/>
          </p:cNvSpPr>
          <p:nvPr>
            <p:ph idx="1"/>
          </p:nvPr>
        </p:nvSpPr>
        <p:spPr/>
        <p:txBody>
          <a:bodyPr>
            <a:normAutofit/>
          </a:bodyPr>
          <a:lstStyle/>
          <a:p>
            <a:r>
              <a:rPr lang="en-IN" sz="1800" b="1" i="0" dirty="0">
                <a:effectLst/>
                <a:latin typeface="Söhne"/>
              </a:rPr>
              <a:t>Objective</a:t>
            </a:r>
          </a:p>
          <a:p>
            <a:pPr algn="l">
              <a:buFont typeface="Arial" panose="020B0604020202020204" pitchFamily="34" charset="0"/>
              <a:buChar char="•"/>
            </a:pPr>
            <a:r>
              <a:rPr lang="en-IN" sz="1500" b="0" i="0" dirty="0">
                <a:effectLst/>
                <a:latin typeface="Söhne"/>
              </a:rPr>
              <a:t>Primary goal: Utilize deep learning for recognizing and digitizing handwritten names.</a:t>
            </a:r>
          </a:p>
          <a:p>
            <a:pPr algn="l">
              <a:buFont typeface="Arial" panose="020B0604020202020204" pitchFamily="34" charset="0"/>
              <a:buChar char="•"/>
            </a:pPr>
            <a:r>
              <a:rPr lang="en-IN" sz="1500" b="0" i="0" dirty="0">
                <a:effectLst/>
                <a:latin typeface="Söhne"/>
              </a:rPr>
              <a:t>Dataset sourced from charity projects.</a:t>
            </a:r>
          </a:p>
          <a:p>
            <a:pPr algn="l">
              <a:buFont typeface="Arial" panose="020B0604020202020204" pitchFamily="34" charset="0"/>
              <a:buChar char="•"/>
            </a:pPr>
            <a:r>
              <a:rPr lang="en-IN" sz="1500" b="0" i="0" dirty="0">
                <a:effectLst/>
                <a:latin typeface="Söhne"/>
              </a:rPr>
              <a:t>Aim: Achieve recognition accuracy of over 85%, transforming handwritten characters into coherent digital text. </a:t>
            </a:r>
          </a:p>
          <a:p>
            <a:pPr algn="l">
              <a:buFont typeface="Arial" panose="020B0604020202020204" pitchFamily="34" charset="0"/>
              <a:buChar char="•"/>
            </a:pPr>
            <a:r>
              <a:rPr lang="en-IN" sz="1800" b="1" i="0" dirty="0">
                <a:effectLst/>
                <a:latin typeface="Söhne"/>
              </a:rPr>
              <a:t>Challenges</a:t>
            </a:r>
          </a:p>
          <a:p>
            <a:pPr algn="l">
              <a:buFont typeface="Arial" panose="020B0604020202020204" pitchFamily="34" charset="0"/>
              <a:buChar char="•"/>
            </a:pPr>
            <a:r>
              <a:rPr lang="en-GB" sz="1600" b="0" i="0" dirty="0">
                <a:effectLst/>
                <a:latin typeface="Söhne"/>
              </a:rPr>
              <a:t>Data Quality and Preprocessing: Cleaning and preprocessing handwritten datasets are crucial for model performance.</a:t>
            </a:r>
          </a:p>
          <a:p>
            <a:pPr algn="l">
              <a:buFont typeface="Arial" panose="020B0604020202020204" pitchFamily="34" charset="0"/>
              <a:buChar char="•"/>
            </a:pPr>
            <a:r>
              <a:rPr lang="en-GB" sz="1600" b="0" i="0" dirty="0">
                <a:effectLst/>
                <a:latin typeface="Söhne"/>
              </a:rPr>
              <a:t>Variability in Handwriting Styles: Accounting for diverse handwriting styles is essential for accurate recognition.</a:t>
            </a:r>
          </a:p>
          <a:p>
            <a:pPr algn="l">
              <a:buFont typeface="Arial" panose="020B0604020202020204" pitchFamily="34" charset="0"/>
              <a:buChar char="•"/>
            </a:pPr>
            <a:r>
              <a:rPr lang="en-GB" sz="1600" b="0" i="0" dirty="0">
                <a:effectLst/>
                <a:latin typeface="Söhne"/>
              </a:rPr>
              <a:t>Model Complexity: Balancing model complexity to handle handwritten text effectively.</a:t>
            </a:r>
          </a:p>
          <a:p>
            <a:pPr algn="l">
              <a:buFont typeface="Arial" panose="020B0604020202020204" pitchFamily="34" charset="0"/>
              <a:buChar char="•"/>
            </a:pPr>
            <a:r>
              <a:rPr lang="en-GB" sz="1500" b="0" i="0" dirty="0">
                <a:effectLst/>
                <a:latin typeface="Söhne"/>
              </a:rPr>
              <a:t>Achieving High Accuracy: Overcoming challenges to achieve an accuracy of over 85%..</a:t>
            </a:r>
            <a:br>
              <a:rPr lang="en-GB" sz="1500" dirty="0"/>
            </a:br>
            <a:br>
              <a:rPr lang="en-IN" sz="1500" dirty="0"/>
            </a:br>
            <a:endParaRPr lang="en-IN" sz="15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DE28F4-9147-27AE-E539-BA356AADB696}"/>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267873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1B73-F4C1-C090-D2BB-EE26846097E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Literature Survey</a:t>
            </a:r>
          </a:p>
        </p:txBody>
      </p:sp>
      <p:pic>
        <p:nvPicPr>
          <p:cNvPr id="4" name="Picture 3">
            <a:extLst>
              <a:ext uri="{FF2B5EF4-FFF2-40B4-BE49-F238E27FC236}">
                <a16:creationId xmlns:a16="http://schemas.microsoft.com/office/drawing/2014/main" id="{7D9D86B2-780C-2FE7-AA50-31B7D73F91E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graphicFrame>
        <p:nvGraphicFramePr>
          <p:cNvPr id="5" name="Table 4">
            <a:extLst>
              <a:ext uri="{FF2B5EF4-FFF2-40B4-BE49-F238E27FC236}">
                <a16:creationId xmlns:a16="http://schemas.microsoft.com/office/drawing/2014/main" id="{8BF32DD1-3AAF-5283-F37D-C67A979999DA}"/>
              </a:ext>
            </a:extLst>
          </p:cNvPr>
          <p:cNvGraphicFramePr>
            <a:graphicFrameLocks noGrp="1"/>
          </p:cNvGraphicFramePr>
          <p:nvPr>
            <p:extLst>
              <p:ext uri="{D42A27DB-BD31-4B8C-83A1-F6EECF244321}">
                <p14:modId xmlns:p14="http://schemas.microsoft.com/office/powerpoint/2010/main" val="765032707"/>
              </p:ext>
            </p:extLst>
          </p:nvPr>
        </p:nvGraphicFramePr>
        <p:xfrm>
          <a:off x="746449" y="1370510"/>
          <a:ext cx="10851500" cy="5422176"/>
        </p:xfrm>
        <a:graphic>
          <a:graphicData uri="http://schemas.openxmlformats.org/drawingml/2006/table">
            <a:tbl>
              <a:tblPr firstRow="1" bandRow="1">
                <a:tableStyleId>{5C22544A-7EE6-4342-B048-85BDC9FD1C3A}</a:tableStyleId>
              </a:tblPr>
              <a:tblGrid>
                <a:gridCol w="2170300">
                  <a:extLst>
                    <a:ext uri="{9D8B030D-6E8A-4147-A177-3AD203B41FA5}">
                      <a16:colId xmlns:a16="http://schemas.microsoft.com/office/drawing/2014/main" val="3057290342"/>
                    </a:ext>
                  </a:extLst>
                </a:gridCol>
                <a:gridCol w="2170300">
                  <a:extLst>
                    <a:ext uri="{9D8B030D-6E8A-4147-A177-3AD203B41FA5}">
                      <a16:colId xmlns:a16="http://schemas.microsoft.com/office/drawing/2014/main" val="4255996703"/>
                    </a:ext>
                  </a:extLst>
                </a:gridCol>
                <a:gridCol w="2170300">
                  <a:extLst>
                    <a:ext uri="{9D8B030D-6E8A-4147-A177-3AD203B41FA5}">
                      <a16:colId xmlns:a16="http://schemas.microsoft.com/office/drawing/2014/main" val="1880805491"/>
                    </a:ext>
                  </a:extLst>
                </a:gridCol>
                <a:gridCol w="2170300">
                  <a:extLst>
                    <a:ext uri="{9D8B030D-6E8A-4147-A177-3AD203B41FA5}">
                      <a16:colId xmlns:a16="http://schemas.microsoft.com/office/drawing/2014/main" val="1273753378"/>
                    </a:ext>
                  </a:extLst>
                </a:gridCol>
                <a:gridCol w="2170300">
                  <a:extLst>
                    <a:ext uri="{9D8B030D-6E8A-4147-A177-3AD203B41FA5}">
                      <a16:colId xmlns:a16="http://schemas.microsoft.com/office/drawing/2014/main" val="3052794139"/>
                    </a:ext>
                  </a:extLst>
                </a:gridCol>
              </a:tblGrid>
              <a:tr h="1090356">
                <a:tc>
                  <a:txBody>
                    <a:bodyPr/>
                    <a:lstStyle/>
                    <a:p>
                      <a:r>
                        <a:rPr lang="en-US" dirty="0"/>
                        <a:t>Authors</a:t>
                      </a:r>
                      <a:endParaRPr lang="en-IN" dirty="0"/>
                    </a:p>
                  </a:txBody>
                  <a:tcPr/>
                </a:tc>
                <a:tc>
                  <a:txBody>
                    <a:bodyPr/>
                    <a:lstStyle/>
                    <a:p>
                      <a:r>
                        <a:rPr lang="en-US" dirty="0"/>
                        <a:t>Title</a:t>
                      </a:r>
                      <a:endParaRPr lang="en-IN" dirty="0"/>
                    </a:p>
                  </a:txBody>
                  <a:tcPr/>
                </a:tc>
                <a:tc>
                  <a:txBody>
                    <a:bodyPr/>
                    <a:lstStyle/>
                    <a:p>
                      <a:r>
                        <a:rPr lang="en-US" dirty="0"/>
                        <a:t>Dataset</a:t>
                      </a:r>
                      <a:endParaRPr lang="en-IN" dirty="0"/>
                    </a:p>
                  </a:txBody>
                  <a:tcPr/>
                </a:tc>
                <a:tc>
                  <a:txBody>
                    <a:bodyPr/>
                    <a:lstStyle/>
                    <a:p>
                      <a:r>
                        <a:rPr lang="en-US" dirty="0"/>
                        <a:t>Methods</a:t>
                      </a:r>
                      <a:endParaRPr lang="en-IN" dirty="0"/>
                    </a:p>
                  </a:txBody>
                  <a:tcPr/>
                </a:tc>
                <a:tc>
                  <a:txBody>
                    <a:bodyPr/>
                    <a:lstStyle/>
                    <a:p>
                      <a:r>
                        <a:rPr lang="en-US" dirty="0"/>
                        <a:t>Remarks</a:t>
                      </a:r>
                      <a:endParaRPr lang="en-IN" dirty="0"/>
                    </a:p>
                  </a:txBody>
                  <a:tcPr/>
                </a:tc>
                <a:extLst>
                  <a:ext uri="{0D108BD9-81ED-4DB2-BD59-A6C34878D82A}">
                    <a16:rowId xmlns:a16="http://schemas.microsoft.com/office/drawing/2014/main" val="1948139069"/>
                  </a:ext>
                </a:extLst>
              </a:tr>
              <a:tr h="2394900">
                <a:tc>
                  <a:txBody>
                    <a:bodyPr/>
                    <a:lstStyle/>
                    <a:p>
                      <a:r>
                        <a:rPr lang="en-IN" dirty="0"/>
                        <a:t>Zhen Xu</a:t>
                      </a:r>
                    </a:p>
                    <a:p>
                      <a:r>
                        <a:rPr lang="en-IN" dirty="0" err="1"/>
                        <a:t>Ziqiang</a:t>
                      </a:r>
                      <a:r>
                        <a:rPr lang="en-IN" dirty="0"/>
                        <a:t> Chen</a:t>
                      </a:r>
                    </a:p>
                  </a:txBody>
                  <a:tcPr/>
                </a:tc>
                <a:tc>
                  <a:txBody>
                    <a:bodyPr/>
                    <a:lstStyle/>
                    <a:p>
                      <a:r>
                        <a:rPr lang="en-US" dirty="0"/>
                        <a:t>MSBFN for Handwriting Recognition</a:t>
                      </a:r>
                      <a:endParaRPr lang="en-IN" dirty="0"/>
                    </a:p>
                  </a:txBody>
                  <a:tcPr/>
                </a:tc>
                <a:tc>
                  <a:txBody>
                    <a:bodyPr/>
                    <a:lstStyle/>
                    <a:p>
                      <a:r>
                        <a:rPr lang="en-IN" sz="1800" b="0" i="0" kern="1200" dirty="0" err="1">
                          <a:solidFill>
                            <a:schemeClr val="dk1"/>
                          </a:solidFill>
                          <a:effectLst/>
                          <a:latin typeface="+mn-lt"/>
                          <a:ea typeface="+mn-ea"/>
                          <a:cs typeface="+mn-cs"/>
                        </a:rPr>
                        <a:t>OnHW-WordTraj</a:t>
                      </a:r>
                      <a:r>
                        <a:rPr lang="en-IN" sz="1800" b="0" i="0" kern="1200" dirty="0">
                          <a:solidFill>
                            <a:schemeClr val="dk1"/>
                          </a:solidFill>
                          <a:effectLst/>
                          <a:latin typeface="+mn-lt"/>
                          <a:ea typeface="+mn-ea"/>
                          <a:cs typeface="+mn-cs"/>
                        </a:rPr>
                        <a:t> dataset</a:t>
                      </a:r>
                      <a:endParaRPr lang="en-IN" dirty="0"/>
                    </a:p>
                  </a:txBody>
                  <a:tcPr/>
                </a:tc>
                <a:tc>
                  <a:txBody>
                    <a:bodyPr/>
                    <a:lstStyle/>
                    <a:p>
                      <a:r>
                        <a:rPr lang="en-IN" sz="1500" b="1" i="0" kern="1200" dirty="0">
                          <a:solidFill>
                            <a:schemeClr val="dk1"/>
                          </a:solidFill>
                          <a:effectLst/>
                          <a:latin typeface="+mn-lt"/>
                          <a:ea typeface="+mn-ea"/>
                          <a:cs typeface="+mn-cs"/>
                        </a:rPr>
                        <a:t>F</a:t>
                      </a:r>
                      <a:r>
                        <a:rPr lang="en-IN" sz="1500" b="0" i="0" kern="1200" dirty="0">
                          <a:solidFill>
                            <a:schemeClr val="dk1"/>
                          </a:solidFill>
                          <a:effectLst/>
                          <a:latin typeface="+mn-lt"/>
                          <a:ea typeface="+mn-ea"/>
                          <a:cs typeface="+mn-cs"/>
                        </a:rPr>
                        <a:t>eature </a:t>
                      </a:r>
                      <a:r>
                        <a:rPr lang="en-IN" sz="1500" b="1" i="0" kern="1200" dirty="0">
                          <a:solidFill>
                            <a:schemeClr val="dk1"/>
                          </a:solidFill>
                          <a:effectLst/>
                          <a:latin typeface="+mn-lt"/>
                          <a:ea typeface="+mn-ea"/>
                          <a:cs typeface="+mn-cs"/>
                        </a:rPr>
                        <a:t>P</a:t>
                      </a:r>
                      <a:r>
                        <a:rPr lang="en-IN" sz="1500" b="0" i="0" kern="1200" dirty="0">
                          <a:solidFill>
                            <a:schemeClr val="dk1"/>
                          </a:solidFill>
                          <a:effectLst/>
                          <a:latin typeface="+mn-lt"/>
                          <a:ea typeface="+mn-ea"/>
                          <a:cs typeface="+mn-cs"/>
                        </a:rPr>
                        <a:t>yramid </a:t>
                      </a:r>
                      <a:r>
                        <a:rPr lang="en-IN" sz="1500" b="1" i="0" kern="1200" dirty="0">
                          <a:solidFill>
                            <a:schemeClr val="dk1"/>
                          </a:solidFill>
                          <a:effectLst/>
                          <a:latin typeface="+mn-lt"/>
                          <a:ea typeface="+mn-ea"/>
                          <a:cs typeface="+mn-cs"/>
                        </a:rPr>
                        <a:t>N</a:t>
                      </a:r>
                      <a:r>
                        <a:rPr lang="en-IN" sz="1500" b="0" i="0" kern="1200" dirty="0">
                          <a:solidFill>
                            <a:schemeClr val="dk1"/>
                          </a:solidFill>
                          <a:effectLst/>
                          <a:latin typeface="+mn-lt"/>
                          <a:ea typeface="+mn-ea"/>
                          <a:cs typeface="+mn-cs"/>
                        </a:rPr>
                        <a:t>etwork (FPN), Sequence </a:t>
                      </a:r>
                      <a:r>
                        <a:rPr lang="en-IN" sz="1500" b="1" i="0" kern="1200" dirty="0">
                          <a:solidFill>
                            <a:schemeClr val="dk1"/>
                          </a:solidFill>
                          <a:effectLst/>
                          <a:latin typeface="+mn-lt"/>
                          <a:ea typeface="+mn-ea"/>
                          <a:cs typeface="+mn-cs"/>
                        </a:rPr>
                        <a:t>FPN, M</a:t>
                      </a:r>
                      <a:r>
                        <a:rPr lang="en-IN" sz="1500" b="0" i="0" kern="1200" dirty="0">
                          <a:solidFill>
                            <a:schemeClr val="dk1"/>
                          </a:solidFill>
                          <a:effectLst/>
                          <a:latin typeface="+mn-lt"/>
                          <a:ea typeface="+mn-ea"/>
                          <a:cs typeface="+mn-cs"/>
                        </a:rPr>
                        <a:t>ulti-scale </a:t>
                      </a:r>
                      <a:r>
                        <a:rPr lang="en-IN" sz="1500" b="1" i="0" kern="1200" dirty="0">
                          <a:solidFill>
                            <a:schemeClr val="dk1"/>
                          </a:solidFill>
                          <a:effectLst/>
                          <a:latin typeface="+mn-lt"/>
                          <a:ea typeface="+mn-ea"/>
                          <a:cs typeface="+mn-cs"/>
                        </a:rPr>
                        <a:t>B</a:t>
                      </a:r>
                      <a:r>
                        <a:rPr lang="en-IN" sz="1500" b="0" i="0" kern="1200" dirty="0">
                          <a:solidFill>
                            <a:schemeClr val="dk1"/>
                          </a:solidFill>
                          <a:effectLst/>
                          <a:latin typeface="+mn-lt"/>
                          <a:ea typeface="+mn-ea"/>
                          <a:cs typeface="+mn-cs"/>
                        </a:rPr>
                        <a:t>imodal </a:t>
                      </a:r>
                      <a:r>
                        <a:rPr lang="en-IN" sz="1500" b="1" i="0" kern="1200" dirty="0">
                          <a:solidFill>
                            <a:schemeClr val="dk1"/>
                          </a:solidFill>
                          <a:effectLst/>
                          <a:latin typeface="+mn-lt"/>
                          <a:ea typeface="+mn-ea"/>
                          <a:cs typeface="+mn-cs"/>
                        </a:rPr>
                        <a:t>F</a:t>
                      </a:r>
                      <a:r>
                        <a:rPr lang="en-IN" sz="1500" b="0" i="0" kern="1200" dirty="0">
                          <a:solidFill>
                            <a:schemeClr val="dk1"/>
                          </a:solidFill>
                          <a:effectLst/>
                          <a:latin typeface="+mn-lt"/>
                          <a:ea typeface="+mn-ea"/>
                          <a:cs typeface="+mn-cs"/>
                        </a:rPr>
                        <a:t>usion (MBF), and </a:t>
                      </a:r>
                      <a:r>
                        <a:rPr lang="en-IN" sz="1500" b="1" i="0" kern="1200" dirty="0">
                          <a:solidFill>
                            <a:schemeClr val="dk1"/>
                          </a:solidFill>
                          <a:effectLst/>
                          <a:latin typeface="+mn-lt"/>
                          <a:ea typeface="+mn-ea"/>
                          <a:cs typeface="+mn-cs"/>
                        </a:rPr>
                        <a:t>P</a:t>
                      </a:r>
                      <a:r>
                        <a:rPr lang="en-IN" sz="1500" b="0" i="0" kern="1200" dirty="0">
                          <a:solidFill>
                            <a:schemeClr val="dk1"/>
                          </a:solidFill>
                          <a:effectLst/>
                          <a:latin typeface="+mn-lt"/>
                          <a:ea typeface="+mn-ea"/>
                          <a:cs typeface="+mn-cs"/>
                        </a:rPr>
                        <a:t>osition-</a:t>
                      </a:r>
                      <a:r>
                        <a:rPr lang="en-IN" sz="1500" b="1" i="0" kern="1200" dirty="0">
                          <a:solidFill>
                            <a:schemeClr val="dk1"/>
                          </a:solidFill>
                          <a:effectLst/>
                          <a:latin typeface="+mn-lt"/>
                          <a:ea typeface="+mn-ea"/>
                          <a:cs typeface="+mn-cs"/>
                        </a:rPr>
                        <a:t>A</a:t>
                      </a:r>
                      <a:r>
                        <a:rPr lang="en-IN" sz="1500" b="0" i="0" kern="1200" dirty="0">
                          <a:solidFill>
                            <a:schemeClr val="dk1"/>
                          </a:solidFill>
                          <a:effectLst/>
                          <a:latin typeface="+mn-lt"/>
                          <a:ea typeface="+mn-ea"/>
                          <a:cs typeface="+mn-cs"/>
                        </a:rPr>
                        <a:t>ware </a:t>
                      </a:r>
                      <a:r>
                        <a:rPr lang="en-IN" sz="1500" b="1" i="0" kern="1200" dirty="0">
                          <a:solidFill>
                            <a:schemeClr val="dk1"/>
                          </a:solidFill>
                          <a:effectLst/>
                          <a:latin typeface="+mn-lt"/>
                          <a:ea typeface="+mn-ea"/>
                          <a:cs typeface="+mn-cs"/>
                        </a:rPr>
                        <a:t>M</a:t>
                      </a:r>
                      <a:r>
                        <a:rPr lang="en-IN" sz="1500" b="0" i="0" kern="1200" dirty="0">
                          <a:solidFill>
                            <a:schemeClr val="dk1"/>
                          </a:solidFill>
                          <a:effectLst/>
                          <a:latin typeface="+mn-lt"/>
                          <a:ea typeface="+mn-ea"/>
                          <a:cs typeface="+mn-cs"/>
                        </a:rPr>
                        <a:t>ulti-scale </a:t>
                      </a:r>
                      <a:r>
                        <a:rPr lang="en-IN" sz="1500" b="1" i="0" kern="1200" dirty="0">
                          <a:solidFill>
                            <a:schemeClr val="dk1"/>
                          </a:solidFill>
                          <a:effectLst/>
                          <a:latin typeface="+mn-lt"/>
                          <a:ea typeface="+mn-ea"/>
                          <a:cs typeface="+mn-cs"/>
                        </a:rPr>
                        <a:t>F</a:t>
                      </a:r>
                      <a:r>
                        <a:rPr lang="en-IN" sz="1500" b="0" i="0" kern="1200" dirty="0">
                          <a:solidFill>
                            <a:schemeClr val="dk1"/>
                          </a:solidFill>
                          <a:effectLst/>
                          <a:latin typeface="+mn-lt"/>
                          <a:ea typeface="+mn-ea"/>
                          <a:cs typeface="+mn-cs"/>
                        </a:rPr>
                        <a:t>usion (PAMF)</a:t>
                      </a:r>
                      <a:endParaRPr lang="en-IN" sz="1500" dirty="0"/>
                    </a:p>
                  </a:txBody>
                  <a:tcPr/>
                </a:tc>
                <a:tc>
                  <a:txBody>
                    <a:bodyPr/>
                    <a:lstStyle/>
                    <a:p>
                      <a:r>
                        <a:rPr lang="en-US" sz="1500" b="0" i="0" kern="1200" dirty="0">
                          <a:solidFill>
                            <a:schemeClr val="dk1"/>
                          </a:solidFill>
                          <a:effectLst/>
                          <a:latin typeface="+mn-lt"/>
                          <a:ea typeface="+mn-ea"/>
                          <a:cs typeface="+mn-cs"/>
                        </a:rPr>
                        <a:t>Extensive experimental results validate the accuracy and robustness of our approach in recognizing both English and Chinese under varying sequence scales and semantic unit complexity.</a:t>
                      </a:r>
                      <a:endParaRPr lang="en-IN" sz="1500" dirty="0"/>
                    </a:p>
                  </a:txBody>
                  <a:tcPr/>
                </a:tc>
                <a:extLst>
                  <a:ext uri="{0D108BD9-81ED-4DB2-BD59-A6C34878D82A}">
                    <a16:rowId xmlns:a16="http://schemas.microsoft.com/office/drawing/2014/main" val="378704118"/>
                  </a:ext>
                </a:extLst>
              </a:tr>
              <a:tr h="1936920">
                <a:tc>
                  <a:txBody>
                    <a:bodyPr/>
                    <a:lstStyle/>
                    <a:p>
                      <a:r>
                        <a:rPr lang="en-IN" dirty="0" err="1"/>
                        <a:t>Qixiang</a:t>
                      </a:r>
                      <a:r>
                        <a:rPr lang="en-IN" dirty="0"/>
                        <a:t> Li</a:t>
                      </a:r>
                    </a:p>
                    <a:p>
                      <a:r>
                        <a:rPr lang="en-IN" dirty="0" err="1"/>
                        <a:t>Zhaoya</a:t>
                      </a:r>
                      <a:r>
                        <a:rPr lang="en-IN" dirty="0"/>
                        <a:t> Wang</a:t>
                      </a:r>
                    </a:p>
                  </a:txBody>
                  <a:tcPr/>
                </a:tc>
                <a:tc>
                  <a:txBody>
                    <a:bodyPr/>
                    <a:lstStyle/>
                    <a:p>
                      <a:r>
                        <a:rPr lang="en-IN" dirty="0"/>
                        <a:t>Multimodal Handwritten Signature Verification</a:t>
                      </a:r>
                    </a:p>
                  </a:txBody>
                  <a:tcPr/>
                </a:tc>
                <a:tc>
                  <a:txBody>
                    <a:bodyPr/>
                    <a:lstStyle/>
                    <a:p>
                      <a:r>
                        <a:rPr lang="en-US" sz="1800" b="0" i="0" kern="1200" dirty="0">
                          <a:solidFill>
                            <a:schemeClr val="dk1"/>
                          </a:solidFill>
                          <a:effectLst/>
                          <a:latin typeface="+mn-lt"/>
                          <a:ea typeface="+mn-ea"/>
                          <a:cs typeface="+mn-cs"/>
                        </a:rPr>
                        <a:t>MSSS dataset and the WD classifier</a:t>
                      </a:r>
                      <a:endParaRPr lang="en-IN" dirty="0"/>
                    </a:p>
                  </a:txBody>
                  <a:tcPr/>
                </a:tc>
                <a:tc>
                  <a:txBody>
                    <a:bodyPr/>
                    <a:lstStyle/>
                    <a:p>
                      <a:r>
                        <a:rPr lang="en-IN" sz="1500" b="0" i="0" kern="1200" dirty="0">
                          <a:solidFill>
                            <a:schemeClr val="dk1"/>
                          </a:solidFill>
                          <a:effectLst/>
                          <a:latin typeface="+mn-lt"/>
                          <a:ea typeface="+mn-ea"/>
                          <a:cs typeface="+mn-cs"/>
                        </a:rPr>
                        <a:t>CNN-based dual-path network</a:t>
                      </a:r>
                      <a:r>
                        <a:rPr lang="en-US" sz="1500" b="0" i="0" kern="1200" dirty="0">
                          <a:solidFill>
                            <a:schemeClr val="dk1"/>
                          </a:solidFill>
                          <a:effectLst/>
                          <a:latin typeface="+mn-lt"/>
                          <a:ea typeface="+mn-ea"/>
                          <a:cs typeface="+mn-cs"/>
                        </a:rPr>
                        <a:t>the network comprises two distinct subnetworks: an image subnetwork denoted as </a:t>
                      </a:r>
                      <a:r>
                        <a:rPr lang="en-US" sz="1500" b="0" i="0" u="none" strike="noStrike" kern="1200" dirty="0" err="1">
                          <a:solidFill>
                            <a:schemeClr val="dk1"/>
                          </a:solidFill>
                          <a:effectLst/>
                          <a:latin typeface="+mn-lt"/>
                          <a:ea typeface="+mn-ea"/>
                          <a:cs typeface="+mn-cs"/>
                        </a:rPr>
                        <a:t>fθ</a:t>
                      </a:r>
                      <a:r>
                        <a:rPr lang="en-US" sz="1500" b="0" i="0" u="none" strike="noStrike" kern="1200" dirty="0">
                          <a:solidFill>
                            <a:schemeClr val="dk1"/>
                          </a:solidFill>
                          <a:effectLst/>
                          <a:latin typeface="+mn-lt"/>
                          <a:ea typeface="+mn-ea"/>
                          <a:cs typeface="+mn-cs"/>
                        </a:rPr>
                        <a:t>(</a:t>
                      </a:r>
                      <a:r>
                        <a:rPr lang="en-US" sz="1500" b="0" i="0" u="none" strike="noStrike" kern="1200" dirty="0" err="1">
                          <a:solidFill>
                            <a:schemeClr val="dk1"/>
                          </a:solidFill>
                          <a:effectLst/>
                          <a:latin typeface="+mn-lt"/>
                          <a:ea typeface="+mn-ea"/>
                          <a:cs typeface="+mn-cs"/>
                        </a:rPr>
                        <a:t>xIi</a:t>
                      </a:r>
                      <a:r>
                        <a:rPr lang="en-US" sz="1500" b="0" i="0" u="none" strike="noStrike" kern="1200" dirty="0">
                          <a:solidFill>
                            <a:schemeClr val="dk1"/>
                          </a:solidFill>
                          <a:effectLst/>
                          <a:latin typeface="+mn-lt"/>
                          <a:ea typeface="+mn-ea"/>
                          <a:cs typeface="+mn-cs"/>
                        </a:rPr>
                        <a:t>)</a:t>
                      </a:r>
                      <a:r>
                        <a:rPr lang="en-US" sz="1500" b="0" i="0" kern="1200" dirty="0">
                          <a:solidFill>
                            <a:schemeClr val="dk1"/>
                          </a:solidFill>
                          <a:effectLst/>
                          <a:latin typeface="+mn-lt"/>
                          <a:ea typeface="+mn-ea"/>
                          <a:cs typeface="+mn-cs"/>
                        </a:rPr>
                        <a:t> and an audio subnetwork denoted as </a:t>
                      </a:r>
                      <a:r>
                        <a:rPr lang="en-US" sz="1500" b="0" i="0" u="none" strike="noStrike" kern="1200" dirty="0" err="1">
                          <a:solidFill>
                            <a:schemeClr val="dk1"/>
                          </a:solidFill>
                          <a:effectLst/>
                          <a:latin typeface="+mn-lt"/>
                          <a:ea typeface="+mn-ea"/>
                          <a:cs typeface="+mn-cs"/>
                        </a:rPr>
                        <a:t>gϕ</a:t>
                      </a:r>
                      <a:r>
                        <a:rPr lang="en-US" sz="1500" b="0" i="0" u="none" strike="noStrike" kern="1200" dirty="0">
                          <a:solidFill>
                            <a:schemeClr val="dk1"/>
                          </a:solidFill>
                          <a:effectLst/>
                          <a:latin typeface="+mn-lt"/>
                          <a:ea typeface="+mn-ea"/>
                          <a:cs typeface="+mn-cs"/>
                        </a:rPr>
                        <a:t>(</a:t>
                      </a:r>
                      <a:r>
                        <a:rPr lang="en-US" sz="1500" b="0" i="0" u="none" strike="noStrike" kern="1200" dirty="0" err="1">
                          <a:solidFill>
                            <a:schemeClr val="dk1"/>
                          </a:solidFill>
                          <a:effectLst/>
                          <a:latin typeface="+mn-lt"/>
                          <a:ea typeface="+mn-ea"/>
                          <a:cs typeface="+mn-cs"/>
                        </a:rPr>
                        <a:t>xSj</a:t>
                      </a:r>
                      <a:r>
                        <a:rPr lang="en-US" sz="1500" b="0" i="0" u="none" strike="noStrike" kern="1200" dirty="0">
                          <a:solidFill>
                            <a:schemeClr val="dk1"/>
                          </a:solidFill>
                          <a:effectLst/>
                          <a:latin typeface="+mn-lt"/>
                          <a:ea typeface="+mn-ea"/>
                          <a:cs typeface="+mn-cs"/>
                        </a:rPr>
                        <a:t>)</a:t>
                      </a:r>
                      <a:r>
                        <a:rPr lang="en-US" sz="1500" b="0" i="0" kern="1200" dirty="0">
                          <a:solidFill>
                            <a:schemeClr val="dk1"/>
                          </a:solidFill>
                          <a:effectLst/>
                          <a:latin typeface="+mn-lt"/>
                          <a:ea typeface="+mn-ea"/>
                          <a:cs typeface="+mn-cs"/>
                        </a:rPr>
                        <a:t>. </a:t>
                      </a:r>
                      <a:endParaRPr lang="en-IN" sz="1500" dirty="0"/>
                    </a:p>
                  </a:txBody>
                  <a:tcPr/>
                </a:tc>
                <a:tc>
                  <a:txBody>
                    <a:bodyPr/>
                    <a:lstStyle/>
                    <a:p>
                      <a:r>
                        <a:rPr lang="en-US" sz="1500" b="0" i="0" kern="1200" dirty="0">
                          <a:solidFill>
                            <a:schemeClr val="dk1"/>
                          </a:solidFill>
                          <a:effectLst/>
                          <a:latin typeface="+mn-lt"/>
                          <a:ea typeface="+mn-ea"/>
                          <a:cs typeface="+mn-cs"/>
                        </a:rPr>
                        <a:t> This result demonstrates the feasibility of multimodal WI classifier, which will greatly reduce the training cost and complexity of the WD classifier.</a:t>
                      </a:r>
                      <a:endParaRPr lang="en-IN" sz="1500" dirty="0"/>
                    </a:p>
                  </a:txBody>
                  <a:tcPr/>
                </a:tc>
                <a:extLst>
                  <a:ext uri="{0D108BD9-81ED-4DB2-BD59-A6C34878D82A}">
                    <a16:rowId xmlns:a16="http://schemas.microsoft.com/office/drawing/2014/main" val="2178059221"/>
                  </a:ext>
                </a:extLst>
              </a:tr>
            </a:tbl>
          </a:graphicData>
        </a:graphic>
      </p:graphicFrame>
    </p:spTree>
    <p:extLst>
      <p:ext uri="{BB962C8B-B14F-4D97-AF65-F5344CB8AC3E}">
        <p14:creationId xmlns:p14="http://schemas.microsoft.com/office/powerpoint/2010/main" val="227638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1B73-F4C1-C090-D2BB-EE26846097E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C102C45-4C35-14B6-4F6C-CD0964917B64}"/>
              </a:ext>
            </a:extLst>
          </p:cNvPr>
          <p:cNvSpPr>
            <a:spLocks noGrp="1"/>
          </p:cNvSpPr>
          <p:nvPr>
            <p:ph idx="1"/>
          </p:nvPr>
        </p:nvSpPr>
        <p:spPr/>
        <p:txBody>
          <a:bodyPr/>
          <a:lstStyle/>
          <a:p>
            <a:pPr marL="0" indent="0">
              <a:buNone/>
            </a:pPr>
            <a:r>
              <a:rPr lang="en-US" b="0" i="0" dirty="0">
                <a:effectLst/>
                <a:latin typeface="Times New Roman" panose="02020603050405020304" pitchFamily="18" charset="0"/>
                <a:cs typeface="Times New Roman" panose="02020603050405020304" pitchFamily="18" charset="0"/>
              </a:rPr>
              <a:t>Statement : </a:t>
            </a:r>
            <a:r>
              <a:rPr lang="en-GB" sz="2000" b="1" i="0" dirty="0">
                <a:effectLst/>
                <a:latin typeface="Söhne"/>
              </a:rPr>
              <a:t>Converting a Vast Dataset of Over Four Hundred Thousand Handwritten Names into Accurate Digital Text</a:t>
            </a:r>
          </a:p>
          <a:p>
            <a:pPr marL="0" indent="0">
              <a:buNone/>
            </a:pPr>
            <a:endParaRPr lang="en-GB" sz="2000" b="1" i="0" dirty="0">
              <a:effectLst/>
              <a:latin typeface="Söhne"/>
            </a:endParaRPr>
          </a:p>
          <a:p>
            <a:pPr marL="0" indent="0">
              <a:buNone/>
            </a:pPr>
            <a:r>
              <a:rPr lang="en-US" b="0" i="0" dirty="0">
                <a:effectLst/>
                <a:latin typeface="Times New Roman" panose="02020603050405020304" pitchFamily="18" charset="0"/>
                <a:cs typeface="Times New Roman" panose="02020603050405020304" pitchFamily="18" charset="0"/>
              </a:rPr>
              <a:t>Description: </a:t>
            </a:r>
            <a:r>
              <a:rPr lang="en-GB" sz="2000" b="0" i="0" dirty="0">
                <a:effectLst/>
                <a:latin typeface="Söhne"/>
              </a:rPr>
              <a:t>Despite the availability of an extensive dataset, the task of accurately converting handwritten names into digital text remains formidable. Variability in handwriting styles, irregularities in character formation, and the potential for errors or distortions pose significant challenges. This project aims to address these obstacles by designing and training a Convolutional Recurrent Neural Network (CRNN) model using Connectionist Temporal Classification Loss (CTC Loss).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9D86B2-780C-2FE7-AA50-31B7D73F91E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441177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0841-ACDE-E9DE-DA4E-D06E6C5D8D4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Existing System / Work</a:t>
            </a:r>
          </a:p>
        </p:txBody>
      </p:sp>
      <p:sp>
        <p:nvSpPr>
          <p:cNvPr id="3" name="Content Placeholder 2">
            <a:extLst>
              <a:ext uri="{FF2B5EF4-FFF2-40B4-BE49-F238E27FC236}">
                <a16:creationId xmlns:a16="http://schemas.microsoft.com/office/drawing/2014/main" id="{775EF0F8-39E4-4D6C-B9A4-540A9EF08C38}"/>
              </a:ext>
            </a:extLst>
          </p:cNvPr>
          <p:cNvSpPr>
            <a:spLocks noGrp="1"/>
          </p:cNvSpPr>
          <p:nvPr>
            <p:ph idx="1"/>
          </p:nvPr>
        </p:nvSpPr>
        <p:spPr>
          <a:xfrm>
            <a:off x="838200" y="1690688"/>
            <a:ext cx="10515600" cy="4802187"/>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Existing Dataset</a:t>
            </a:r>
          </a:p>
          <a:p>
            <a:pPr lvl="1"/>
            <a:r>
              <a:rPr lang="en-IN" dirty="0">
                <a:latin typeface="Times New Roman" panose="02020603050405020304" pitchFamily="18" charset="0"/>
                <a:cs typeface="Times New Roman" panose="02020603050405020304" pitchFamily="18" charset="0"/>
              </a:rPr>
              <a:t>popular datasets like MNIST, IAM, CEDAR..</a:t>
            </a:r>
          </a:p>
          <a:p>
            <a:pPr lvl="1"/>
            <a:r>
              <a:rPr lang="en-US" dirty="0">
                <a:latin typeface="Times New Roman" panose="02020603050405020304" pitchFamily="18" charset="0"/>
                <a:cs typeface="Times New Roman" panose="02020603050405020304" pitchFamily="18" charset="0"/>
              </a:rPr>
              <a:t>The dataset comprises thousands of handwritten samples, featuring a variety of writing styles and complexities. This diversity allows for robust model training and evaluation in the field of handwriting recognition.</a:t>
            </a:r>
          </a:p>
          <a:p>
            <a:pPr lvl="1"/>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Existing Methodology</a:t>
            </a:r>
          </a:p>
          <a:p>
            <a:pPr lvl="1"/>
            <a:r>
              <a:rPr lang="en-IN" dirty="0">
                <a:latin typeface="Times New Roman" panose="02020603050405020304" pitchFamily="18" charset="0"/>
                <a:cs typeface="Times New Roman" panose="02020603050405020304" pitchFamily="18" charset="0"/>
              </a:rPr>
              <a:t>Discuss CNNs, RNNs, LSTM, GRU.</a:t>
            </a:r>
          </a:p>
          <a:p>
            <a:pPr lvl="1"/>
            <a:r>
              <a:rPr lang="en-US" dirty="0">
                <a:latin typeface="Times New Roman" panose="02020603050405020304" pitchFamily="18" charset="0"/>
                <a:cs typeface="Times New Roman" panose="02020603050405020304" pitchFamily="18" charset="0"/>
              </a:rPr>
              <a:t>common preprocessing and feature extraction steps</a:t>
            </a:r>
          </a:p>
          <a:p>
            <a:pPr lvl="1"/>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Performance &amp; Evaluation Metrics of Existing Methodology</a:t>
            </a:r>
          </a:p>
          <a:p>
            <a:pPr lvl="1"/>
            <a:r>
              <a:rPr lang="en-IN" dirty="0">
                <a:latin typeface="Times New Roman" panose="02020603050405020304" pitchFamily="18" charset="0"/>
                <a:cs typeface="Times New Roman" panose="02020603050405020304" pitchFamily="18" charset="0"/>
              </a:rPr>
              <a:t>Researchers have been using Accuracy, Precision, recall, F1-Score, Performance on benchmark metrics</a:t>
            </a:r>
          </a:p>
          <a:p>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488CD15-03EF-D1C6-039A-9CB9967953DD}"/>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579229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7495-DB12-DE4D-54B2-6BADE4F57CB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Proposed System / Work</a:t>
            </a:r>
            <a:endParaRPr lang="en-IN" dirty="0"/>
          </a:p>
        </p:txBody>
      </p:sp>
      <p:sp>
        <p:nvSpPr>
          <p:cNvPr id="3" name="Content Placeholder 2">
            <a:extLst>
              <a:ext uri="{FF2B5EF4-FFF2-40B4-BE49-F238E27FC236}">
                <a16:creationId xmlns:a16="http://schemas.microsoft.com/office/drawing/2014/main" id="{29E99CFD-9507-0B1E-21EE-7CFF053E455A}"/>
              </a:ext>
            </a:extLst>
          </p:cNvPr>
          <p:cNvSpPr>
            <a:spLocks noGrp="1"/>
          </p:cNvSpPr>
          <p:nvPr>
            <p:ph idx="1"/>
          </p:nvPr>
        </p:nvSpPr>
        <p:spPr>
          <a:xfrm>
            <a:off x="838200" y="1825624"/>
            <a:ext cx="10515600" cy="4870729"/>
          </a:xfrm>
        </p:spPr>
        <p:txBody>
          <a:bodyPr>
            <a:normAutofit fontScale="77500" lnSpcReduction="20000"/>
          </a:bodyPr>
          <a:lstStyle/>
          <a:p>
            <a:r>
              <a:rPr lang="en-IN" dirty="0">
                <a:latin typeface="Times New Roman" panose="02020603050405020304" pitchFamily="18" charset="0"/>
                <a:cs typeface="Times New Roman" panose="02020603050405020304" pitchFamily="18" charset="0"/>
              </a:rPr>
              <a:t>Brief or Explain on How to overcome existing methodology</a:t>
            </a:r>
          </a:p>
          <a:p>
            <a:pPr lvl="1"/>
            <a:r>
              <a:rPr lang="en-IN" sz="2300" dirty="0">
                <a:latin typeface="Times New Roman" panose="02020603050405020304" pitchFamily="18" charset="0"/>
                <a:cs typeface="Times New Roman" panose="02020603050405020304" pitchFamily="18" charset="0"/>
              </a:rPr>
              <a:t>By using Identify Limitations, Research New Approaches, Data Augmentation, Ensemble Learning, Fine-Tuning, Feedback Loop.</a:t>
            </a:r>
          </a:p>
          <a:p>
            <a:r>
              <a:rPr lang="en-IN" dirty="0">
                <a:latin typeface="Times New Roman" panose="02020603050405020304" pitchFamily="18" charset="0"/>
                <a:cs typeface="Times New Roman" panose="02020603050405020304" pitchFamily="18" charset="0"/>
              </a:rPr>
              <a:t>How many modules are being used?</a:t>
            </a:r>
          </a:p>
          <a:p>
            <a:pPr lvl="1"/>
            <a:r>
              <a:rPr lang="en-IN" sz="2300" dirty="0">
                <a:latin typeface="Times New Roman" panose="02020603050405020304" pitchFamily="18" charset="0"/>
                <a:cs typeface="Times New Roman" panose="02020603050405020304" pitchFamily="18" charset="0"/>
              </a:rPr>
              <a:t>4 Modules are being used: Data Preprocessing, Feature Extraction, Model Training, Evaluation.</a:t>
            </a:r>
          </a:p>
          <a:p>
            <a:r>
              <a:rPr lang="en-IN" dirty="0">
                <a:latin typeface="Times New Roman" panose="02020603050405020304" pitchFamily="18" charset="0"/>
                <a:cs typeface="Times New Roman" panose="02020603050405020304" pitchFamily="18" charset="0"/>
              </a:rPr>
              <a:t>Each modules should be described briefly.</a:t>
            </a:r>
          </a:p>
          <a:p>
            <a:pPr lvl="1"/>
            <a:r>
              <a:rPr lang="en-US" sz="2300" dirty="0">
                <a:latin typeface="Times New Roman" panose="02020603050405020304" pitchFamily="18" charset="0"/>
                <a:cs typeface="Times New Roman" panose="02020603050405020304" pitchFamily="18" charset="0"/>
              </a:rPr>
              <a:t>Data Preprocessing: Cleaning and preparing raw handwriting data for model input.</a:t>
            </a:r>
          </a:p>
          <a:p>
            <a:pPr lvl="1"/>
            <a:r>
              <a:rPr lang="en-US" sz="2300" dirty="0">
                <a:latin typeface="Times New Roman" panose="02020603050405020304" pitchFamily="18" charset="0"/>
                <a:cs typeface="Times New Roman" panose="02020603050405020304" pitchFamily="18" charset="0"/>
              </a:rPr>
              <a:t>Feature Extraction: Extracting meaningful features from handwriting images, such as shapes and patterns.</a:t>
            </a:r>
          </a:p>
          <a:p>
            <a:pPr lvl="1"/>
            <a:r>
              <a:rPr lang="en-US" sz="2300" dirty="0">
                <a:latin typeface="Times New Roman" panose="02020603050405020304" pitchFamily="18" charset="0"/>
                <a:cs typeface="Times New Roman" panose="02020603050405020304" pitchFamily="18" charset="0"/>
              </a:rPr>
              <a:t>Model Training: Training machine learning models, like CNNs or RNNs, on the extracted features.</a:t>
            </a:r>
          </a:p>
          <a:p>
            <a:pPr lvl="1"/>
            <a:r>
              <a:rPr lang="en-US" sz="2300" dirty="0">
                <a:latin typeface="Times New Roman" panose="02020603050405020304" pitchFamily="18" charset="0"/>
                <a:cs typeface="Times New Roman" panose="02020603050405020304" pitchFamily="18" charset="0"/>
              </a:rPr>
              <a:t>Evaluation: Assessing model performance using metrics like accuracy, precision, recall, and F1-score.</a:t>
            </a:r>
            <a:endParaRPr lang="en-IN" sz="23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Explain about your existing system’s improved version</a:t>
            </a:r>
          </a:p>
          <a:p>
            <a:pPr lvl="1"/>
            <a:r>
              <a:rPr lang="en-US" sz="2300" dirty="0">
                <a:latin typeface="Times New Roman" panose="02020603050405020304" pitchFamily="18" charset="0"/>
                <a:cs typeface="Times New Roman" panose="02020603050405020304" pitchFamily="18" charset="0"/>
              </a:rPr>
              <a:t>Enhanced Accuracy: Achieve higher accuracy through improved feature extraction and model training.</a:t>
            </a:r>
          </a:p>
          <a:p>
            <a:pPr lvl="1"/>
            <a:r>
              <a:rPr lang="en-US" sz="2300" dirty="0">
                <a:latin typeface="Times New Roman" panose="02020603050405020304" pitchFamily="18" charset="0"/>
                <a:cs typeface="Times New Roman" panose="02020603050405020304" pitchFamily="18" charset="0"/>
              </a:rPr>
              <a:t>Faster Processing: Optimize algorithms and implement parallel processing to speed up recognition.</a:t>
            </a:r>
          </a:p>
          <a:p>
            <a:pPr lvl="1"/>
            <a:r>
              <a:rPr lang="en-US" sz="2300" dirty="0">
                <a:latin typeface="Times New Roman" panose="02020603050405020304" pitchFamily="18" charset="0"/>
                <a:cs typeface="Times New Roman" panose="02020603050405020304" pitchFamily="18" charset="0"/>
              </a:rPr>
              <a:t>Improved User Interface: Enhance the user experience with a more intuitive and responsive interface.</a:t>
            </a:r>
          </a:p>
          <a:p>
            <a:pPr lvl="1"/>
            <a:r>
              <a:rPr lang="en-US" sz="2300" dirty="0">
                <a:latin typeface="Times New Roman" panose="02020603050405020304" pitchFamily="18" charset="0"/>
                <a:cs typeface="Times New Roman" panose="02020603050405020304" pitchFamily="18" charset="0"/>
              </a:rPr>
              <a:t>Scalability: Design the system to handle larger datasets and more users without performance degradation.</a:t>
            </a:r>
            <a:endParaRPr lang="en-IN" sz="23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F8A456-741A-439A-803B-4B2AC42E488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688496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Architecture / Data Flow Diagram</a:t>
            </a:r>
          </a:p>
        </p:txBody>
      </p:sp>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8" name="Picture 7" descr="A diagram of a diagram of a structure&#10;&#10;Description automatically generated with medium confidence">
            <a:extLst>
              <a:ext uri="{FF2B5EF4-FFF2-40B4-BE49-F238E27FC236}">
                <a16:creationId xmlns:a16="http://schemas.microsoft.com/office/drawing/2014/main" id="{D40B3D08-2367-EF0A-6B4F-71DD15D6204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396" y="1894167"/>
            <a:ext cx="10557796" cy="3694870"/>
          </a:xfrm>
          <a:prstGeom prst="rect">
            <a:avLst/>
          </a:prstGeom>
          <a:noFill/>
          <a:ln>
            <a:noFill/>
          </a:ln>
        </p:spPr>
      </p:pic>
    </p:spTree>
    <p:extLst>
      <p:ext uri="{BB962C8B-B14F-4D97-AF65-F5344CB8AC3E}">
        <p14:creationId xmlns:p14="http://schemas.microsoft.com/office/powerpoint/2010/main" val="3804611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2485</Words>
  <Application>Microsoft Office PowerPoint</Application>
  <PresentationFormat>Widescreen</PresentationFormat>
  <Paragraphs>190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Söhne</vt:lpstr>
      <vt:lpstr>Times New Roman</vt:lpstr>
      <vt:lpstr>Wingdings</vt:lpstr>
      <vt:lpstr>Office Theme</vt:lpstr>
      <vt:lpstr>Transformative Handwriting Deciphering  using ML algorithms</vt:lpstr>
      <vt:lpstr>Abstract</vt:lpstr>
      <vt:lpstr>Introduction/ Motivation</vt:lpstr>
      <vt:lpstr>Challenges / Objective</vt:lpstr>
      <vt:lpstr>Literature Survey</vt:lpstr>
      <vt:lpstr>Problem Statement</vt:lpstr>
      <vt:lpstr>Existing System / Work</vt:lpstr>
      <vt:lpstr>Proposed System / Work</vt:lpstr>
      <vt:lpstr>Architecture / Data Flow Diagram</vt:lpstr>
      <vt:lpstr>PowerPoint Presentation</vt:lpstr>
      <vt:lpstr>PowerPoint Presentation</vt:lpstr>
      <vt:lpstr>PowerPoint Presentation</vt:lpstr>
      <vt:lpstr>Phase 2 Evaluation metrics &amp; Performance Analysis </vt:lpstr>
      <vt:lpstr>Phase 3 Results &amp; Discussion </vt:lpstr>
      <vt:lpstr>Phase 3</vt:lpstr>
      <vt:lpstr>Phase 3</vt:lpstr>
      <vt:lpstr>Phase 4 Conclusion &amp; Future Enhancement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Project(Imprecise your title)</dc:title>
  <dc:creator>Karthikeyan Udaichi</dc:creator>
  <cp:lastModifiedBy>Anubhav Bhutani</cp:lastModifiedBy>
  <cp:revision>29</cp:revision>
  <dcterms:created xsi:type="dcterms:W3CDTF">2024-03-13T02:51:36Z</dcterms:created>
  <dcterms:modified xsi:type="dcterms:W3CDTF">2024-05-01T18:58:33Z</dcterms:modified>
</cp:coreProperties>
</file>