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77" r:id="rId10"/>
    <p:sldId id="268" r:id="rId11"/>
    <p:sldId id="269" r:id="rId12"/>
    <p:sldId id="270" r:id="rId13"/>
    <p:sldId id="274" r:id="rId14"/>
    <p:sldId id="271" r:id="rId15"/>
    <p:sldId id="265" r:id="rId16"/>
    <p:sldId id="278" r:id="rId17"/>
    <p:sldId id="272" r:id="rId18"/>
    <p:sldId id="276" r:id="rId19"/>
    <p:sldId id="279" r:id="rId20"/>
    <p:sldId id="280" r:id="rId21"/>
    <p:sldId id="281" r:id="rId22"/>
    <p:sldId id="282" r:id="rId23"/>
    <p:sldId id="28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9" d="100"/>
          <a:sy n="59" d="100"/>
        </p:scale>
        <p:origin x="964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29A2A-A06F-49FC-88AF-FD45BD3F8B2F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3CB1-0082-4066-A751-9230BBE05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086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29A2A-A06F-49FC-88AF-FD45BD3F8B2F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3CB1-0082-4066-A751-9230BBE05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636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29A2A-A06F-49FC-88AF-FD45BD3F8B2F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3CB1-0082-4066-A751-9230BBE05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6738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29A2A-A06F-49FC-88AF-FD45BD3F8B2F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3CB1-0082-4066-A751-9230BBE05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313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29A2A-A06F-49FC-88AF-FD45BD3F8B2F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3CB1-0082-4066-A751-9230BBE05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652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29A2A-A06F-49FC-88AF-FD45BD3F8B2F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3CB1-0082-4066-A751-9230BBE05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829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29A2A-A06F-49FC-88AF-FD45BD3F8B2F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3CB1-0082-4066-A751-9230BBE05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706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29A2A-A06F-49FC-88AF-FD45BD3F8B2F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3CB1-0082-4066-A751-9230BBE05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2192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29A2A-A06F-49FC-88AF-FD45BD3F8B2F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3CB1-0082-4066-A751-9230BBE05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93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29A2A-A06F-49FC-88AF-FD45BD3F8B2F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3CB1-0082-4066-A751-9230BBE05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7014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29A2A-A06F-49FC-88AF-FD45BD3F8B2F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3CB1-0082-4066-A751-9230BBE05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405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29A2A-A06F-49FC-88AF-FD45BD3F8B2F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33CB1-0082-4066-A751-9230BBE05BA5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971973" y="5783286"/>
            <a:ext cx="962445" cy="96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511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4517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Sentiment Analysis for Marketing Optimization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4629" y="5789023"/>
            <a:ext cx="8882742" cy="1086394"/>
          </a:xfrm>
        </p:spPr>
        <p:txBody>
          <a:bodyPr numCol="2" spcCol="2268000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IN" sz="1200" b="1" dirty="0"/>
              <a:t>Guide</a:t>
            </a:r>
          </a:p>
          <a:p>
            <a:pPr algn="l">
              <a:lnSpc>
                <a:spcPct val="100000"/>
              </a:lnSpc>
            </a:pPr>
            <a:r>
              <a:rPr lang="en-IN" sz="1200" dirty="0" err="1"/>
              <a:t>Prof.</a:t>
            </a:r>
            <a:r>
              <a:rPr lang="en-IN" sz="1200" dirty="0"/>
              <a:t> </a:t>
            </a:r>
            <a:r>
              <a:rPr lang="en-IN" sz="1200" dirty="0" err="1"/>
              <a:t>Suraj</a:t>
            </a:r>
            <a:r>
              <a:rPr lang="en-IN" sz="1200" dirty="0"/>
              <a:t> Sharma</a:t>
            </a:r>
          </a:p>
          <a:p>
            <a:pPr algn="l">
              <a:lnSpc>
                <a:spcPct val="100000"/>
              </a:lnSpc>
            </a:pPr>
            <a:endParaRPr lang="en-IN" sz="1200" dirty="0"/>
          </a:p>
          <a:p>
            <a:pPr algn="r">
              <a:lnSpc>
                <a:spcPct val="100000"/>
              </a:lnSpc>
            </a:pPr>
            <a:r>
              <a:rPr lang="en-IN" sz="1200" b="1" dirty="0"/>
              <a:t>Students</a:t>
            </a:r>
          </a:p>
          <a:p>
            <a:pPr algn="r">
              <a:lnSpc>
                <a:spcPct val="100000"/>
              </a:lnSpc>
            </a:pPr>
            <a:r>
              <a:rPr lang="en-IN" sz="1200" dirty="0" err="1"/>
              <a:t>Vikalp</a:t>
            </a:r>
            <a:r>
              <a:rPr lang="en-IN" sz="1200" dirty="0"/>
              <a:t> Kumar B218052</a:t>
            </a:r>
            <a:br>
              <a:rPr lang="en-IN" sz="1200" dirty="0"/>
            </a:br>
            <a:r>
              <a:rPr lang="en-IN" sz="1200" dirty="0" err="1"/>
              <a:t>Rishikesh</a:t>
            </a:r>
            <a:r>
              <a:rPr lang="en-IN" sz="1200" dirty="0"/>
              <a:t> </a:t>
            </a:r>
            <a:r>
              <a:rPr lang="en-IN" sz="1200" dirty="0" err="1"/>
              <a:t>Ranjan</a:t>
            </a:r>
            <a:r>
              <a:rPr lang="en-IN" sz="1200" dirty="0"/>
              <a:t> B418037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42" y="155622"/>
            <a:ext cx="962445" cy="96674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363810" y="260124"/>
            <a:ext cx="15359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IN" sz="1200" dirty="0"/>
              <a:t>Final Year Project</a:t>
            </a:r>
          </a:p>
          <a:p>
            <a:pPr algn="r"/>
            <a:r>
              <a:rPr lang="en-IN" sz="1200" dirty="0"/>
              <a:t>17</a:t>
            </a:r>
            <a:r>
              <a:rPr lang="en-IN" sz="1200" baseline="30000" dirty="0"/>
              <a:t>th</a:t>
            </a:r>
            <a:r>
              <a:rPr lang="en-IN" sz="1200" dirty="0"/>
              <a:t> May, 2022</a:t>
            </a:r>
          </a:p>
        </p:txBody>
      </p:sp>
    </p:spTree>
    <p:extLst>
      <p:ext uri="{BB962C8B-B14F-4D97-AF65-F5344CB8AC3E}">
        <p14:creationId xmlns:p14="http://schemas.microsoft.com/office/powerpoint/2010/main" val="3790989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617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182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882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198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599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035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092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264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385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74995" y="3290298"/>
            <a:ext cx="2042011" cy="191588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80062"/>
            <a:ext cx="10515600" cy="1325563"/>
          </a:xfrm>
        </p:spPr>
        <p:txBody>
          <a:bodyPr/>
          <a:lstStyle/>
          <a:p>
            <a:pPr algn="ctr">
              <a:buSzPct val="69000"/>
            </a:pPr>
            <a:r>
              <a:rPr lang="en-IN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988817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957944"/>
            <a:ext cx="2418806" cy="191588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825625"/>
            <a:ext cx="10134600" cy="4351338"/>
          </a:xfrm>
        </p:spPr>
        <p:txBody>
          <a:bodyPr>
            <a:normAutofit/>
          </a:bodyPr>
          <a:lstStyle/>
          <a:p>
            <a:pPr>
              <a:buSzPct val="69000"/>
              <a:buFont typeface="Courier New" panose="02070309020205020404" pitchFamily="49" charset="0"/>
              <a:buChar char="o"/>
            </a:pPr>
            <a:r>
              <a:rPr lang="en-IN" sz="1800" dirty="0"/>
              <a:t>Problem Statement</a:t>
            </a:r>
          </a:p>
          <a:p>
            <a:pPr>
              <a:buSzPct val="69000"/>
              <a:buFont typeface="Courier New" panose="02070309020205020404" pitchFamily="49" charset="0"/>
              <a:buChar char="o"/>
            </a:pPr>
            <a:r>
              <a:rPr lang="en-IN" sz="1800" dirty="0"/>
              <a:t>Purpose, Scope and Objective</a:t>
            </a:r>
          </a:p>
          <a:p>
            <a:pPr>
              <a:buSzPct val="69000"/>
              <a:buFont typeface="Courier New" panose="02070309020205020404" pitchFamily="49" charset="0"/>
              <a:buChar char="o"/>
            </a:pPr>
            <a:r>
              <a:rPr lang="en-IN" sz="1800" dirty="0"/>
              <a:t>Literature Survey</a:t>
            </a:r>
          </a:p>
          <a:p>
            <a:pPr>
              <a:buSzPct val="69000"/>
              <a:buFont typeface="Courier New" panose="02070309020205020404" pitchFamily="49" charset="0"/>
              <a:buChar char="o"/>
            </a:pPr>
            <a:r>
              <a:rPr lang="en-IN" sz="1800" dirty="0"/>
              <a:t>Code &amp; Result</a:t>
            </a:r>
          </a:p>
          <a:p>
            <a:pPr>
              <a:buSzPct val="69000"/>
              <a:buFont typeface="Courier New" panose="02070309020205020404" pitchFamily="49" charset="0"/>
              <a:buChar char="o"/>
            </a:pPr>
            <a:r>
              <a:rPr lang="en-IN" sz="1800" dirty="0"/>
              <a:t>Future Opportunities &amp; Conclusion</a:t>
            </a:r>
          </a:p>
        </p:txBody>
      </p:sp>
    </p:spTree>
    <p:extLst>
      <p:ext uri="{BB962C8B-B14F-4D97-AF65-F5344CB8AC3E}">
        <p14:creationId xmlns:p14="http://schemas.microsoft.com/office/powerpoint/2010/main" val="8191699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62" b="6839"/>
          <a:stretch/>
        </p:blipFill>
        <p:spPr>
          <a:xfrm>
            <a:off x="0" y="682906"/>
            <a:ext cx="12192000" cy="570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087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90" b="7172"/>
          <a:stretch/>
        </p:blipFill>
        <p:spPr>
          <a:xfrm>
            <a:off x="823" y="671332"/>
            <a:ext cx="12190354" cy="569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2106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975361"/>
            <a:ext cx="9558568" cy="191588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aseline="-25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5160"/>
            <a:ext cx="10515600" cy="1325563"/>
          </a:xfrm>
        </p:spPr>
        <p:txBody>
          <a:bodyPr>
            <a:normAutofit/>
          </a:bodyPr>
          <a:lstStyle/>
          <a:p>
            <a:pPr>
              <a:buSzPct val="69000"/>
            </a:pPr>
            <a:r>
              <a:rPr lang="en-IN" sz="4000" dirty="0"/>
              <a:t>Conclusion &amp; Future Opportunities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227909" y="2133720"/>
            <a:ext cx="9648638" cy="394944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SzPct val="69000"/>
              <a:buNone/>
            </a:pPr>
            <a:r>
              <a:rPr lang="en-US" sz="1600" dirty="0"/>
              <a:t>1) This Project has multiple future uses. The one that we are going to implement is in writing business plans. </a:t>
            </a:r>
          </a:p>
          <a:p>
            <a:pPr marL="0" indent="0">
              <a:lnSpc>
                <a:spcPct val="100000"/>
              </a:lnSpc>
              <a:buSzPct val="69000"/>
              <a:buNone/>
            </a:pPr>
            <a:r>
              <a:rPr lang="en-US" sz="1600" dirty="0"/>
              <a:t>After talking to 15  Angle investor, we got to know the major principles of how investors judge before investing in a startup and who kind of tone they like to see in a business plan. </a:t>
            </a:r>
          </a:p>
          <a:p>
            <a:pPr marL="0" indent="0">
              <a:lnSpc>
                <a:spcPct val="100000"/>
              </a:lnSpc>
              <a:buSzPct val="69000"/>
              <a:buNone/>
            </a:pPr>
            <a:r>
              <a:rPr lang="en-US" sz="1600" dirty="0"/>
              <a:t>We are going to develop a text based ML powered  business plan writer which can be directly shared with the investors. Every time a business plan is accepted by an investor the program learns more and more about the emotions related to why some startup get funded and some don’t. </a:t>
            </a:r>
          </a:p>
          <a:p>
            <a:pPr marL="0" indent="0">
              <a:lnSpc>
                <a:spcPct val="100000"/>
              </a:lnSpc>
              <a:buSzPct val="69000"/>
              <a:buNone/>
            </a:pPr>
            <a:endParaRPr lang="en-US" sz="1600" dirty="0"/>
          </a:p>
          <a:p>
            <a:pPr marL="0" indent="0">
              <a:lnSpc>
                <a:spcPct val="100000"/>
              </a:lnSpc>
              <a:buSzPct val="69000"/>
              <a:buNone/>
            </a:pPr>
            <a:r>
              <a:rPr lang="en-US" sz="1600" dirty="0"/>
              <a:t>2) To detect the virality of a social Media Post. Using web scaping we can collect social media posts of public posts and training the model other variables such a number of followers and number of comments and likes, We can get an idea of what kind of post will have a virality coefficient of more than 1.`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024297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14332" y="3333206"/>
            <a:ext cx="3363336" cy="191588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>
              <a:buSzPct val="69000"/>
            </a:pPr>
            <a:r>
              <a:rPr lang="en-IN" dirty="0"/>
              <a:t>Thank You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905EAB-8E1C-FE0A-C536-EF4A0FD3D6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924" y="5856514"/>
            <a:ext cx="994151" cy="100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126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975361"/>
            <a:ext cx="6096000" cy="191588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825625"/>
            <a:ext cx="926592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SzPct val="69000"/>
              <a:buNone/>
            </a:pPr>
            <a:r>
              <a:rPr lang="en-US" sz="1800" dirty="0"/>
              <a:t>Marketing is the most important part of any company or startup to expand and it is necessary that is </a:t>
            </a:r>
            <a:r>
              <a:rPr lang="en-US" sz="1800" dirty="0" err="1"/>
              <a:t>is</a:t>
            </a:r>
            <a:r>
              <a:rPr lang="en-US" sz="1800" dirty="0"/>
              <a:t> done with perfection.</a:t>
            </a:r>
          </a:p>
          <a:p>
            <a:pPr marL="0" indent="0">
              <a:lnSpc>
                <a:spcPct val="150000"/>
              </a:lnSpc>
              <a:buSzPct val="69000"/>
              <a:buNone/>
            </a:pPr>
            <a:r>
              <a:rPr lang="en-US" sz="1800" dirty="0"/>
              <a:t>We don't know most of the time which content that we use in our social media post are people going to like. </a:t>
            </a:r>
          </a:p>
          <a:p>
            <a:pPr marL="0" indent="0">
              <a:lnSpc>
                <a:spcPct val="150000"/>
              </a:lnSpc>
              <a:buSzPct val="69000"/>
              <a:buNone/>
            </a:pPr>
            <a:r>
              <a:rPr lang="en-US" sz="1800" dirty="0"/>
              <a:t>So we have extracted some data from twitter from tried an experiment which will in future give a big boost to people trying to perfect their content before publishing it on their official company social media account or their personal social media account.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98820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975361"/>
            <a:ext cx="9123680" cy="191588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Purpose, Scope and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300924"/>
            <a:ext cx="8226458" cy="141455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SzPct val="69000"/>
              <a:buNone/>
            </a:pPr>
            <a:r>
              <a:rPr lang="en-US" sz="1800" dirty="0"/>
              <a:t>To help marketers and startup founders understand what kind of content their followers are liking and give opinion based on the behavior of regular customers. </a:t>
            </a:r>
            <a:endParaRPr lang="en-IN" sz="1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19200" y="1777185"/>
            <a:ext cx="8226458" cy="6187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SzPct val="69000"/>
              <a:buFont typeface="Arial" panose="020B0604020202020204" pitchFamily="34" charset="0"/>
              <a:buNone/>
            </a:pPr>
            <a:r>
              <a:rPr lang="en-US" sz="1800" b="1" spc="270" dirty="0">
                <a:solidFill>
                  <a:schemeClr val="accent4"/>
                </a:solidFill>
              </a:rPr>
              <a:t>PURPOSE</a:t>
            </a:r>
            <a:endParaRPr lang="en-IN" sz="1800" b="1" spc="270" dirty="0">
              <a:solidFill>
                <a:schemeClr val="accent4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19200" y="4557986"/>
            <a:ext cx="8226458" cy="2300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SzPct val="69000"/>
              <a:buNone/>
            </a:pPr>
            <a:r>
              <a:rPr lang="en-US" sz="1800" dirty="0"/>
              <a:t>The same app that we have developed can be used in many different places after training it for more accuracy and different dimensions. It can be used for detecting the </a:t>
            </a:r>
            <a:r>
              <a:rPr lang="en-US" sz="1800" dirty="0" err="1"/>
              <a:t>virality</a:t>
            </a:r>
            <a:r>
              <a:rPr lang="en-US" sz="1800" dirty="0"/>
              <a:t> of a post. It can used to detect if the post is going to get banned or not.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219200" y="4034248"/>
            <a:ext cx="8226458" cy="6187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SzPct val="69000"/>
              <a:buFont typeface="Arial" panose="020B0604020202020204" pitchFamily="34" charset="0"/>
              <a:buNone/>
            </a:pPr>
            <a:r>
              <a:rPr lang="en-US" sz="1800" b="1" spc="270" dirty="0">
                <a:solidFill>
                  <a:schemeClr val="accent4"/>
                </a:solidFill>
              </a:rPr>
              <a:t>SCOPE</a:t>
            </a:r>
            <a:endParaRPr lang="en-IN" sz="1800" b="1" spc="27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898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1084" y="2265463"/>
            <a:ext cx="8549832" cy="2989443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SzPct val="69000"/>
              <a:buNone/>
            </a:pPr>
            <a:r>
              <a:rPr lang="en-US" sz="4800" b="1" dirty="0"/>
              <a:t>Objective of this project is to identify if a submitted text is positive, negative or neutral.</a:t>
            </a:r>
            <a:endParaRPr lang="en-IN" sz="4800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82771" y="1325771"/>
            <a:ext cx="8226458" cy="6187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SzPct val="69000"/>
              <a:buFont typeface="Arial" panose="020B0604020202020204" pitchFamily="34" charset="0"/>
              <a:buNone/>
            </a:pPr>
            <a:r>
              <a:rPr lang="en-IN" sz="1800" b="1" spc="270" dirty="0">
                <a:solidFill>
                  <a:schemeClr val="accent4"/>
                </a:solidFill>
              </a:rPr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2759058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975361"/>
            <a:ext cx="5382260" cy="191588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SzPct val="69000"/>
            </a:pPr>
            <a:r>
              <a:rPr lang="en-IN" dirty="0"/>
              <a:t>Literature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7909" y="2133721"/>
            <a:ext cx="6879771" cy="59032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SzPct val="69000"/>
              <a:buNone/>
            </a:pPr>
            <a:r>
              <a:rPr lang="en-US" sz="1400" dirty="0"/>
              <a:t>Web scraping is a means of extracting vast volumes of data from websites in an automated manner.</a:t>
            </a:r>
            <a:endParaRPr lang="en-IN" sz="1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19200" y="1662236"/>
            <a:ext cx="8226458" cy="6187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SzPct val="69000"/>
              <a:buFont typeface="Arial" panose="020B0604020202020204" pitchFamily="34" charset="0"/>
              <a:buNone/>
            </a:pPr>
            <a:r>
              <a:rPr lang="en-US" sz="1800" b="1" spc="270" dirty="0">
                <a:solidFill>
                  <a:schemeClr val="accent4"/>
                </a:solidFill>
              </a:rPr>
              <a:t>WEB SCRAPING</a:t>
            </a:r>
            <a:endParaRPr lang="en-IN" sz="1800" b="1" spc="270" dirty="0">
              <a:solidFill>
                <a:schemeClr val="accent4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19200" y="3047164"/>
            <a:ext cx="8226458" cy="6187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SzPct val="69000"/>
              <a:buFont typeface="Arial" panose="020B0604020202020204" pitchFamily="34" charset="0"/>
              <a:buNone/>
            </a:pPr>
            <a:r>
              <a:rPr lang="en-US" sz="1800" b="1" spc="270" dirty="0">
                <a:solidFill>
                  <a:schemeClr val="accent4"/>
                </a:solidFill>
              </a:rPr>
              <a:t>NATURAL LANGUAGE PROCESSING</a:t>
            </a:r>
            <a:endParaRPr lang="en-IN" sz="1800" b="1" spc="270" dirty="0">
              <a:solidFill>
                <a:schemeClr val="accent4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219200" y="4721467"/>
            <a:ext cx="8226458" cy="6187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SzPct val="69000"/>
              <a:buFont typeface="Arial" panose="020B0604020202020204" pitchFamily="34" charset="0"/>
              <a:buNone/>
            </a:pPr>
            <a:r>
              <a:rPr lang="en-US" sz="1800" b="1" spc="270" dirty="0">
                <a:solidFill>
                  <a:schemeClr val="accent4"/>
                </a:solidFill>
              </a:rPr>
              <a:t>SCIKIT LEARN</a:t>
            </a:r>
            <a:endParaRPr lang="en-IN" sz="1800" b="1" spc="270" dirty="0">
              <a:solidFill>
                <a:schemeClr val="accent4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27909" y="3490197"/>
            <a:ext cx="6879771" cy="788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100000"/>
              </a:lnSpc>
              <a:spcBef>
                <a:spcPts val="1000"/>
              </a:spcBef>
              <a:buSzPct val="69000"/>
              <a:buFont typeface="Arial" panose="020B0604020202020204" pitchFamily="34" charset="0"/>
              <a:buNone/>
              <a:defRPr sz="14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Natural language processing (NLP) is the ability of a computer software to interpret spoken and written human language, often known as natural language. It's a part of AI (artificial intelligence) (AI).</a:t>
            </a:r>
            <a:endParaRPr lang="en-IN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227909" y="5137855"/>
            <a:ext cx="8769531" cy="797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SzPct val="69000"/>
              <a:buNone/>
            </a:pPr>
            <a:r>
              <a:rPr lang="en-US" sz="1400" dirty="0"/>
              <a:t>In Python, </a:t>
            </a:r>
            <a:r>
              <a:rPr lang="en-US" sz="1400" dirty="0" err="1"/>
              <a:t>Scikit</a:t>
            </a:r>
            <a:r>
              <a:rPr lang="en-US" sz="1400" dirty="0"/>
              <a:t>-learn (</a:t>
            </a:r>
            <a:r>
              <a:rPr lang="en-US" sz="1400" dirty="0" err="1"/>
              <a:t>Sklearn</a:t>
            </a:r>
            <a:r>
              <a:rPr lang="en-US" sz="1400" dirty="0"/>
              <a:t>) is the most usable and robust machine learning library. It uses a Python consistency interface to give a set of efficient tools for machine learning and statistical modeling, such as classification, regression, clustering, and dimensionality reduction.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694642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975361"/>
            <a:ext cx="5382260" cy="191588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SzPct val="69000"/>
            </a:pPr>
            <a:r>
              <a:rPr lang="en-IN" dirty="0"/>
              <a:t>Literature Survey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219200" y="1682150"/>
            <a:ext cx="8226458" cy="6187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SzPct val="69000"/>
              <a:buFont typeface="Arial" panose="020B0604020202020204" pitchFamily="34" charset="0"/>
              <a:buNone/>
            </a:pPr>
            <a:r>
              <a:rPr lang="en-US" sz="1800" b="1" spc="270" dirty="0">
                <a:solidFill>
                  <a:schemeClr val="accent4"/>
                </a:solidFill>
              </a:rPr>
              <a:t>BAG OF WORDS</a:t>
            </a:r>
            <a:endParaRPr lang="en-IN" sz="1800" b="1" spc="270" dirty="0">
              <a:solidFill>
                <a:schemeClr val="accent4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219200" y="2955459"/>
            <a:ext cx="8226458" cy="6187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SzPct val="69000"/>
              <a:buFont typeface="Arial" panose="020B0604020202020204" pitchFamily="34" charset="0"/>
              <a:buNone/>
            </a:pPr>
            <a:r>
              <a:rPr lang="en-US" sz="1800" b="1" spc="270" dirty="0">
                <a:solidFill>
                  <a:schemeClr val="accent4"/>
                </a:solidFill>
              </a:rPr>
              <a:t>LOGISTIC REGRESSION</a:t>
            </a:r>
            <a:endParaRPr lang="en-IN" sz="1800" b="1" spc="270" dirty="0">
              <a:solidFill>
                <a:schemeClr val="accent4"/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227909" y="2133721"/>
            <a:ext cx="6879771" cy="68240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SzPct val="69000"/>
              <a:buNone/>
            </a:pPr>
            <a:r>
              <a:rPr lang="en-US" sz="1400" dirty="0"/>
              <a:t>A bag-of-words model, or </a:t>
            </a:r>
            <a:r>
              <a:rPr lang="en-US" sz="1400" dirty="0" err="1"/>
              <a:t>BoW</a:t>
            </a:r>
            <a:r>
              <a:rPr lang="en-US" sz="1400" dirty="0"/>
              <a:t> for short, is a method of extracting text attributes for use in modeling, such as machine learning techniques.</a:t>
            </a:r>
            <a:endParaRPr lang="en-IN" sz="140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227909" y="3384266"/>
            <a:ext cx="6879771" cy="1008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SzPct val="69000"/>
              <a:buNone/>
            </a:pPr>
            <a:r>
              <a:rPr lang="en-US" sz="1400" dirty="0"/>
              <a:t>This sort of statistical analysis (also known as a logit model) is commonly used for predictive analytics and modeling, as well as machine learning applications. 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874080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74995" y="3290298"/>
            <a:ext cx="2042011" cy="191588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80062"/>
            <a:ext cx="10515600" cy="1325563"/>
          </a:xfrm>
        </p:spPr>
        <p:txBody>
          <a:bodyPr/>
          <a:lstStyle/>
          <a:p>
            <a:pPr algn="ctr">
              <a:buSzPct val="69000"/>
            </a:pPr>
            <a:r>
              <a:rPr lang="en-IN" dirty="0"/>
              <a:t>Codes</a:t>
            </a:r>
          </a:p>
        </p:txBody>
      </p:sp>
    </p:spTree>
    <p:extLst>
      <p:ext uri="{BB962C8B-B14F-4D97-AF65-F5344CB8AC3E}">
        <p14:creationId xmlns:p14="http://schemas.microsoft.com/office/powerpoint/2010/main" val="146484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8" t="25158" r="11718" b="6666"/>
          <a:stretch/>
        </p:blipFill>
        <p:spPr>
          <a:xfrm>
            <a:off x="0" y="1261640"/>
            <a:ext cx="12192000" cy="5596359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838200" y="527171"/>
            <a:ext cx="10515600" cy="1325563"/>
            <a:chOff x="826626" y="527171"/>
            <a:chExt cx="10515600" cy="1325563"/>
          </a:xfrm>
        </p:grpSpPr>
        <p:sp>
          <p:nvSpPr>
            <p:cNvPr id="3" name="Rectangle 2"/>
            <p:cNvSpPr/>
            <p:nvPr/>
          </p:nvSpPr>
          <p:spPr>
            <a:xfrm>
              <a:off x="2980547" y="813316"/>
              <a:ext cx="6207760" cy="1915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Title 1"/>
            <p:cNvSpPr txBox="1">
              <a:spLocks/>
            </p:cNvSpPr>
            <p:nvPr/>
          </p:nvSpPr>
          <p:spPr>
            <a:xfrm>
              <a:off x="826626" y="527171"/>
              <a:ext cx="10515600" cy="1325563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buSzPct val="69000"/>
              </a:pPr>
              <a:r>
                <a:rPr lang="en-IN" dirty="0"/>
                <a:t>Text Pre-Processing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2227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ustom 1">
      <a:majorFont>
        <a:latin typeface="Montserrat ExtraBold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1484</TotalTime>
  <Words>601</Words>
  <Application>Microsoft Office PowerPoint</Application>
  <PresentationFormat>Widescreen</PresentationFormat>
  <Paragraphs>47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Courier New</vt:lpstr>
      <vt:lpstr>Montserrat</vt:lpstr>
      <vt:lpstr>Montserrat ExtraBold</vt:lpstr>
      <vt:lpstr>Office Theme</vt:lpstr>
      <vt:lpstr>Sentiment Analysis for Marketing Optimization</vt:lpstr>
      <vt:lpstr>Outline</vt:lpstr>
      <vt:lpstr>Problem Statement</vt:lpstr>
      <vt:lpstr>Purpose, Scope and Objective</vt:lpstr>
      <vt:lpstr>PowerPoint Presentation</vt:lpstr>
      <vt:lpstr>Literature Survey</vt:lpstr>
      <vt:lpstr>Literature Survey</vt:lpstr>
      <vt:lpstr>Codes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PowerPoint Presentation</vt:lpstr>
      <vt:lpstr>PowerPoint Presentation</vt:lpstr>
      <vt:lpstr>Conclusion &amp; Future Opportunities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for Marketing Optimization</dc:title>
  <dc:creator>User</dc:creator>
  <cp:lastModifiedBy>RISHIKESH RANJAN</cp:lastModifiedBy>
  <cp:revision>18</cp:revision>
  <dcterms:created xsi:type="dcterms:W3CDTF">2022-05-15T16:26:07Z</dcterms:created>
  <dcterms:modified xsi:type="dcterms:W3CDTF">2022-05-16T17:13:20Z</dcterms:modified>
</cp:coreProperties>
</file>