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7" r:id="rId7"/>
    <p:sldId id="271" r:id="rId8"/>
    <p:sldId id="266" r:id="rId9"/>
    <p:sldId id="273" r:id="rId10"/>
    <p:sldId id="275" r:id="rId11"/>
    <p:sldId id="268" r:id="rId12"/>
    <p:sldId id="259" r:id="rId13"/>
    <p:sldId id="260" r:id="rId14"/>
    <p:sldId id="261" r:id="rId15"/>
    <p:sldId id="262" r:id="rId16"/>
    <p:sldId id="26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E4342-B77A-4140-BD33-E288875CA86B}" v="4018" dt="2024-12-07T03:11:21.309"/>
    <p1510:client id="{60AD6F19-AAE7-4892-A4B8-B1775AF76C8A}" v="808" dt="2024-12-07T05:01:4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ECBC-7848-4396-B818-A6FB2AD4DD1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ACC1F-F336-4176-9C49-3B0C5904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FB68-E6C0-47DF-6DBC-F04B2192E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E6B6-A84F-2975-CB69-A05CB532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7C10-CA43-242C-5EE3-DE0AFCB3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F4AF-AB82-46E5-A318-F7F59EE9B0AC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DA91-CE7D-7ED3-8248-1070A34D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A035-4564-4B7E-1933-94821EA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9369-3BB4-EA22-45B8-51A38C1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BAEB6-D0BE-9547-E216-8A73B803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91B8-4DD5-45EA-C640-BE17193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22CE-0965-42D0-88C1-57184BA07DD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ABE9-FADA-8C2B-53F6-5F8C0996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7401-D4EE-E0B1-5627-3A4D9311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9082A-EFF4-00EC-AE45-A91ECACB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FDAC7-0BC2-082E-D913-9431D743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171-C8E2-2416-44E3-F0695271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390A-E685-41DA-A61C-6FB7261A982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B27E-0F78-B9BF-82DE-B43D908E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AF74-92AB-51D1-2D30-5CDC0191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EBA3-0F34-67E8-36AD-41FD7E65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04D5-6627-1545-C7B6-A23BD081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66CB-32C5-BBBD-A640-AEEA5847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DED-0489-4A6A-999E-6EFE4E51DF5F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E84D-DAF9-7929-FB25-3F0F2418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3728-D17B-893A-42DF-D5064106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C94F-85FA-23A4-C889-70C54D8E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525C-04BF-B82D-A76B-8C0A621A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C14B-B62D-EAA5-74A6-B7BCC581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3E07-0DF2-484D-A894-8F58A67A870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3E86-3124-4EB6-57A5-B60EB475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BE85-6C34-47EA-AA30-D0C68539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CF4B-5B93-CF80-188A-CEE95F1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320A-C7AA-162C-051A-1F6F7E02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F4F43-ECD7-B66E-0948-43C6C848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0DDE-38A7-A080-DF53-6C4857C3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EF3-9E21-49F6-BD62-F5B04AB9B2A6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A425-E3DA-1CFF-B572-BF1254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EA21-C426-A68C-7055-D3AC7A62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4122-58E8-B360-82B5-FAFA6DC4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8BE1-8208-2652-8B19-3EA5B97C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561B5-5839-540B-08E8-774387DA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B0BFF-9CD8-0071-8160-7BFD54B43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F90E-1072-6C41-D4CE-42F7CF47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7F1D9-0504-FBBA-CFE4-A368C193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FB2D-42D2-4878-8AE2-E80789185597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57724-0FD1-00CB-AD94-96BAC38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38841-07D3-1700-5760-AF236CAC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F951-910F-8878-4D56-E63F8E60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07C2-DE20-2240-58C8-254B48F5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FA7-ACD1-4556-9BEF-C91189F3DEF6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927B2-2A27-F3BA-F3EB-C026FFD7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8C02-7AEE-091E-1D7B-D21DB28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24CCB-9C9F-2ED6-2DE0-6306D3AF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402-3519-4BB8-BCDF-934213557064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CDD84-189B-2B12-4FA1-0A013DF2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F0E6A-402A-4B6F-31F4-4DA89D21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2905-69A1-1E51-CAC5-6EC9DF62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4CD5-3710-6C09-21F6-6F0B782F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BA0D9-2133-C04F-109F-49F619FF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49A5-B37A-4560-455D-41D8687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4917-F6D9-4D6F-9ECD-37745F7714A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D729-7759-2183-535B-3D57A682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B53D2-86DA-5ADB-291E-875DE071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1176-B5F7-B904-2683-4B663A2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CCEA7-6430-C88A-E273-A7069D7E3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FF0F-159C-95E2-FD26-3FB24FAA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F065-080E-71C5-AAC8-E65FD1B6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8C31-2183-42A2-9A7F-EE8CB7D1EAD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7CD97-CDE0-6662-9996-80FE5F34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E74A-45B3-9AAE-7E10-C9E52C9E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EDC45-07BC-C476-F6E8-E90E908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C564-980D-39FE-4C29-D3389364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186C-D961-7668-654A-97B74341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AE23F-E1B9-4A2F-A4B6-45C720F4DC4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97EB-A888-D70E-1F8D-0240D3E6A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3A1B-4B13-0E83-298F-C0D1F913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4F831-84A8-4CC6-B574-797EC27A2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021-8754-53BB-E0EF-4D37FF4D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75" y="654050"/>
            <a:ext cx="7893050" cy="673100"/>
          </a:xfrm>
        </p:spPr>
        <p:txBody>
          <a:bodyPr>
            <a:normAutofit/>
          </a:bodyPr>
          <a:lstStyle/>
          <a:p>
            <a:r>
              <a:rPr lang="en-US" sz="3600" dirty="0"/>
              <a:t>Image Processing Project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C10EE-BF75-F7EB-2089-9F1CCC26D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8425" y="5126038"/>
            <a:ext cx="4375150" cy="12176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By Rishikesh &amp; Joseph Palacios</a:t>
            </a:r>
          </a:p>
          <a:p>
            <a:r>
              <a:rPr lang="en-US" sz="2000" dirty="0">
                <a:latin typeface="+mj-lt"/>
              </a:rPr>
              <a:t>December 7</a:t>
            </a:r>
            <a:r>
              <a:rPr lang="en-US" sz="2000" baseline="30000" dirty="0">
                <a:latin typeface="+mj-lt"/>
              </a:rPr>
              <a:t>th</a:t>
            </a:r>
            <a:r>
              <a:rPr lang="en-US" sz="2000" dirty="0">
                <a:latin typeface="+mj-lt"/>
              </a:rPr>
              <a:t>, 2024</a:t>
            </a:r>
          </a:p>
          <a:p>
            <a:r>
              <a:rPr lang="en-US" sz="2000" dirty="0">
                <a:latin typeface="+mj-lt"/>
              </a:rPr>
              <a:t>Texas Tech University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E281A-0BAD-B849-D152-18F7F1E15C5C}"/>
              </a:ext>
            </a:extLst>
          </p:cNvPr>
          <p:cNvSpPr txBox="1"/>
          <p:nvPr/>
        </p:nvSpPr>
        <p:spPr>
          <a:xfrm>
            <a:off x="1750328" y="1657350"/>
            <a:ext cx="86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Segmentation and Straightening of C. Elegans </a:t>
            </a:r>
            <a:r>
              <a:rPr lang="en-US" sz="3400" dirty="0">
                <a:latin typeface="+mj-lt"/>
              </a:rPr>
              <a:t> </a:t>
            </a:r>
          </a:p>
        </p:txBody>
      </p:sp>
      <p:pic>
        <p:nvPicPr>
          <p:cNvPr id="6" name="Picture 5" descr="A close-up of a microscope&#10;&#10;Description automatically generated">
            <a:extLst>
              <a:ext uri="{FF2B5EF4-FFF2-40B4-BE49-F238E27FC236}">
                <a16:creationId xmlns:a16="http://schemas.microsoft.com/office/drawing/2014/main" id="{94B04CA7-D6D6-B858-4FA7-72451E98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74" y="2656691"/>
            <a:ext cx="2508250" cy="21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D98848-9AD8-9912-C728-27D43494A197}"/>
              </a:ext>
            </a:extLst>
          </p:cNvPr>
          <p:cNvSpPr txBox="1"/>
          <p:nvPr/>
        </p:nvSpPr>
        <p:spPr>
          <a:xfrm>
            <a:off x="241300" y="190500"/>
            <a:ext cx="655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6. Backbone Detection (BDB+): Divide Boundaries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A3C443-0AE2-FE2E-F332-CF8D4CBF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16" y="1050530"/>
            <a:ext cx="3522362" cy="4534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1192DB-CC50-2A54-1FE1-49607981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28" y="1050529"/>
            <a:ext cx="3568129" cy="4534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6FF426-5F99-3CA3-B758-44CA3CC02365}"/>
              </a:ext>
            </a:extLst>
          </p:cNvPr>
          <p:cNvSpPr txBox="1"/>
          <p:nvPr/>
        </p:nvSpPr>
        <p:spPr>
          <a:xfrm>
            <a:off x="282541" y="1011156"/>
            <a:ext cx="357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Boundary Division: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Split worm boundary into left (green) and right (blue) sides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 first and last control points as division markers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Process enables midline detection by tracking both sides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520E95-6D50-E8D6-2098-70B9D81B8E52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091A77-14B9-FE40-6246-6C9479D6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DDF0-4A9F-AD45-6F9B-5E8510BA429A}"/>
              </a:ext>
            </a:extLst>
          </p:cNvPr>
          <p:cNvSpPr txBox="1"/>
          <p:nvPr/>
        </p:nvSpPr>
        <p:spPr>
          <a:xfrm>
            <a:off x="4590619" y="718773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Boundary Division (Binary Mask)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23FD0-FF7F-A9FF-53A0-8F31F87CD543}"/>
              </a:ext>
            </a:extLst>
          </p:cNvPr>
          <p:cNvSpPr txBox="1"/>
          <p:nvPr/>
        </p:nvSpPr>
        <p:spPr>
          <a:xfrm>
            <a:off x="8055228" y="718773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Boundary Division (Original Frame)</a:t>
            </a:r>
          </a:p>
        </p:txBody>
      </p:sp>
    </p:spTree>
    <p:extLst>
      <p:ext uri="{BB962C8B-B14F-4D97-AF65-F5344CB8AC3E}">
        <p14:creationId xmlns:p14="http://schemas.microsoft.com/office/powerpoint/2010/main" val="332913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9EF71-6F22-9C3D-2953-504B81748EEE}"/>
              </a:ext>
            </a:extLst>
          </p:cNvPr>
          <p:cNvSpPr txBox="1"/>
          <p:nvPr/>
        </p:nvSpPr>
        <p:spPr>
          <a:xfrm>
            <a:off x="241300" y="190500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7. Backbone Refinement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588A7-3F2C-430F-0FA8-6237A73B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57" y="1110340"/>
            <a:ext cx="3431067" cy="4135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006ED-81AF-CEE8-FB66-90BED85C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281" y="1110340"/>
            <a:ext cx="3285837" cy="4140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9593DE-B308-6BCD-9275-C08C340C2318}"/>
              </a:ext>
            </a:extLst>
          </p:cNvPr>
          <p:cNvSpPr txBox="1"/>
          <p:nvPr/>
        </p:nvSpPr>
        <p:spPr>
          <a:xfrm>
            <a:off x="241300" y="990600"/>
            <a:ext cx="36761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Backbone Refinement: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Iteratively adjust control points to be equidistant from boundaries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point moves to weighted average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Midpoint between nearest left and right boundary points (70%)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Average position of neighboring control points (30%)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1C130D-2F64-D741-5679-5392C66E1668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CE0444-A01F-3C05-6EA9-C3D54C51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0BD1C-837A-A2EF-A326-DFBA29766E54}"/>
              </a:ext>
            </a:extLst>
          </p:cNvPr>
          <p:cNvSpPr txBox="1"/>
          <p:nvPr/>
        </p:nvSpPr>
        <p:spPr>
          <a:xfrm>
            <a:off x="4704919" y="766212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Refined Backbone (Binary Mask)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12B6E-A8EE-9A4B-3802-57AF2D7B8B4C}"/>
              </a:ext>
            </a:extLst>
          </p:cNvPr>
          <p:cNvSpPr txBox="1"/>
          <p:nvPr/>
        </p:nvSpPr>
        <p:spPr>
          <a:xfrm>
            <a:off x="8455026" y="766212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Refined Backbone (Original Frame)</a:t>
            </a:r>
          </a:p>
        </p:txBody>
      </p:sp>
    </p:spTree>
    <p:extLst>
      <p:ext uri="{BB962C8B-B14F-4D97-AF65-F5344CB8AC3E}">
        <p14:creationId xmlns:p14="http://schemas.microsoft.com/office/powerpoint/2010/main" val="166784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CA167-7155-0799-88FD-F176A385272A}"/>
              </a:ext>
            </a:extLst>
          </p:cNvPr>
          <p:cNvSpPr txBox="1"/>
          <p:nvPr/>
        </p:nvSpPr>
        <p:spPr>
          <a:xfrm>
            <a:off x="241300" y="19050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8. Cutting Planes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A5DBC-16F2-5D2D-192A-5206C378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29" y="1057275"/>
            <a:ext cx="3549541" cy="403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33915-FFC9-BAFE-7681-72C3AE71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04" y="1057275"/>
            <a:ext cx="3625392" cy="4032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7E865-E976-2C8A-22A4-345394BD93C2}"/>
              </a:ext>
            </a:extLst>
          </p:cNvPr>
          <p:cNvSpPr txBox="1"/>
          <p:nvPr/>
        </p:nvSpPr>
        <p:spPr>
          <a:xfrm>
            <a:off x="241300" y="860425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Cutting Planes Generation: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Generate cubic spline through refined control points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Calculate orthogonal planes along the backbone: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Spacing: 1 pixel between 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Width: Based on worm thickness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451610-A6AB-B0D2-5E9B-86E81F6FDD7B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028A6-D97D-4A39-8E18-E61C68B1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8408E-7B14-ABC0-D6BD-89EF371A92C3}"/>
              </a:ext>
            </a:extLst>
          </p:cNvPr>
          <p:cNvSpPr txBox="1"/>
          <p:nvPr/>
        </p:nvSpPr>
        <p:spPr>
          <a:xfrm>
            <a:off x="4704919" y="76621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Cutting Planes (Binary Mask)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6878F-669D-4E64-D01C-9C8822E4441C}"/>
              </a:ext>
            </a:extLst>
          </p:cNvPr>
          <p:cNvSpPr txBox="1"/>
          <p:nvPr/>
        </p:nvSpPr>
        <p:spPr>
          <a:xfrm>
            <a:off x="8610600" y="753155"/>
            <a:ext cx="28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Cutting Planes (Original Frame)</a:t>
            </a:r>
          </a:p>
        </p:txBody>
      </p:sp>
    </p:spTree>
    <p:extLst>
      <p:ext uri="{BB962C8B-B14F-4D97-AF65-F5344CB8AC3E}">
        <p14:creationId xmlns:p14="http://schemas.microsoft.com/office/powerpoint/2010/main" val="168251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17DC0F-0A36-1E46-4C4C-4E3CF5D3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560" y="1524000"/>
            <a:ext cx="1248044" cy="347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AB181-DEAC-1CB1-8D22-BA821F64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14" y="1524000"/>
            <a:ext cx="1244697" cy="348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7B4948-5F95-5F40-40D1-40A8BDF1DCBD}"/>
              </a:ext>
            </a:extLst>
          </p:cNvPr>
          <p:cNvSpPr txBox="1"/>
          <p:nvPr/>
        </p:nvSpPr>
        <p:spPr>
          <a:xfrm>
            <a:off x="241300" y="190500"/>
            <a:ext cx="343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9. Straightening the Worm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4647F17-8592-6370-6B66-C6BFED1F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1" y="445366"/>
            <a:ext cx="43561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pixels along each cutting plane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Restack samples into straight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Width determined by maximum worm thickness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Image size: </a:t>
            </a:r>
          </a:p>
          <a:p>
            <a:pPr algn="ctr"/>
            <a:r>
              <a:rPr lang="en-US" dirty="0">
                <a:latin typeface="+mj-lt"/>
              </a:rPr>
              <a:t>Height = number of backbone points</a:t>
            </a:r>
          </a:p>
          <a:p>
            <a:pPr algn="ctr"/>
            <a:r>
              <a:rPr lang="en-US" dirty="0">
                <a:latin typeface="+mj-lt"/>
              </a:rPr>
              <a:t>   Width = 2 * maximum sampling width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472B5-5C80-5522-03C8-4F010BC018D5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6A4A95D-10CF-4BBA-E15A-9094BEFF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15FB9-E7E1-99CA-6D74-7273FCB75B36}"/>
              </a:ext>
            </a:extLst>
          </p:cNvPr>
          <p:cNvSpPr txBox="1"/>
          <p:nvPr/>
        </p:nvSpPr>
        <p:spPr>
          <a:xfrm>
            <a:off x="5231293" y="1113831"/>
            <a:ext cx="3038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Straightened Worm (Binary Mask)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CC72D-F6A9-A820-9ED8-9550EBC514D7}"/>
              </a:ext>
            </a:extLst>
          </p:cNvPr>
          <p:cNvSpPr txBox="1"/>
          <p:nvPr/>
        </p:nvSpPr>
        <p:spPr>
          <a:xfrm>
            <a:off x="8610600" y="1113831"/>
            <a:ext cx="3234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Straightened Worm (Original Frame)</a:t>
            </a:r>
          </a:p>
        </p:txBody>
      </p:sp>
    </p:spTree>
    <p:extLst>
      <p:ext uri="{BB962C8B-B14F-4D97-AF65-F5344CB8AC3E}">
        <p14:creationId xmlns:p14="http://schemas.microsoft.com/office/powerpoint/2010/main" val="99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19602-D02C-CC83-4EBA-258DA664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1249"/>
            <a:ext cx="5157787" cy="823912"/>
          </a:xfrm>
        </p:spPr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AFC9-A8EE-5890-E2EB-59FABE2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85161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Requires playing with thresholds </a:t>
            </a:r>
            <a:r>
              <a:rPr lang="en-US">
                <a:latin typeface="+mj-lt"/>
              </a:rPr>
              <a:t>in both functions Background Subtractor and Remove Small Objects.</a:t>
            </a:r>
          </a:p>
          <a:p>
            <a:r>
              <a:rPr lang="en-US">
                <a:latin typeface="+mj-lt"/>
              </a:rPr>
              <a:t>Closing can make the image worse by make protrusions from the pegs.</a:t>
            </a:r>
          </a:p>
          <a:p>
            <a:r>
              <a:rPr lang="en-US">
                <a:latin typeface="+mj-lt"/>
              </a:rPr>
              <a:t>Closing will be insufficient if too many small objects were removed from the worm’s inside.</a:t>
            </a:r>
          </a:p>
          <a:p>
            <a:endParaRPr lang="en-US" dirty="0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0794-F286-847D-B285-D400DC822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1249"/>
            <a:ext cx="5183188" cy="823912"/>
          </a:xfrm>
        </p:spPr>
        <p:txBody>
          <a:bodyPr/>
          <a:lstStyle/>
          <a:p>
            <a:r>
              <a:rPr lang="en-US"/>
              <a:t>Straightening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6B771-48E2-BEED-825A-09E5B575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85161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The sampling misses the extreme points of the worm. (Head &amp; Tail)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MST does not go from head to tail.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70CAAC-5A46-E3E5-90A9-C167E4F15AB0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0EC921-181E-85DB-B414-662E80912C1A}"/>
              </a:ext>
            </a:extLst>
          </p:cNvPr>
          <p:cNvSpPr txBox="1"/>
          <p:nvPr/>
        </p:nvSpPr>
        <p:spPr>
          <a:xfrm>
            <a:off x="241300" y="190500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10. Limitations and Edge Cases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2F9E83-2691-5165-BC6F-B046083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17014-1F98-F21C-D258-0F19C4F6ED3F}"/>
              </a:ext>
            </a:extLst>
          </p:cNvPr>
          <p:cNvSpPr txBox="1"/>
          <p:nvPr/>
        </p:nvSpPr>
        <p:spPr>
          <a:xfrm>
            <a:off x="241300" y="190500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1. Project Flowchart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95331C2-E44F-30D2-FE0B-2C836DC7A4BC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0BA00317-C260-504A-A420-BBD852C6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682830"/>
            <a:ext cx="3467100" cy="617517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7227E-05A6-F86F-4546-596CD16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FFBA94-F30A-7564-E078-301D05662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55" y="835025"/>
            <a:ext cx="1702296" cy="518795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879FA-45CC-C211-5893-DD5B2B0E7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9833" y="2081609"/>
            <a:ext cx="5087950" cy="2594783"/>
          </a:xfrm>
          <a:prstGeom prst="bentConnector3">
            <a:avLst>
              <a:gd name="adj1" fmla="val 9992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D7F09-0201-94BA-7D15-DB2EC1C367D0}"/>
              </a:ext>
            </a:extLst>
          </p:cNvPr>
          <p:cNvCxnSpPr/>
          <p:nvPr/>
        </p:nvCxnSpPr>
        <p:spPr>
          <a:xfrm flipH="1">
            <a:off x="4135272" y="5916000"/>
            <a:ext cx="331144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32E-8A49-AD0E-6FEF-1CE73DA2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Worm 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8C39E-E22F-5742-BF43-FFFE9936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51518-D154-069D-193B-668FA0F4E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9095A8-52C1-C181-E7E8-268F49D7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98" y="1113831"/>
            <a:ext cx="5518201" cy="465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738FD-C7C3-54E7-DADA-285C3A2FB218}"/>
              </a:ext>
            </a:extLst>
          </p:cNvPr>
          <p:cNvSpPr txBox="1"/>
          <p:nvPr/>
        </p:nvSpPr>
        <p:spPr>
          <a:xfrm>
            <a:off x="241300" y="190500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1. Frame of Interest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ABF12-4435-6EBB-CAF9-056E3C638FE7}"/>
              </a:ext>
            </a:extLst>
          </p:cNvPr>
          <p:cNvSpPr txBox="1"/>
          <p:nvPr/>
        </p:nvSpPr>
        <p:spPr>
          <a:xfrm>
            <a:off x="3772097" y="6021169"/>
            <a:ext cx="464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Frame 14 of BZ33C_Chip1D_Worm27.avi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B0634-EFE4-1816-FDD7-C1EEA845BBC0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198B6-2901-510E-09DE-705C77A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B451-94F1-D903-EB2D-370C5F54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DDC03-0C2F-BF40-B0D3-BF0988D27C14}"/>
              </a:ext>
            </a:extLst>
          </p:cNvPr>
          <p:cNvSpPr txBox="1"/>
          <p:nvPr/>
        </p:nvSpPr>
        <p:spPr>
          <a:xfrm>
            <a:off x="241300" y="190500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2. Background Subtractor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75B0F-1BAC-1251-B61B-2C65B3B7D7E0}"/>
              </a:ext>
            </a:extLst>
          </p:cNvPr>
          <p:cNvSpPr txBox="1"/>
          <p:nvPr/>
        </p:nvSpPr>
        <p:spPr>
          <a:xfrm>
            <a:off x="0" y="917798"/>
            <a:ext cx="53068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Identifies moving objects by subtracting the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OpenCV’s cv2.createBackgroundSubtractorMOG2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Function can process both BGR and grayscale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Uses pixel intensity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Outputs a binary mask with the foreground regions being white (255) and the background being black (0).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Training involves passing multiple frames to the background subtractor to model the background.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Define a range of frames around the frame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Apply the model on the frame of interest to obtain foreground mask.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B6993-4ED7-CB45-56FB-0132062B34CC}"/>
              </a:ext>
            </a:extLst>
          </p:cNvPr>
          <p:cNvSpPr txBox="1"/>
          <p:nvPr/>
        </p:nvSpPr>
        <p:spPr>
          <a:xfrm>
            <a:off x="7192108" y="541266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</a:rPr>
              <a:t>Raw Foreground Mask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3E942-7E35-A212-DB4B-B45D6B89A385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BC81B-09D4-04F5-14F8-A5846B6E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8" y="1593909"/>
            <a:ext cx="5306884" cy="36701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3D24D-1FDE-38DE-9B8F-7BDDFCE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B6B33-FBFE-9BFC-02D6-B628C3FF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D351B-7B6B-ACFC-E5F0-D6C19A3888EC}"/>
              </a:ext>
            </a:extLst>
          </p:cNvPr>
          <p:cNvSpPr txBox="1"/>
          <p:nvPr/>
        </p:nvSpPr>
        <p:spPr>
          <a:xfrm>
            <a:off x="241300" y="1905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3. Removing Small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7554B-6D48-5287-3AFE-F8138E2E1CAF}"/>
              </a:ext>
            </a:extLst>
          </p:cNvPr>
          <p:cNvSpPr txBox="1"/>
          <p:nvPr/>
        </p:nvSpPr>
        <p:spPr>
          <a:xfrm>
            <a:off x="0" y="917798"/>
            <a:ext cx="5306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From scikit-image package, </a:t>
            </a:r>
            <a:r>
              <a:rPr lang="en-US" dirty="0" err="1">
                <a:latin typeface="+mj-lt"/>
              </a:rPr>
              <a:t>remove_small_objects</a:t>
            </a:r>
            <a:r>
              <a:rPr lang="en-US" dirty="0">
                <a:latin typeface="+mj-lt"/>
              </a:rPr>
              <a:t> was used to remove small connected components from the binary mask that are smaller than a specific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Size threshold had to be selected carefully.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Too big would result in the worm losing too much </a:t>
            </a:r>
            <a:r>
              <a:rPr lang="en-US">
                <a:latin typeface="+mj-lt"/>
              </a:rPr>
              <a:t>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Too</a:t>
            </a:r>
            <a:r>
              <a:rPr lang="en-US" dirty="0">
                <a:latin typeface="+mj-lt"/>
              </a:rPr>
              <a:t> low would result in the pegs appearing in the image</a:t>
            </a:r>
            <a:endParaRPr lang="en-US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Problems arise in the next step for both these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Output would be a cleaned-up mask where extraneous small noise left over from the background subtractor would be removed.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7EFDC-2F0F-2F9D-D06D-86AF40E7EF87}"/>
              </a:ext>
            </a:extLst>
          </p:cNvPr>
          <p:cNvSpPr txBox="1"/>
          <p:nvPr/>
        </p:nvSpPr>
        <p:spPr>
          <a:xfrm>
            <a:off x="6559062" y="594020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</a:rPr>
              <a:t>Mask After Removing Small Objects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A8959-C385-DD41-2C01-6E1F95EFBF1D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0BB51-A60C-803C-20EC-EDBFEF2A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98" y="1415259"/>
            <a:ext cx="4039164" cy="4344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F3C73-BFBF-CCE7-A452-784DD06B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6748-54D0-2770-004C-38129C1B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886700-4785-1D34-A620-423C5264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727744"/>
            <a:ext cx="3794508" cy="5121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6CB07-E6D2-649A-06F4-09575176A5AC}"/>
              </a:ext>
            </a:extLst>
          </p:cNvPr>
          <p:cNvSpPr txBox="1"/>
          <p:nvPr/>
        </p:nvSpPr>
        <p:spPr>
          <a:xfrm>
            <a:off x="241300" y="190500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4. Binary Image Morphology: Close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AEA62-E957-8CB8-2309-F0C9683E15D5}"/>
              </a:ext>
            </a:extLst>
          </p:cNvPr>
          <p:cNvSpPr txBox="1"/>
          <p:nvPr/>
        </p:nvSpPr>
        <p:spPr>
          <a:xfrm>
            <a:off x="0" y="917798"/>
            <a:ext cx="5591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Worm mask contains small gaps and holes due to previous two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Closing is performed using an elliptical 100x100 kernel.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Restored disconnected parts.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Ensured worm’s structure remained smooth.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Mask must not have any “peg noise” around body otherwise it will make protrusions.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111C7-35EF-1CEC-7D49-AFE5C190305A}"/>
              </a:ext>
            </a:extLst>
          </p:cNvPr>
          <p:cNvSpPr txBox="1"/>
          <p:nvPr/>
        </p:nvSpPr>
        <p:spPr>
          <a:xfrm>
            <a:off x="6838184" y="59250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j-lt"/>
              </a:rPr>
              <a:t>Mask After Closing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E3F16C-F1FF-D297-C896-55FD250296D5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FCB15-0878-6488-8447-726F9395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11B16-2343-D64A-DC0F-4D3117DF4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6968-E2C7-9BC3-64FF-227B848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Worm Straightening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8C62D-FDAC-E394-C644-476639D1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63626-7D2C-9C63-8617-4E38D82E9F53}"/>
              </a:ext>
            </a:extLst>
          </p:cNvPr>
          <p:cNvSpPr txBox="1"/>
          <p:nvPr/>
        </p:nvSpPr>
        <p:spPr>
          <a:xfrm>
            <a:off x="241300" y="190500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5. Backbone Detection (BDB+)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A2926-28CD-317E-442D-534C91FB0D47}"/>
              </a:ext>
            </a:extLst>
          </p:cNvPr>
          <p:cNvSpPr txBox="1"/>
          <p:nvPr/>
        </p:nvSpPr>
        <p:spPr>
          <a:xfrm>
            <a:off x="282541" y="1011156"/>
            <a:ext cx="3574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Random Point 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Sample Points within Worm Mask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Include Extreme Points using worm skeleton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200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Initial Backbone: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Build Minimum Spanning Tree (MST)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Find Longest Path Through MST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Forms Initial Control Points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31CFA2-9FAB-CE78-665D-384AA66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81" y="1038426"/>
            <a:ext cx="3385840" cy="4057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2DB7A-8C6E-E369-9274-261F5898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0" y="1038426"/>
            <a:ext cx="3173523" cy="4084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4CF1DD-CA6E-E3B7-FA64-DE3FEE2682AD}"/>
              </a:ext>
            </a:extLst>
          </p:cNvPr>
          <p:cNvSpPr txBox="1"/>
          <p:nvPr/>
        </p:nvSpPr>
        <p:spPr>
          <a:xfrm>
            <a:off x="282541" y="5378450"/>
            <a:ext cx="6109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Color 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Blue dots: 200 randomly sampled points within worm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Red dots: Control points from longest MST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Green lines: Minimum Spanning Tree connections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E11B4-69A6-B7D9-4F9C-FA66FF9343DD}"/>
              </a:ext>
            </a:extLst>
          </p:cNvPr>
          <p:cNvCxnSpPr>
            <a:cxnSpLocks/>
          </p:cNvCxnSpPr>
          <p:nvPr/>
        </p:nvCxnSpPr>
        <p:spPr>
          <a:xfrm>
            <a:off x="0" y="6521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DCF27BD-D667-3BC0-63F3-20467312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F831-84A8-4CC6-B574-797EC27A2472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CA1A9-FA88-AF1D-74E3-35AD8D46F053}"/>
              </a:ext>
            </a:extLst>
          </p:cNvPr>
          <p:cNvSpPr txBox="1"/>
          <p:nvPr/>
        </p:nvSpPr>
        <p:spPr>
          <a:xfrm>
            <a:off x="4920037" y="711976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Initial Path (Binary Mask)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F1C7D-8871-E3F9-FBDD-75614CB15DF8}"/>
              </a:ext>
            </a:extLst>
          </p:cNvPr>
          <p:cNvSpPr txBox="1"/>
          <p:nvPr/>
        </p:nvSpPr>
        <p:spPr>
          <a:xfrm>
            <a:off x="8708454" y="711976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Initial Path (Original Frame)</a:t>
            </a:r>
          </a:p>
        </p:txBody>
      </p:sp>
    </p:spTree>
    <p:extLst>
      <p:ext uri="{BB962C8B-B14F-4D97-AF65-F5344CB8AC3E}">
        <p14:creationId xmlns:p14="http://schemas.microsoft.com/office/powerpoint/2010/main" val="3298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3A5DDB35317419A52545607CB7C53" ma:contentTypeVersion="18" ma:contentTypeDescription="Create a new document." ma:contentTypeScope="" ma:versionID="9f6a57aef466f6f564f32004a51c4faa">
  <xsd:schema xmlns:xsd="http://www.w3.org/2001/XMLSchema" xmlns:xs="http://www.w3.org/2001/XMLSchema" xmlns:p="http://schemas.microsoft.com/office/2006/metadata/properties" xmlns:ns3="2c7142fc-ba6b-4524-b83e-7cb04d005cf7" xmlns:ns4="9ffb005b-5eae-46f1-89ac-4b4152d01ee0" targetNamespace="http://schemas.microsoft.com/office/2006/metadata/properties" ma:root="true" ma:fieldsID="a15535297c0bf2e441ed56887887ac62" ns3:_="" ns4:_="">
    <xsd:import namespace="2c7142fc-ba6b-4524-b83e-7cb04d005cf7"/>
    <xsd:import namespace="9ffb005b-5eae-46f1-89ac-4b4152d01e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142fc-ba6b-4524-b83e-7cb04d005c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b005b-5eae-46f1-89ac-4b4152d01e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7142fc-ba6b-4524-b83e-7cb04d005cf7" xsi:nil="true"/>
  </documentManagement>
</p:properties>
</file>

<file path=customXml/itemProps1.xml><?xml version="1.0" encoding="utf-8"?>
<ds:datastoreItem xmlns:ds="http://schemas.openxmlformats.org/officeDocument/2006/customXml" ds:itemID="{834F1703-82BE-492A-B4F6-4B95E34A6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142fc-ba6b-4524-b83e-7cb04d005cf7"/>
    <ds:schemaRef ds:uri="9ffb005b-5eae-46f1-89ac-4b4152d01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82DBDD-177C-4822-B5B2-121163CD6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5E2D0-5850-4B0E-BE69-3821494272A7}">
  <ds:schemaRefs>
    <ds:schemaRef ds:uri="http://www.w3.org/XML/1998/namespace"/>
    <ds:schemaRef ds:uri="http://purl.org/dc/elements/1.1/"/>
    <ds:schemaRef ds:uri="2c7142fc-ba6b-4524-b83e-7cb04d005cf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ffb005b-5eae-46f1-89ac-4b4152d01e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680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Image Processing Project 5 Presentation</vt:lpstr>
      <vt:lpstr>PowerPoint Presentation</vt:lpstr>
      <vt:lpstr>Worm Segmentation</vt:lpstr>
      <vt:lpstr>PowerPoint Presentation</vt:lpstr>
      <vt:lpstr>PowerPoint Presentation</vt:lpstr>
      <vt:lpstr>PowerPoint Presentation</vt:lpstr>
      <vt:lpstr>PowerPoint Presentation</vt:lpstr>
      <vt:lpstr>Worm Straightening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Rishikesh, Rishikesh</dc:creator>
  <cp:lastModifiedBy>Rishikesh, Rishikesh</cp:lastModifiedBy>
  <cp:revision>2</cp:revision>
  <dcterms:created xsi:type="dcterms:W3CDTF">2024-12-06T21:54:21Z</dcterms:created>
  <dcterms:modified xsi:type="dcterms:W3CDTF">2024-12-07T05:04:35Z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0x0101009B63A5DDB35317419A52545607CB7C53</vt:lpwstr>
  </property>
</Properties>
</file>