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5"/>
  </p:notesMasterIdLst>
  <p:sldIdLst>
    <p:sldId id="256" r:id="rId3"/>
    <p:sldId id="276" r:id="rId4"/>
    <p:sldId id="288" r:id="rId5"/>
    <p:sldId id="289" r:id="rId6"/>
    <p:sldId id="296" r:id="rId7"/>
    <p:sldId id="290" r:id="rId8"/>
    <p:sldId id="297" r:id="rId9"/>
    <p:sldId id="299" r:id="rId10"/>
    <p:sldId id="291" r:id="rId11"/>
    <p:sldId id="292" r:id="rId12"/>
    <p:sldId id="293"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5" autoAdjust="0"/>
    <p:restoredTop sz="72288" autoAdjust="0"/>
  </p:normalViewPr>
  <p:slideViewPr>
    <p:cSldViewPr snapToGrid="0">
      <p:cViewPr varScale="1">
        <p:scale>
          <a:sx n="59" d="100"/>
          <a:sy n="59" d="100"/>
        </p:scale>
        <p:origin x="1306" y="67"/>
      </p:cViewPr>
      <p:guideLst>
        <p:guide orient="horz" pos="2160"/>
        <p:guide pos="3840"/>
      </p:guideLst>
    </p:cSldViewPr>
  </p:slideViewPr>
  <p:outlineViewPr>
    <p:cViewPr>
      <p:scale>
        <a:sx n="33" d="100"/>
        <a:sy n="33" d="100"/>
      </p:scale>
      <p:origin x="0" y="35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28-05-2023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dirty="0"/>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2</a:t>
            </a:fld>
            <a:endParaRPr lang="en-IN" dirty="0"/>
          </a:p>
        </p:txBody>
      </p:sp>
    </p:spTree>
    <p:extLst>
      <p:ext uri="{BB962C8B-B14F-4D97-AF65-F5344CB8AC3E}">
        <p14:creationId xmlns:p14="http://schemas.microsoft.com/office/powerpoint/2010/main" val="123509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11</a:t>
            </a:fld>
            <a:endParaRPr lang="en-IN" dirty="0"/>
          </a:p>
        </p:txBody>
      </p:sp>
    </p:spTree>
    <p:extLst>
      <p:ext uri="{BB962C8B-B14F-4D97-AF65-F5344CB8AC3E}">
        <p14:creationId xmlns:p14="http://schemas.microsoft.com/office/powerpoint/2010/main" val="3629692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12</a:t>
            </a:fld>
            <a:endParaRPr lang="en-IN" dirty="0"/>
          </a:p>
        </p:txBody>
      </p:sp>
    </p:spTree>
    <p:extLst>
      <p:ext uri="{BB962C8B-B14F-4D97-AF65-F5344CB8AC3E}">
        <p14:creationId xmlns:p14="http://schemas.microsoft.com/office/powerpoint/2010/main" val="219063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3</a:t>
            </a:fld>
            <a:endParaRPr lang="en-IN" dirty="0"/>
          </a:p>
        </p:txBody>
      </p:sp>
    </p:spTree>
    <p:extLst>
      <p:ext uri="{BB962C8B-B14F-4D97-AF65-F5344CB8AC3E}">
        <p14:creationId xmlns:p14="http://schemas.microsoft.com/office/powerpoint/2010/main" val="391491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4</a:t>
            </a:fld>
            <a:endParaRPr lang="en-IN" dirty="0"/>
          </a:p>
        </p:txBody>
      </p:sp>
    </p:spTree>
    <p:extLst>
      <p:ext uri="{BB962C8B-B14F-4D97-AF65-F5344CB8AC3E}">
        <p14:creationId xmlns:p14="http://schemas.microsoft.com/office/powerpoint/2010/main" val="82324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5</a:t>
            </a:fld>
            <a:endParaRPr lang="en-IN" dirty="0"/>
          </a:p>
        </p:txBody>
      </p:sp>
    </p:spTree>
    <p:extLst>
      <p:ext uri="{BB962C8B-B14F-4D97-AF65-F5344CB8AC3E}">
        <p14:creationId xmlns:p14="http://schemas.microsoft.com/office/powerpoint/2010/main" val="3274465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6</a:t>
            </a:fld>
            <a:endParaRPr lang="en-IN" dirty="0"/>
          </a:p>
        </p:txBody>
      </p:sp>
    </p:spTree>
    <p:extLst>
      <p:ext uri="{BB962C8B-B14F-4D97-AF65-F5344CB8AC3E}">
        <p14:creationId xmlns:p14="http://schemas.microsoft.com/office/powerpoint/2010/main" val="147448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7</a:t>
            </a:fld>
            <a:endParaRPr lang="en-IN" dirty="0"/>
          </a:p>
        </p:txBody>
      </p:sp>
    </p:spTree>
    <p:extLst>
      <p:ext uri="{BB962C8B-B14F-4D97-AF65-F5344CB8AC3E}">
        <p14:creationId xmlns:p14="http://schemas.microsoft.com/office/powerpoint/2010/main" val="33204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8</a:t>
            </a:fld>
            <a:endParaRPr lang="en-IN" dirty="0"/>
          </a:p>
        </p:txBody>
      </p:sp>
    </p:spTree>
    <p:extLst>
      <p:ext uri="{BB962C8B-B14F-4D97-AF65-F5344CB8AC3E}">
        <p14:creationId xmlns:p14="http://schemas.microsoft.com/office/powerpoint/2010/main" val="155669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9</a:t>
            </a:fld>
            <a:endParaRPr lang="en-IN" dirty="0"/>
          </a:p>
        </p:txBody>
      </p:sp>
    </p:spTree>
    <p:extLst>
      <p:ext uri="{BB962C8B-B14F-4D97-AF65-F5344CB8AC3E}">
        <p14:creationId xmlns:p14="http://schemas.microsoft.com/office/powerpoint/2010/main" val="262100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10</a:t>
            </a:fld>
            <a:endParaRPr lang="en-IN" dirty="0"/>
          </a:p>
        </p:txBody>
      </p:sp>
    </p:spTree>
    <p:extLst>
      <p:ext uri="{BB962C8B-B14F-4D97-AF65-F5344CB8AC3E}">
        <p14:creationId xmlns:p14="http://schemas.microsoft.com/office/powerpoint/2010/main" val="362121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28-05-2023</a:t>
            </a:fld>
            <a:endParaRPr lang="en-IN" dirty="0"/>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28-05-2023</a:t>
            </a:fld>
            <a:endParaRPr lang="en-IN" dirty="0"/>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28-05-2023</a:t>
            </a:fld>
            <a:endParaRPr lang="en-IN" dirty="0"/>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28-05-2023</a:t>
            </a:fld>
            <a:endParaRPr lang="en-IN" dirty="0"/>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28-05-2023</a:t>
            </a:fld>
            <a:endParaRPr lang="en-IN" dirty="0"/>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28-05-2023</a:t>
            </a:fld>
            <a:endParaRPr lang="en-IN" dirty="0"/>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28-05-2023</a:t>
            </a:fld>
            <a:endParaRPr lang="en-IN" dirty="0"/>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28-05-2023</a:t>
            </a:fld>
            <a:endParaRPr lang="en-IN" dirty="0"/>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28-05-2023</a:t>
            </a:fld>
            <a:endParaRPr lang="en-IN" dirty="0"/>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28-05-2023</a:t>
            </a:fld>
            <a:endParaRPr lang="en-IN" dirty="0"/>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28-05-2023</a:t>
            </a:fld>
            <a:endParaRPr lang="en-IN" dirty="0"/>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dirty="0"/>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28-05-2023</a:t>
            </a:fld>
            <a:endParaRPr lang="en-IN" dirty="0"/>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28-05-2023</a:t>
            </a:fld>
            <a:endParaRPr lang="en-IN" dirty="0"/>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28-05-2023</a:t>
            </a:fld>
            <a:endParaRPr lang="en-IN" dirty="0"/>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28-05-2023</a:t>
            </a:fld>
            <a:endParaRPr lang="en-IN" dirty="0"/>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28-05-2023</a:t>
            </a:fld>
            <a:endParaRPr lang="en-IN" dirty="0"/>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28-05-2023</a:t>
            </a:fld>
            <a:endParaRPr lang="en-IN" dirty="0"/>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28-05-2023</a:t>
            </a:fld>
            <a:endParaRPr lang="en-IN" dirty="0"/>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28-05-2023</a:t>
            </a:fld>
            <a:endParaRPr lang="en-IN" dirty="0"/>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28-05-2023</a:t>
            </a:fld>
            <a:endParaRPr lang="en-IN" dirty="0"/>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28-05-2023</a:t>
            </a:fld>
            <a:endParaRPr lang="en-IN" dirty="0"/>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28-05-2023</a:t>
            </a:fld>
            <a:endParaRPr lang="en-IN" dirty="0"/>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28-05-2023</a:t>
            </a:fld>
            <a:endParaRPr lang="en-IN" dirty="0"/>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986528"/>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KGiSL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MINI Project review # 01</a:t>
            </a:r>
          </a:p>
          <a:p>
            <a:pPr algn="ctr"/>
            <a:r>
              <a:rPr lang="en-IN" sz="5000" b="1" dirty="0">
                <a:latin typeface="Angsana New" panose="02020603050405020304" pitchFamily="18" charset="-34"/>
                <a:cs typeface="Angsana New" panose="02020603050405020304" pitchFamily="18" charset="-34"/>
              </a:rPr>
              <a:t>FACE MASK DETECTION USING OPEN CV</a:t>
            </a:r>
          </a:p>
          <a:p>
            <a:r>
              <a:rPr lang="en-IN" sz="2800" b="1" dirty="0">
                <a:latin typeface="Angsana New" panose="02020603050405020304" pitchFamily="18" charset="-34"/>
                <a:cs typeface="Angsana New" panose="02020603050405020304" pitchFamily="18" charset="-34"/>
              </a:rPr>
              <a:t>TEAM MEMBERS:</a:t>
            </a:r>
          </a:p>
          <a:p>
            <a:r>
              <a:rPr lang="en-IN" sz="2800" b="1" dirty="0">
                <a:latin typeface="Angsana New" panose="02020603050405020304" pitchFamily="18" charset="-34"/>
                <a:cs typeface="Angsana New" panose="02020603050405020304" pitchFamily="18" charset="-34"/>
              </a:rPr>
              <a:t>			</a:t>
            </a:r>
            <a:r>
              <a:rPr lang="en-IN" sz="2800" dirty="0">
                <a:latin typeface="Angsana New" panose="02020603050405020304" pitchFamily="18" charset="-34"/>
                <a:cs typeface="Angsana New"/>
              </a:rPr>
              <a:t>711720104069	RINEESHA B</a:t>
            </a:r>
          </a:p>
          <a:p>
            <a:r>
              <a:rPr lang="en-IN" sz="2800" dirty="0">
                <a:latin typeface="Angsana New" panose="02020603050405020304" pitchFamily="18" charset="-34"/>
                <a:cs typeface="Angsana New"/>
              </a:rPr>
              <a:t>			711720104070	RISHIKESH R</a:t>
            </a:r>
          </a:p>
          <a:p>
            <a:r>
              <a:rPr lang="en-IN" sz="2800" dirty="0">
                <a:latin typeface="Angsana New" panose="02020603050405020304" pitchFamily="18" charset="-34"/>
                <a:cs typeface="Angsana New"/>
              </a:rPr>
              <a:t>			711720104072	SABARINATHAN V</a:t>
            </a:r>
          </a:p>
          <a:p>
            <a:r>
              <a:rPr lang="en-IN" sz="2800" dirty="0">
                <a:latin typeface="Angsana New" panose="02020603050405020304" pitchFamily="18" charset="-34"/>
                <a:cs typeface="Angsana New"/>
              </a:rPr>
              <a:t>			711720104096	SUSEENDHAR V</a:t>
            </a:r>
          </a:p>
          <a:p>
            <a:endParaRPr lang="en-IN" sz="2800" dirty="0">
              <a:latin typeface="Angsana New" panose="02020603050405020304" pitchFamily="18" charset="-34"/>
              <a:cs typeface="Angsana New"/>
            </a:endParaRPr>
          </a:p>
          <a:p>
            <a:r>
              <a:rPr lang="en-IN" sz="2800" b="1" dirty="0">
                <a:latin typeface="Angsana New" panose="02020603050405020304" pitchFamily="18" charset="-34"/>
                <a:cs typeface="Angsana New" panose="02020603050405020304" pitchFamily="18" charset="-34"/>
              </a:rPr>
              <a:t>Under the guidance of :</a:t>
            </a:r>
          </a:p>
          <a:p>
            <a:r>
              <a:rPr lang="en-IN" sz="2800" b="1" dirty="0">
                <a:latin typeface="Angsana New" panose="02020603050405020304" pitchFamily="18" charset="-34"/>
                <a:cs typeface="Angsana New" panose="02020603050405020304" pitchFamily="18" charset="-34"/>
              </a:rPr>
              <a:t>                                               MENTOR : Mrs. JANANI S</a:t>
            </a:r>
          </a:p>
          <a:p>
            <a:r>
              <a:rPr lang="en-IN" sz="2800" b="1" dirty="0">
                <a:latin typeface="Angsana New" panose="02020603050405020304" pitchFamily="18" charset="-34"/>
                <a:cs typeface="Angsana New" panose="02020603050405020304" pitchFamily="18" charset="-34"/>
              </a:rPr>
              <a:t>			</a:t>
            </a:r>
            <a:endParaRPr lang="en-IN" sz="2800" dirty="0">
              <a:latin typeface="Algerian" panose="04020705040A02060702" pitchFamily="82" charset="0"/>
              <a:cs typeface="Angsana New"/>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1539550" y="1143003"/>
            <a:ext cx="8584163" cy="5145257"/>
          </a:xfrm>
        </p:spPr>
        <p:txBody>
          <a:bodyPr>
            <a:normAutofit/>
          </a:bodyPr>
          <a:lstStyle/>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M. Jiang, X. Fan and H. Yan, "</a:t>
            </a:r>
            <a:r>
              <a:rPr lang="en-US" sz="1800" b="0" i="0" dirty="0" err="1">
                <a:solidFill>
                  <a:srgbClr val="333333"/>
                </a:solidFill>
                <a:effectLst/>
                <a:latin typeface="Times New Roman" panose="02020603050405020304" pitchFamily="18" charset="0"/>
                <a:cs typeface="Times New Roman" panose="02020603050405020304" pitchFamily="18" charset="0"/>
              </a:rPr>
              <a:t>RetinaMask</a:t>
            </a:r>
            <a:r>
              <a:rPr lang="en-US" sz="1800" b="0" i="0" dirty="0">
                <a:solidFill>
                  <a:srgbClr val="333333"/>
                </a:solidFill>
                <a:effectLst/>
                <a:latin typeface="Times New Roman" panose="02020603050405020304" pitchFamily="18" charset="0"/>
                <a:cs typeface="Times New Roman" panose="02020603050405020304" pitchFamily="18" charset="0"/>
              </a:rPr>
              <a:t>: A Face Mask detector", 2020</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C. Kanan and G. Cottrell, "Color-to-Grayscale: Does the Method Matter in Image Recognition?", </a:t>
            </a:r>
            <a:r>
              <a:rPr lang="en-US" sz="1800" b="0" i="1" dirty="0" err="1">
                <a:solidFill>
                  <a:srgbClr val="333333"/>
                </a:solidFill>
                <a:effectLst/>
                <a:latin typeface="Times New Roman" panose="02020603050405020304" pitchFamily="18" charset="0"/>
                <a:cs typeface="Times New Roman" panose="02020603050405020304" pitchFamily="18" charset="0"/>
              </a:rPr>
              <a:t>PLoS</a:t>
            </a:r>
            <a:r>
              <a:rPr lang="en-US" sz="1800" b="0" i="1" dirty="0">
                <a:solidFill>
                  <a:srgbClr val="333333"/>
                </a:solidFill>
                <a:effectLst/>
                <a:latin typeface="Times New Roman" panose="02020603050405020304" pitchFamily="18" charset="0"/>
                <a:cs typeface="Times New Roman" panose="02020603050405020304" pitchFamily="18" charset="0"/>
              </a:rPr>
              <a:t> ONE</a:t>
            </a:r>
            <a:r>
              <a:rPr lang="en-US" sz="1800" b="0" i="0" dirty="0">
                <a:solidFill>
                  <a:srgbClr val="333333"/>
                </a:solidFill>
                <a:effectLst/>
                <a:latin typeface="Times New Roman" panose="02020603050405020304" pitchFamily="18" charset="0"/>
                <a:cs typeface="Times New Roman" panose="02020603050405020304" pitchFamily="18" charset="0"/>
              </a:rPr>
              <a:t>, vol. 7, no. 1, pp. e29740, 2012.</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D. Meena and R. Sharan, "An approach to face detection and recognition", </a:t>
            </a:r>
            <a:r>
              <a:rPr lang="en-US" sz="1800" b="0" i="1" dirty="0">
                <a:solidFill>
                  <a:srgbClr val="333333"/>
                </a:solidFill>
                <a:effectLst/>
                <a:latin typeface="Times New Roman" panose="02020603050405020304" pitchFamily="18" charset="0"/>
                <a:cs typeface="Times New Roman" panose="02020603050405020304" pitchFamily="18" charset="0"/>
              </a:rPr>
              <a:t>2016 International Conference on Recent Advances and Innovations in Engineering (ICRAIE)</a:t>
            </a:r>
            <a:r>
              <a:rPr lang="en-US" sz="1800" b="0" i="0" dirty="0">
                <a:solidFill>
                  <a:srgbClr val="333333"/>
                </a:solidFill>
                <a:effectLst/>
                <a:latin typeface="Times New Roman" panose="02020603050405020304" pitchFamily="18" charset="0"/>
                <a:cs typeface="Times New Roman" panose="02020603050405020304" pitchFamily="18" charset="0"/>
              </a:rPr>
              <a:t>, pp. 1-6, 2016.</a:t>
            </a:r>
            <a:endParaRPr lang="en-IN" sz="1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dirty="0">
              <a:latin typeface="Century Schoolbook" pitchFamily="18" charset="0"/>
            </a:endParaRPr>
          </a:p>
          <a:p>
            <a:pPr algn="just"/>
            <a:endParaRPr lang="en-IN" dirty="0">
              <a:latin typeface="Century Schoolbook"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82" y="942110"/>
            <a:ext cx="10494818" cy="515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92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12</a:t>
            </a:fld>
            <a:endParaRPr lang="en-IN"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dirty="0">
                <a:latin typeface="Algerian" panose="04020705040A02060702" pitchFamily="82" charset="0"/>
              </a:rPr>
              <a:t>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9540168" cy="5247249"/>
          </a:xfrm>
        </p:spPr>
        <p:txBody>
          <a:bodyPr>
            <a:normAutofit lnSpcReduction="10000"/>
          </a:bodyPr>
          <a:lstStyle/>
          <a:p>
            <a:pPr marL="0" indent="0" algn="just">
              <a:buNone/>
            </a:pPr>
            <a:r>
              <a:rPr lang="en-GB" sz="1800" dirty="0">
                <a:latin typeface="Century Schoolbook" pitchFamily="18" charset="0"/>
              </a:rPr>
              <a:t>                                                                                                                                                                                                                                                             </a:t>
            </a:r>
            <a:r>
              <a:rPr lang="en-GB"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The COVID-19 pandemic is causing a worldwide emergency in healthcare. This virus mainly spreads through droplets which emerge from a person infected with coronavirus and poses a risk to others. The risk of transmission is highest in public places. One of the best ways to stay safe from getting infected is wearing a face mask in open territories as indicated by the World Health Organization (WHO). In this project, we propose a method which employs OpenCV to detect face masks on people. A bounding box drawn over the face of the person describes weather the person is wearing a mask or not.</a:t>
            </a:r>
          </a:p>
          <a:p>
            <a:pPr marL="0" indent="0" algn="just">
              <a:buNone/>
            </a:pPr>
            <a:r>
              <a:rPr lang="en-US" sz="1800" b="1" i="0" dirty="0">
                <a:solidFill>
                  <a:srgbClr val="333333"/>
                </a:solidFill>
                <a:effectLst/>
                <a:latin typeface="Times New Roman" panose="02020603050405020304" pitchFamily="18" charset="0"/>
                <a:cs typeface="Times New Roman" panose="02020603050405020304" pitchFamily="18" charset="0"/>
              </a:rPr>
              <a:t>Open CV :</a:t>
            </a:r>
          </a:p>
          <a:p>
            <a:pPr marL="0" indent="0" algn="just">
              <a:buNone/>
            </a:pPr>
            <a:r>
              <a:rPr lang="en-US"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Georgia" panose="02040502050405020303" pitchFamily="18" charset="0"/>
              </a:rPr>
              <a:t>OpenCV is an open-source library which is primarily used for Computer Vision Applications. This contains many functions and algorithms for Motion tracking, Facial recognition, Object Detection, Segmentation and recognition and many other applications. Images and real time video streams can be manipulated to suit different needs using this library.</a:t>
            </a:r>
          </a:p>
          <a:p>
            <a:pPr marL="0" indent="0" algn="l">
              <a:buNone/>
            </a:pPr>
            <a:r>
              <a:rPr lang="en-US" sz="1800" b="1" i="0" dirty="0">
                <a:solidFill>
                  <a:srgbClr val="333333"/>
                </a:solidFill>
                <a:effectLst/>
                <a:latin typeface="Georgia" panose="02040502050405020303" pitchFamily="18" charset="0"/>
              </a:rPr>
              <a:t>Tensorflow:</a:t>
            </a:r>
          </a:p>
          <a:p>
            <a:pPr marL="0" indent="0" algn="l">
              <a:buNone/>
            </a:pPr>
            <a:r>
              <a:rPr lang="en-US" sz="1800" b="0" i="0" dirty="0">
                <a:solidFill>
                  <a:srgbClr val="333333"/>
                </a:solidFill>
                <a:effectLst/>
                <a:latin typeface="Georgia" panose="02040502050405020303" pitchFamily="18" charset="0"/>
              </a:rPr>
              <a:t>                                  It  is an open-source machine learning framework to build and train neural networks. It has a collection of tools, libraries and community resources which helps in easy building of deployment of ML powered applications. This is developed and maintained by Google and was released in 2015.</a:t>
            </a:r>
          </a:p>
          <a:p>
            <a:pPr marL="0" indent="0" algn="just">
              <a:buNone/>
            </a:pPr>
            <a:endParaRPr lang="en-GB"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7" y="956603"/>
            <a:ext cx="9642806" cy="2167597"/>
          </a:xfrm>
        </p:spPr>
        <p:txBody>
          <a:bodyPr>
            <a:normAutofit lnSpcReduction="10000"/>
          </a:bodyPr>
          <a:lstStyle/>
          <a:p>
            <a:pPr marL="0" indent="0" algn="just">
              <a:buNone/>
            </a:pPr>
            <a:r>
              <a:rPr lang="en-US" sz="2100" b="0" i="0" dirty="0">
                <a:effectLst/>
                <a:latin typeface="Times New Roman" panose="02020603050405020304" pitchFamily="18" charset="0"/>
                <a:cs typeface="Times New Roman" panose="02020603050405020304" pitchFamily="18" charset="0"/>
              </a:rPr>
              <a:t>An existing system for face mask detection using OpenCV typically involves the following steps:</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detection</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region extraction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Mask classification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Output visualization</a:t>
            </a:r>
            <a:r>
              <a:rPr lang="en-US" sz="2100" dirty="0">
                <a:latin typeface="Times New Roman" panose="02020603050405020304" pitchFamily="18" charset="0"/>
                <a:cs typeface="Times New Roman" panose="02020603050405020304" pitchFamily="18" charset="0"/>
              </a:rPr>
              <a:t>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0969"/>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80536" y="31446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DRAWBACKS OF EXISTING SYSTEM  </a:t>
            </a:r>
            <a:endParaRPr lang="en-IN" dirty="0"/>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396240" y="3970604"/>
            <a:ext cx="10515600" cy="19307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Limited pose and angle robustness: Existing face mask detection systems using OpenCV may struggle to accurately detect masks when faces are at different angles or in non-frontal poses. The performance may degrade if faces are partially occluded or rotated.</a:t>
            </a:r>
          </a:p>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Sensitivity to lighting conditions: Changes in lighting conditions, such as variations in brightness, shadows, or low-light environments, can impact the accuracy of mask detection. Existing systems may struggle to handle such variations.</a:t>
            </a:r>
          </a:p>
          <a:p>
            <a:pPr marL="84138" indent="0" algn="just">
              <a:buNone/>
            </a:pPr>
            <a:endParaRPr lang="en-GB" dirty="0">
              <a:latin typeface="Century Schoolbook" pitchFamily="18" charset="0"/>
            </a:endParaRPr>
          </a:p>
        </p:txBody>
      </p:sp>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1" y="180110"/>
            <a:ext cx="10515600" cy="858982"/>
          </a:xfrm>
        </p:spPr>
        <p:txBody>
          <a:bodyPr/>
          <a:lstStyle/>
          <a:p>
            <a:r>
              <a:rPr lang="en-US" dirty="0">
                <a:latin typeface="Algerian" panose="04020705040A02060702" pitchFamily="82" charset="0"/>
              </a:rPr>
              <a:t>Literature survey </a:t>
            </a:r>
            <a:endParaRPr lang="en-IN" dirty="0">
              <a:latin typeface="Algerian" pitchFamily="82"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53757411"/>
              </p:ext>
            </p:extLst>
          </p:nvPr>
        </p:nvGraphicFramePr>
        <p:xfrm>
          <a:off x="548951" y="1039092"/>
          <a:ext cx="11094097" cy="5334000"/>
        </p:xfrm>
        <a:graphic>
          <a:graphicData uri="http://schemas.openxmlformats.org/drawingml/2006/table">
            <a:tbl>
              <a:tblPr firstRow="1" bandRow="1">
                <a:tableStyleId>{5C22544A-7EE6-4342-B048-85BDC9FD1C3A}</a:tableStyleId>
              </a:tblPr>
              <a:tblGrid>
                <a:gridCol w="1074330">
                  <a:extLst>
                    <a:ext uri="{9D8B030D-6E8A-4147-A177-3AD203B41FA5}">
                      <a16:colId xmlns:a16="http://schemas.microsoft.com/office/drawing/2014/main" val="20000"/>
                    </a:ext>
                  </a:extLst>
                </a:gridCol>
                <a:gridCol w="1169338">
                  <a:extLst>
                    <a:ext uri="{9D8B030D-6E8A-4147-A177-3AD203B41FA5}">
                      <a16:colId xmlns:a16="http://schemas.microsoft.com/office/drawing/2014/main" val="20001"/>
                    </a:ext>
                  </a:extLst>
                </a:gridCol>
                <a:gridCol w="3332614">
                  <a:extLst>
                    <a:ext uri="{9D8B030D-6E8A-4147-A177-3AD203B41FA5}">
                      <a16:colId xmlns:a16="http://schemas.microsoft.com/office/drawing/2014/main" val="20002"/>
                    </a:ext>
                  </a:extLst>
                </a:gridCol>
                <a:gridCol w="2813876">
                  <a:extLst>
                    <a:ext uri="{9D8B030D-6E8A-4147-A177-3AD203B41FA5}">
                      <a16:colId xmlns:a16="http://schemas.microsoft.com/office/drawing/2014/main" val="20003"/>
                    </a:ext>
                  </a:extLst>
                </a:gridCol>
                <a:gridCol w="2703939">
                  <a:extLst>
                    <a:ext uri="{9D8B030D-6E8A-4147-A177-3AD203B41FA5}">
                      <a16:colId xmlns:a16="http://schemas.microsoft.com/office/drawing/2014/main" val="20004"/>
                    </a:ext>
                  </a:extLst>
                </a:gridCol>
              </a:tblGrid>
              <a:tr h="543835">
                <a:tc>
                  <a:txBody>
                    <a:bodyPr/>
                    <a:lstStyle/>
                    <a:p>
                      <a:pPr algn="ctr"/>
                      <a:r>
                        <a:rPr lang="en-GB" sz="1600" b="1" dirty="0">
                          <a:latin typeface="Times New Roman" panose="02020603050405020304" pitchFamily="18" charset="0"/>
                          <a:cs typeface="Times New Roman" panose="02020603050405020304" pitchFamily="18" charset="0"/>
                        </a:rPr>
                        <a:t>SNo</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Published Year</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Paper</a:t>
                      </a:r>
                      <a:r>
                        <a:rPr lang="en-GB" sz="1600" b="1" baseline="0">
                          <a:latin typeface="Times New Roman" panose="02020603050405020304" pitchFamily="18" charset="0"/>
                          <a:cs typeface="Times New Roman" panose="02020603050405020304" pitchFamily="18" charset="0"/>
                        </a:rPr>
                        <a:t> 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Authors</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Technology</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16294">
                <a:tc>
                  <a:txBody>
                    <a:bodyPr/>
                    <a:lstStyle/>
                    <a:p>
                      <a:pPr algn="ctr"/>
                      <a:r>
                        <a:rPr lang="en-GB" sz="1600" b="0">
                          <a:latin typeface="Times New Roman" panose="02020603050405020304" pitchFamily="18" charset="0"/>
                          <a:cs typeface="Times New Roman" panose="02020603050405020304" pitchFamily="18" charset="0"/>
                        </a:rPr>
                        <a:t>1</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Times New Roman" panose="02020603050405020304" pitchFamily="18" charset="0"/>
                          <a:ea typeface="+mn-ea"/>
                          <a:cs typeface="Times New Roman" panose="02020603050405020304" pitchFamily="18" charset="0"/>
                        </a:rPr>
                        <a:t>Face Mask Detection Using OpenCV</a:t>
                      </a:r>
                    </a:p>
                    <a:p>
                      <a:pPr algn="ctr"/>
                      <a:br>
                        <a:rPr lang="en-GB" sz="1800" b="0" i="0" kern="1200">
                          <a:solidFill>
                            <a:schemeClr val="dk1"/>
                          </a:solidFill>
                          <a:effectLst/>
                          <a:latin typeface="Times New Roman" panose="02020603050405020304" pitchFamily="18" charset="0"/>
                          <a:ea typeface="+mn-ea"/>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Harish Adusumalli,</a:t>
                      </a:r>
                    </a:p>
                    <a:p>
                      <a:pPr algn="ctr"/>
                      <a:r>
                        <a:rPr lang="en-IN" sz="1800" b="0" dirty="0">
                          <a:latin typeface="Times New Roman" panose="02020603050405020304" pitchFamily="18" charset="0"/>
                          <a:cs typeface="Times New Roman" panose="02020603050405020304" pitchFamily="18" charset="0"/>
                        </a:rPr>
                        <a:t>D. Kalyani ,R.Krishna Sri</a:t>
                      </a:r>
                    </a:p>
                    <a:p>
                      <a:pPr algn="ctr"/>
                      <a:r>
                        <a:rPr lang="en-IN" sz="1800" b="0" dirty="0">
                          <a:latin typeface="Times New Roman" panose="02020603050405020304" pitchFamily="18" charset="0"/>
                          <a:cs typeface="Times New Roman" panose="02020603050405020304" pitchFamily="18" charset="0"/>
                        </a:rPr>
                        <a:t>M. Pratapteja</a:t>
                      </a:r>
                    </a:p>
                    <a:p>
                      <a:pPr algn="ctr"/>
                      <a:r>
                        <a:rPr lang="en-IN" sz="1800" b="0" dirty="0">
                          <a:latin typeface="Times New Roman" panose="02020603050405020304" pitchFamily="18" charset="0"/>
                          <a:cs typeface="Times New Roman" panose="02020603050405020304" pitchFamily="18" charset="0"/>
                        </a:rPr>
                        <a:t>P V R D Prasada Rao</a:t>
                      </a:r>
                    </a:p>
                  </a:txBody>
                  <a:tcPr/>
                </a:tc>
                <a:tc>
                  <a:txBody>
                    <a:bodyPr/>
                    <a:lstStyle/>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Machine learning,tensor flow and open CV</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116294">
                <a:tc>
                  <a:txBody>
                    <a:bodyPr/>
                    <a:lstStyle/>
                    <a:p>
                      <a:pPr algn="ctr"/>
                      <a:r>
                        <a:rPr lang="en-GB" sz="1600" b="0">
                          <a:latin typeface="Times New Roman" panose="02020603050405020304" pitchFamily="18" charset="0"/>
                          <a:cs typeface="Times New Roman" panose="02020603050405020304" pitchFamily="18" charset="0"/>
                        </a:rPr>
                        <a:t>2</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Faster Region-based Convolutional Neural Network for Mask Face Detection</a:t>
                      </a:r>
                    </a:p>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   </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u="none">
                          <a:solidFill>
                            <a:schemeClr val="tx1"/>
                          </a:solidFill>
                          <a:latin typeface="Times New Roman" panose="02020603050405020304" pitchFamily="18" charset="0"/>
                          <a:cs typeface="Times New Roman" panose="02020603050405020304" pitchFamily="18" charset="0"/>
                        </a:rPr>
                        <a:t>Indah Agustien, SiradjuddinReynaldiArif and  Muntasa</a:t>
                      </a:r>
                      <a:endParaRPr lang="en-IN" sz="18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b="0" i="0" kern="1200">
                          <a:solidFill>
                            <a:schemeClr val="dk1"/>
                          </a:solidFill>
                          <a:effectLst/>
                          <a:latin typeface="Times New Roman" panose="02020603050405020304" pitchFamily="18" charset="0"/>
                          <a:ea typeface="+mn-ea"/>
                          <a:cs typeface="Times New Roman" panose="02020603050405020304" pitchFamily="18" charset="0"/>
                        </a:rPr>
                        <a:t>Faster Region-based Convolutional Network and  Region Proposal Network (RPN)</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16294">
                <a:tc>
                  <a:txBody>
                    <a:bodyPr/>
                    <a:lstStyle/>
                    <a:p>
                      <a:pPr algn="ctr"/>
                      <a:r>
                        <a:rPr lang="en-GB" sz="1600" b="0">
                          <a:latin typeface="Times New Roman" panose="02020603050405020304" pitchFamily="18" charset="0"/>
                          <a:cs typeface="Times New Roman" panose="02020603050405020304" pitchFamily="18" charset="0"/>
                        </a:rPr>
                        <a:t>3</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Evaluation of YOLO-X and MobileNetV2 as Face Mask Detection Algorithms</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Aaron </a:t>
                      </a:r>
                      <a:r>
                        <a:rPr lang="en-IN" sz="1800" b="0" dirty="0" err="1">
                          <a:latin typeface="Times New Roman" panose="02020603050405020304" pitchFamily="18" charset="0"/>
                          <a:cs typeface="Times New Roman" panose="02020603050405020304" pitchFamily="18" charset="0"/>
                        </a:rPr>
                        <a:t>Berliano</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Handoko</a:t>
                      </a:r>
                      <a:r>
                        <a:rPr lang="en-IN" sz="1800" b="0" dirty="0">
                          <a:latin typeface="Times New Roman" panose="02020603050405020304" pitchFamily="18" charset="0"/>
                          <a:cs typeface="Times New Roman" panose="02020603050405020304" pitchFamily="18" charset="0"/>
                        </a:rPr>
                        <a:t>,</a:t>
                      </a:r>
                    </a:p>
                    <a:p>
                      <a:pPr algn="ctr"/>
                      <a:r>
                        <a:rPr lang="en-IN" sz="1800" b="0" dirty="0">
                          <a:latin typeface="Times New Roman" panose="02020603050405020304" pitchFamily="18" charset="0"/>
                          <a:cs typeface="Times New Roman" panose="02020603050405020304" pitchFamily="18" charset="0"/>
                        </a:rPr>
                        <a:t>Vaya Candida </a:t>
                      </a:r>
                      <a:r>
                        <a:rPr lang="en-IN" sz="1800" b="0" dirty="0" err="1">
                          <a:latin typeface="Times New Roman" panose="02020603050405020304" pitchFamily="18" charset="0"/>
                          <a:cs typeface="Times New Roman" panose="02020603050405020304" pitchFamily="18" charset="0"/>
                        </a:rPr>
                        <a:t>Putra,Iwan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Setyawan,Darmawan</a:t>
                      </a:r>
                      <a:r>
                        <a:rPr lang="en-IN" sz="1800" b="0" dirty="0">
                          <a:latin typeface="Times New Roman" panose="02020603050405020304" pitchFamily="18" charset="0"/>
                          <a:cs typeface="Times New Roman" panose="02020603050405020304" pitchFamily="18" charset="0"/>
                        </a:rPr>
                        <a:t> Utomo</a:t>
                      </a:r>
                    </a:p>
                  </a:txBody>
                  <a:tcPr/>
                </a:tc>
                <a:tc>
                  <a:txBody>
                    <a:bodyPr/>
                    <a:lstStyle/>
                    <a:p>
                      <a:r>
                        <a:rPr lang="en-US" sz="1800" b="0" i="0" u="none" strike="noStrike" kern="1200">
                          <a:solidFill>
                            <a:schemeClr val="dk1"/>
                          </a:solidFill>
                          <a:effectLst/>
                          <a:latin typeface="+mn-lt"/>
                          <a:ea typeface="+mn-ea"/>
                          <a:cs typeface="+mn-cs"/>
                        </a:rPr>
                        <a:t>Yolo-X and Cnn Network Architecture</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1116294">
                <a:tc>
                  <a:txBody>
                    <a:bodyPr/>
                    <a:lstStyle/>
                    <a:p>
                      <a:pPr algn="ctr"/>
                      <a:r>
                        <a:rPr lang="en-GB" sz="1600" b="0">
                          <a:latin typeface="Times New Roman" panose="02020603050405020304" pitchFamily="18" charset="0"/>
                          <a:cs typeface="Times New Roman" panose="02020603050405020304" pitchFamily="18" charset="0"/>
                        </a:rPr>
                        <a:t>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Accurate Real-Time Face Mask Detection Framework Using YOLOv5</a:t>
                      </a:r>
                    </a:p>
                    <a:p>
                      <a:pPr algn="ct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err="1">
                          <a:latin typeface="Times New Roman" panose="02020603050405020304" pitchFamily="18" charset="0"/>
                          <a:cs typeface="Times New Roman" panose="02020603050405020304" pitchFamily="18" charset="0"/>
                        </a:rPr>
                        <a:t>Nouran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Youssry</a:t>
                      </a:r>
                      <a:endParaRPr lang="en-IN" sz="1800" b="0" dirty="0">
                        <a:latin typeface="Times New Roman" panose="02020603050405020304" pitchFamily="18" charset="0"/>
                        <a:cs typeface="Times New Roman" panose="02020603050405020304" pitchFamily="18" charset="0"/>
                      </a:endParaRPr>
                    </a:p>
                    <a:p>
                      <a:pPr algn="ctr"/>
                      <a:r>
                        <a:rPr lang="en-IN" sz="1800" b="0" dirty="0">
                          <a:latin typeface="Times New Roman" panose="02020603050405020304" pitchFamily="18" charset="0"/>
                          <a:cs typeface="Times New Roman" panose="02020603050405020304" pitchFamily="18" charset="0"/>
                        </a:rPr>
                        <a:t>Ahmed Khattab</a:t>
                      </a:r>
                    </a:p>
                  </a:txBody>
                  <a:tcPr/>
                </a:tc>
                <a:tc>
                  <a:txBody>
                    <a:bodyPr/>
                    <a:lstStyle/>
                    <a:p>
                      <a:r>
                        <a:rPr lang="en-IN" sz="1800" b="0" i="0" u="none" strike="noStrike" kern="1200" dirty="0" err="1">
                          <a:solidFill>
                            <a:schemeClr val="dk1"/>
                          </a:solidFill>
                          <a:effectLst/>
                          <a:latin typeface="+mn-lt"/>
                          <a:ea typeface="+mn-ea"/>
                          <a:cs typeface="+mn-cs"/>
                        </a:rPr>
                        <a:t>Yolo</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Algorithim</a:t>
                      </a:r>
                      <a:r>
                        <a:rPr lang="en-IN" sz="1800" b="0" i="0" u="none" strike="noStrike" kern="1200" dirty="0">
                          <a:solidFill>
                            <a:schemeClr val="dk1"/>
                          </a:solidFill>
                          <a:effectLst/>
                          <a:latin typeface="+mn-lt"/>
                          <a:ea typeface="+mn-ea"/>
                          <a:cs typeface="+mn-cs"/>
                        </a:rPr>
                        <a:t> Preliminaries</a:t>
                      </a:r>
                    </a:p>
                    <a:p>
                      <a:pPr algn="ct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dirty="0"/>
              <a:t>29-04-2023</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5</a:t>
            </a:fld>
            <a:endParaRPr lang="en-IN" dirty="0"/>
          </a:p>
        </p:txBody>
      </p:sp>
    </p:spTree>
    <p:extLst>
      <p:ext uri="{BB962C8B-B14F-4D97-AF65-F5344CB8AC3E}">
        <p14:creationId xmlns:p14="http://schemas.microsoft.com/office/powerpoint/2010/main" val="254968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56028" y="3760662"/>
            <a:ext cx="10346788" cy="2484221"/>
          </a:xfrm>
        </p:spPr>
        <p:txBody>
          <a:bodyPr>
            <a:normAutofit fontScale="62500" lnSpcReduction="20000"/>
          </a:bodyPr>
          <a:lstStyle/>
          <a:p>
            <a:pPr algn="l">
              <a:buFont typeface="+mj-lt"/>
              <a:buAutoNum type="arabicPeriod"/>
            </a:pPr>
            <a:r>
              <a:rPr lang="en-GB"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Improved accuracy: The proposed system leverages advanced face detection and alignment techniques along with deep learning-based classification models, resulting in improved accuracy compared to traditional methods.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Robustness to variations: By training the model on diverse and representative datasets, the system can better handle variations in lighting conditions, face poses, angles, and different mask types, leading to enhanced performance in real-world scenarios.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Real-time performance: By incorporating optimizations like model quantization, pruning, and hardware acceleration, the proposed system can achieve real-time performance, making it suitable for real-time monitoring in various applications, such as airports, hospitals, or public spaces.</a:t>
            </a:r>
          </a:p>
          <a:p>
            <a:pPr marL="84138" indent="0" algn="just">
              <a:buNone/>
            </a:pPr>
            <a:r>
              <a:rPr lang="en-GB" dirty="0">
                <a:latin typeface="Century Schoolbook" pitchFamily="18" charset="0"/>
              </a:rPr>
              <a:t> </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287216" y="29159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ADVANTAGES OF PROPOSED SYSTEM  </a:t>
            </a:r>
            <a:endParaRPr lang="en-IN" dirty="0"/>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456028" y="882113"/>
            <a:ext cx="10515600" cy="244020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detection and alignment: Utilize advanced face detection algorithms, such as the Haar cascade classifier or deep learning-based models like OpenCV's DNN module, to detect and align faces accurately, even in various poses and angles.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feature extraction: Extract facial landmarks (e.g., eyes, nose, mouth) using methods like the dlib library or facial landmark detectors available in OpenCV. This step helps in localizing specific regions of interest.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Mask classification: Employ a deep learning model, such as a convolutional neural network (CNN) or a pre-trained model like MobileNet or ResNet, to classify whether a detected face is wearing a mask or not. Train the model on a diverse dataset that includes various mask types, face variations, and lighting conditions to enhance its generalization capability.</a:t>
            </a:r>
          </a:p>
          <a:p>
            <a:pPr marL="0" indent="0" algn="just">
              <a:buNone/>
            </a:pPr>
            <a:endParaRPr lang="en-GB" dirty="0">
              <a:latin typeface="Century Schoolbook" pitchFamily="18" charset="0"/>
            </a:endParaRPr>
          </a:p>
        </p:txBody>
      </p:sp>
    </p:spTree>
    <p:extLst>
      <p:ext uri="{BB962C8B-B14F-4D97-AF65-F5344CB8AC3E}">
        <p14:creationId xmlns:p14="http://schemas.microsoft.com/office/powerpoint/2010/main" val="276914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B2F9-B478-23B0-3D48-2B5F340CF331}"/>
              </a:ext>
            </a:extLst>
          </p:cNvPr>
          <p:cNvSpPr>
            <a:spLocks noGrp="1"/>
          </p:cNvSpPr>
          <p:nvPr>
            <p:ph type="title"/>
          </p:nvPr>
        </p:nvSpPr>
        <p:spPr/>
        <p:txBody>
          <a:bodyPr>
            <a:normAutofit/>
          </a:bodyPr>
          <a:lstStyle/>
          <a:p>
            <a:r>
              <a:rPr lang="en-US" sz="3200" dirty="0">
                <a:latin typeface="Algerian" panose="04020705040A02060702" pitchFamily="82" charset="0"/>
                <a:cs typeface="Times New Roman" panose="02020603050405020304" pitchFamily="18" charset="0"/>
              </a:rPr>
              <a:t>MODULE 1 : SCREENSHOTS</a:t>
            </a:r>
            <a:endParaRPr lang="en-IN" sz="3200" dirty="0">
              <a:latin typeface="Algerian" panose="04020705040A02060702" pitchFamily="82"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3974D6A-D3BC-7039-6FB8-A616B0BE683A}"/>
              </a:ext>
            </a:extLst>
          </p:cNvPr>
          <p:cNvSpPr>
            <a:spLocks noGrp="1"/>
          </p:cNvSpPr>
          <p:nvPr>
            <p:ph type="dt" sz="half" idx="10"/>
          </p:nvPr>
        </p:nvSpPr>
        <p:spPr/>
        <p:txBody>
          <a:bodyPr/>
          <a:lstStyle/>
          <a:p>
            <a:r>
              <a:rPr lang="en-US" dirty="0"/>
              <a:t>29-04-2023</a:t>
            </a:r>
            <a:endParaRPr lang="en-IN" dirty="0"/>
          </a:p>
        </p:txBody>
      </p:sp>
      <p:sp>
        <p:nvSpPr>
          <p:cNvPr id="4" name="Footer Placeholder 3">
            <a:extLst>
              <a:ext uri="{FF2B5EF4-FFF2-40B4-BE49-F238E27FC236}">
                <a16:creationId xmlns:a16="http://schemas.microsoft.com/office/drawing/2014/main" id="{9469011A-42DD-D4B4-2885-B7F5AAC43B60}"/>
              </a:ext>
            </a:extLst>
          </p:cNvPr>
          <p:cNvSpPr>
            <a:spLocks noGrp="1"/>
          </p:cNvSpPr>
          <p:nvPr>
            <p:ph type="ftr" sz="quarter" idx="11"/>
          </p:nvPr>
        </p:nvSpPr>
        <p:spPr/>
        <p:txBody>
          <a:bodyPr/>
          <a:lstStyle/>
          <a:p>
            <a:r>
              <a:rPr lang="en-US" dirty="0"/>
              <a:t>PROJECT PHASE -I  FIRST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B5D0C97D-ACBC-6AC5-3A58-41309AF63090}"/>
              </a:ext>
            </a:extLst>
          </p:cNvPr>
          <p:cNvSpPr>
            <a:spLocks noGrp="1"/>
          </p:cNvSpPr>
          <p:nvPr>
            <p:ph type="sldNum" sz="quarter" idx="12"/>
          </p:nvPr>
        </p:nvSpPr>
        <p:spPr/>
        <p:txBody>
          <a:bodyPr/>
          <a:lstStyle/>
          <a:p>
            <a:fld id="{370E2DBF-622E-4774-BABA-0B90A0613018}" type="slidenum">
              <a:rPr lang="en-IN" smtClean="0"/>
              <a:pPr/>
              <a:t>7</a:t>
            </a:fld>
            <a:endParaRPr lang="en-IN" dirty="0"/>
          </a:p>
        </p:txBody>
      </p:sp>
      <p:sp>
        <p:nvSpPr>
          <p:cNvPr id="7" name="AutoShape 2">
            <a:extLst>
              <a:ext uri="{FF2B5EF4-FFF2-40B4-BE49-F238E27FC236}">
                <a16:creationId xmlns:a16="http://schemas.microsoft.com/office/drawing/2014/main" id="{648AC12D-0E45-49DF-83BB-341A417371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9F240ED7-0085-434A-F35E-6D1FDBA043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a:extLst>
              <a:ext uri="{FF2B5EF4-FFF2-40B4-BE49-F238E27FC236}">
                <a16:creationId xmlns:a16="http://schemas.microsoft.com/office/drawing/2014/main" id="{A6C0FECE-3F2B-CC68-01D8-196CBCC277F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80FF16B7-7BF8-EA31-EDB1-C756A0104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86" y="1384664"/>
            <a:ext cx="9444445" cy="4637314"/>
          </a:xfrm>
          <a:prstGeom prst="rect">
            <a:avLst/>
          </a:prstGeom>
        </p:spPr>
      </p:pic>
    </p:spTree>
    <p:extLst>
      <p:ext uri="{BB962C8B-B14F-4D97-AF65-F5344CB8AC3E}">
        <p14:creationId xmlns:p14="http://schemas.microsoft.com/office/powerpoint/2010/main" val="365341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F55F-7C5B-CF8B-51A3-49D6558D3F70}"/>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84FCF74F-B76A-4205-9267-F88E90AB54B9}"/>
              </a:ext>
            </a:extLst>
          </p:cNvPr>
          <p:cNvSpPr>
            <a:spLocks noGrp="1"/>
          </p:cNvSpPr>
          <p:nvPr>
            <p:ph type="dt" sz="half" idx="10"/>
          </p:nvPr>
        </p:nvSpPr>
        <p:spPr/>
        <p:txBody>
          <a:bodyPr/>
          <a:lstStyle/>
          <a:p>
            <a:r>
              <a:rPr lang="en-US" dirty="0"/>
              <a:t>29-04-2023</a:t>
            </a:r>
            <a:endParaRPr lang="en-IN" dirty="0"/>
          </a:p>
        </p:txBody>
      </p:sp>
      <p:sp>
        <p:nvSpPr>
          <p:cNvPr id="4" name="Footer Placeholder 3">
            <a:extLst>
              <a:ext uri="{FF2B5EF4-FFF2-40B4-BE49-F238E27FC236}">
                <a16:creationId xmlns:a16="http://schemas.microsoft.com/office/drawing/2014/main" id="{9B204235-928C-497D-BC2E-6B46D5B55680}"/>
              </a:ext>
            </a:extLst>
          </p:cNvPr>
          <p:cNvSpPr>
            <a:spLocks noGrp="1"/>
          </p:cNvSpPr>
          <p:nvPr>
            <p:ph type="ftr" sz="quarter" idx="11"/>
          </p:nvPr>
        </p:nvSpPr>
        <p:spPr/>
        <p:txBody>
          <a:bodyPr/>
          <a:lstStyle/>
          <a:p>
            <a:r>
              <a:rPr lang="en-US" dirty="0"/>
              <a:t>PROJECT PHASE -I FIRST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89C6C807-66C4-7358-9EA4-662E889FE07B}"/>
              </a:ext>
            </a:extLst>
          </p:cNvPr>
          <p:cNvSpPr>
            <a:spLocks noGrp="1"/>
          </p:cNvSpPr>
          <p:nvPr>
            <p:ph type="sldNum" sz="quarter" idx="12"/>
          </p:nvPr>
        </p:nvSpPr>
        <p:spPr/>
        <p:txBody>
          <a:bodyPr/>
          <a:lstStyle/>
          <a:p>
            <a:fld id="{370E2DBF-622E-4774-BABA-0B90A0613018}" type="slidenum">
              <a:rPr lang="en-IN" smtClean="0"/>
              <a:pPr/>
              <a:t>8</a:t>
            </a:fld>
            <a:endParaRPr lang="en-IN" dirty="0"/>
          </a:p>
        </p:txBody>
      </p:sp>
      <p:pic>
        <p:nvPicPr>
          <p:cNvPr id="7" name="Picture 6">
            <a:extLst>
              <a:ext uri="{FF2B5EF4-FFF2-40B4-BE49-F238E27FC236}">
                <a16:creationId xmlns:a16="http://schemas.microsoft.com/office/drawing/2014/main" id="{5C4A09CD-049E-D69F-94D8-E8ED73D43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69" y="365126"/>
            <a:ext cx="10920548" cy="5787480"/>
          </a:xfrm>
          <a:prstGeom prst="rect">
            <a:avLst/>
          </a:prstGeom>
        </p:spPr>
      </p:pic>
    </p:spTree>
    <p:extLst>
      <p:ext uri="{BB962C8B-B14F-4D97-AF65-F5344CB8AC3E}">
        <p14:creationId xmlns:p14="http://schemas.microsoft.com/office/powerpoint/2010/main" val="254146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44147"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1161540" cy="5247249"/>
          </a:xfrm>
        </p:spPr>
        <p:txBody>
          <a:bodyPr>
            <a:normAutofit/>
          </a:bodyPr>
          <a:lstStyle/>
          <a:p>
            <a:pPr marL="0" indent="0" algn="just">
              <a:buNone/>
            </a:pPr>
            <a:endParaRPr lang="en-US" dirty="0">
              <a:latin typeface="Century Schoolbook"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US" sz="1600" dirty="0"/>
              <a:t>29-04-2023</a:t>
            </a:r>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0969"/>
            <a:ext cx="6766560" cy="365125"/>
          </a:xfrm>
        </p:spPr>
        <p:txBody>
          <a:bodyPr/>
          <a:lstStyle/>
          <a:p>
            <a:r>
              <a:rPr lang="en-US" sz="1600" dirty="0"/>
              <a:t>MINI PROJECT–FIRST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C2934B7F-3555-F975-B6BF-81D285E22993}"/>
              </a:ext>
            </a:extLst>
          </p:cNvPr>
          <p:cNvSpPr txBox="1"/>
          <p:nvPr/>
        </p:nvSpPr>
        <p:spPr>
          <a:xfrm>
            <a:off x="1278294" y="1035698"/>
            <a:ext cx="10186873" cy="2308324"/>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expected outcome would be a real-time face mask detection system that can accurately identify and differentiate between faces with and without masks in images or video streams.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system's performance can vary based on factors such as the quality and diversity of the training data, the effectiveness of the chosen model architecture, and the tuning of hyperparameters during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79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1169</Words>
  <Application>Microsoft Office PowerPoint</Application>
  <PresentationFormat>Widescreen</PresentationFormat>
  <Paragraphs>146</Paragraphs>
  <Slides>12</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Algerian</vt:lpstr>
      <vt:lpstr>Angsana New</vt:lpstr>
      <vt:lpstr>Arial</vt:lpstr>
      <vt:lpstr>Calibri</vt:lpstr>
      <vt:lpstr>Calibri Light</vt:lpstr>
      <vt:lpstr>Century Schoolbook</vt:lpstr>
      <vt:lpstr>Georgia</vt:lpstr>
      <vt:lpstr>Times New Roman</vt:lpstr>
      <vt:lpstr>Wingdings</vt:lpstr>
      <vt:lpstr>Office Theme</vt:lpstr>
      <vt:lpstr>Custom Design</vt:lpstr>
      <vt:lpstr>PowerPoint Presentation</vt:lpstr>
      <vt:lpstr>agenda </vt:lpstr>
      <vt:lpstr>Abstract </vt:lpstr>
      <vt:lpstr>EXISTING SYSTEM  </vt:lpstr>
      <vt:lpstr>Literature survey </vt:lpstr>
      <vt:lpstr>PROPOSED SYSTEM  </vt:lpstr>
      <vt:lpstr>MODULE 1 : SCREENSHOTS</vt:lpstr>
      <vt:lpstr>PowerPoint Presentation</vt:lpstr>
      <vt:lpstr>EXPECTED OUTCOME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RINEESHA BABU</cp:lastModifiedBy>
  <cp:revision>195</cp:revision>
  <dcterms:created xsi:type="dcterms:W3CDTF">2020-07-26T14:56:46Z</dcterms:created>
  <dcterms:modified xsi:type="dcterms:W3CDTF">2023-05-27T19:16:00Z</dcterms:modified>
</cp:coreProperties>
</file>