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78875"/>
            <a:ext cx="8520600" cy="1611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SQL Injection</a:t>
            </a:r>
            <a:endParaRPr>
              <a:latin typeface="Oswald"/>
              <a:ea typeface="Oswald"/>
              <a:cs typeface="Oswald"/>
              <a:sym typeface="Oswald"/>
            </a:endParaRPr>
          </a:p>
        </p:txBody>
      </p:sp>
      <p:sp>
        <p:nvSpPr>
          <p:cNvPr id="55" name="Shape 55"/>
          <p:cNvSpPr txBox="1"/>
          <p:nvPr>
            <p:ph idx="1" type="subTitle"/>
          </p:nvPr>
        </p:nvSpPr>
        <p:spPr>
          <a:xfrm>
            <a:off x="311700" y="25309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NETWORK </a:t>
            </a:r>
            <a:r>
              <a:rPr lang="en">
                <a:latin typeface="Oswald"/>
                <a:ea typeface="Oswald"/>
                <a:cs typeface="Oswald"/>
                <a:sym typeface="Oswald"/>
              </a:rPr>
              <a:t>THREATS AND ATTACK LABORATORY</a:t>
            </a:r>
            <a:endParaRPr>
              <a:latin typeface="Oswald"/>
              <a:ea typeface="Oswald"/>
              <a:cs typeface="Oswald"/>
              <a:sym typeface="Oswald"/>
            </a:endParaRPr>
          </a:p>
        </p:txBody>
      </p:sp>
      <p:sp>
        <p:nvSpPr>
          <p:cNvPr id="56" name="Shape 56"/>
          <p:cNvSpPr txBox="1"/>
          <p:nvPr/>
        </p:nvSpPr>
        <p:spPr>
          <a:xfrm>
            <a:off x="640125" y="3975525"/>
            <a:ext cx="2043900" cy="673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434343"/>
                </a:solidFill>
                <a:latin typeface="Oswald"/>
                <a:ea typeface="Oswald"/>
                <a:cs typeface="Oswald"/>
                <a:sym typeface="Oswald"/>
              </a:rPr>
              <a:t>Siddharth Mondal</a:t>
            </a:r>
            <a:endParaRPr sz="1800">
              <a:solidFill>
                <a:srgbClr val="434343"/>
              </a:solidFill>
              <a:latin typeface="Oswald"/>
              <a:ea typeface="Oswald"/>
              <a:cs typeface="Oswald"/>
              <a:sym typeface="Oswald"/>
            </a:endParaRPr>
          </a:p>
          <a:p>
            <a:pPr indent="0" lvl="0" marL="0" algn="ctr">
              <a:spcBef>
                <a:spcPts val="0"/>
              </a:spcBef>
              <a:spcAft>
                <a:spcPts val="0"/>
              </a:spcAft>
              <a:buNone/>
            </a:pPr>
            <a:r>
              <a:rPr lang="en" sz="1800">
                <a:solidFill>
                  <a:srgbClr val="434343"/>
                </a:solidFill>
                <a:latin typeface="Oswald"/>
                <a:ea typeface="Oswald"/>
                <a:cs typeface="Oswald"/>
                <a:sym typeface="Oswald"/>
              </a:rPr>
              <a:t>VU1F1415015</a:t>
            </a:r>
            <a:endParaRPr sz="1800">
              <a:solidFill>
                <a:srgbClr val="434343"/>
              </a:solidFill>
              <a:latin typeface="Oswald"/>
              <a:ea typeface="Oswald"/>
              <a:cs typeface="Oswald"/>
              <a:sym typeface="Oswald"/>
            </a:endParaRPr>
          </a:p>
        </p:txBody>
      </p:sp>
      <p:sp>
        <p:nvSpPr>
          <p:cNvPr id="57" name="Shape 57"/>
          <p:cNvSpPr txBox="1"/>
          <p:nvPr/>
        </p:nvSpPr>
        <p:spPr>
          <a:xfrm>
            <a:off x="3178200" y="3861525"/>
            <a:ext cx="2167500" cy="9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Oswald"/>
                <a:ea typeface="Oswald"/>
                <a:cs typeface="Oswald"/>
                <a:sym typeface="Oswald"/>
              </a:rPr>
              <a:t>Sagar Nath</a:t>
            </a:r>
            <a:endParaRPr sz="1800">
              <a:solidFill>
                <a:srgbClr val="434343"/>
              </a:solidFill>
              <a:latin typeface="Oswald"/>
              <a:ea typeface="Oswald"/>
              <a:cs typeface="Oswald"/>
              <a:sym typeface="Oswald"/>
            </a:endParaRPr>
          </a:p>
          <a:p>
            <a:pPr indent="0" lvl="0" marL="0" rtl="0" algn="ctr">
              <a:spcBef>
                <a:spcPts val="0"/>
              </a:spcBef>
              <a:spcAft>
                <a:spcPts val="0"/>
              </a:spcAft>
              <a:buNone/>
            </a:pPr>
            <a:r>
              <a:rPr lang="en" sz="1800">
                <a:solidFill>
                  <a:srgbClr val="434343"/>
                </a:solidFill>
                <a:latin typeface="Oswald"/>
                <a:ea typeface="Oswald"/>
                <a:cs typeface="Oswald"/>
                <a:sym typeface="Oswald"/>
              </a:rPr>
              <a:t>VU1F1415014</a:t>
            </a:r>
            <a:endParaRPr sz="1800">
              <a:solidFill>
                <a:srgbClr val="434343"/>
              </a:solidFill>
              <a:latin typeface="Oswald"/>
              <a:ea typeface="Oswald"/>
              <a:cs typeface="Oswald"/>
              <a:sym typeface="Oswald"/>
            </a:endParaRPr>
          </a:p>
        </p:txBody>
      </p:sp>
      <p:sp>
        <p:nvSpPr>
          <p:cNvPr id="58" name="Shape 58"/>
          <p:cNvSpPr txBox="1"/>
          <p:nvPr/>
        </p:nvSpPr>
        <p:spPr>
          <a:xfrm>
            <a:off x="5839875" y="3756525"/>
            <a:ext cx="2167500" cy="111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Oswald"/>
                <a:ea typeface="Oswald"/>
                <a:cs typeface="Oswald"/>
                <a:sym typeface="Oswald"/>
              </a:rPr>
              <a:t>Rishikesh Gaikar</a:t>
            </a:r>
            <a:endParaRPr sz="1800">
              <a:solidFill>
                <a:srgbClr val="434343"/>
              </a:solidFill>
              <a:latin typeface="Oswald"/>
              <a:ea typeface="Oswald"/>
              <a:cs typeface="Oswald"/>
              <a:sym typeface="Oswald"/>
            </a:endParaRPr>
          </a:p>
          <a:p>
            <a:pPr indent="0" lvl="0" marL="0" rtl="0" algn="ctr">
              <a:spcBef>
                <a:spcPts val="0"/>
              </a:spcBef>
              <a:spcAft>
                <a:spcPts val="0"/>
              </a:spcAft>
              <a:buNone/>
            </a:pPr>
            <a:r>
              <a:rPr lang="en" sz="1800">
                <a:solidFill>
                  <a:srgbClr val="434343"/>
                </a:solidFill>
                <a:latin typeface="Oswald"/>
                <a:ea typeface="Oswald"/>
                <a:cs typeface="Oswald"/>
                <a:sym typeface="Oswald"/>
              </a:rPr>
              <a:t>VU1F1415021</a:t>
            </a:r>
            <a:endParaRPr sz="1800">
              <a:solidFill>
                <a:srgbClr val="434343"/>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What is SQL Injection?</a:t>
            </a:r>
            <a:endParaRPr>
              <a:latin typeface="Oswald"/>
              <a:ea typeface="Oswald"/>
              <a:cs typeface="Oswald"/>
              <a:sym typeface="Oswald"/>
            </a:endParaRPr>
          </a:p>
        </p:txBody>
      </p:sp>
      <p:sp>
        <p:nvSpPr>
          <p:cNvPr id="64" name="Shape 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latin typeface="Roboto"/>
                <a:ea typeface="Roboto"/>
                <a:cs typeface="Roboto"/>
                <a:sym typeface="Roboto"/>
              </a:rPr>
              <a:t>SQL injection is a code injection technique that exploits a security vulnerability occurring in the database layer of an application. The vulnerability is present when user input is either incorrectly filtered for string literal escape characters embedded in SQL statements or user input is not strongly typed. This allows alteration of, for example, a hyperlink, which would then cause a false positive query result from the database and grant you access</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Classes of SQL Injection</a:t>
            </a:r>
            <a:endParaRPr>
              <a:latin typeface="Oswald"/>
              <a:ea typeface="Oswald"/>
              <a:cs typeface="Oswald"/>
              <a:sym typeface="Oswald"/>
            </a:endParaRPr>
          </a:p>
        </p:txBody>
      </p:sp>
      <p:sp>
        <p:nvSpPr>
          <p:cNvPr id="70" name="Shape 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Roboto"/>
                <a:ea typeface="Roboto"/>
                <a:cs typeface="Roboto"/>
                <a:sym typeface="Roboto"/>
              </a:rPr>
              <a:t>SQL Injection can be broken up into 3 classes:</a:t>
            </a:r>
            <a:endParaRPr>
              <a:solidFill>
                <a:srgbClr val="000000"/>
              </a:solidFill>
              <a:latin typeface="Roboto"/>
              <a:ea typeface="Roboto"/>
              <a:cs typeface="Roboto"/>
              <a:sym typeface="Roboto"/>
            </a:endParaRPr>
          </a:p>
          <a:p>
            <a:pPr indent="-342900" lvl="0" marL="457200">
              <a:spcBef>
                <a:spcPts val="1600"/>
              </a:spcBef>
              <a:spcAft>
                <a:spcPts val="0"/>
              </a:spcAft>
              <a:buClr>
                <a:srgbClr val="000000"/>
              </a:buClr>
              <a:buSzPts val="1800"/>
              <a:buFont typeface="Roboto"/>
              <a:buChar char="●"/>
            </a:pPr>
            <a:r>
              <a:rPr lang="en">
                <a:solidFill>
                  <a:srgbClr val="000000"/>
                </a:solidFill>
                <a:latin typeface="Roboto"/>
                <a:ea typeface="Roboto"/>
                <a:cs typeface="Roboto"/>
                <a:sym typeface="Roboto"/>
              </a:rPr>
              <a:t>Inband - data is extracted using the same channel that is used to inject the SQL code.This is the most straightforward kind of attack, in which the retrieved data is presented directly in the application web page</a:t>
            </a:r>
            <a:endParaRPr>
              <a:solidFill>
                <a:srgbClr val="000000"/>
              </a:solidFill>
              <a:latin typeface="Roboto"/>
              <a:ea typeface="Roboto"/>
              <a:cs typeface="Roboto"/>
              <a:sym typeface="Roboto"/>
            </a:endParaRPr>
          </a:p>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Out-of-Band - data is retrieved using a different channel (e.g.: an email with the results of the query is generated and sent to the tester)‏</a:t>
            </a:r>
            <a:endParaRPr>
              <a:solidFill>
                <a:srgbClr val="000000"/>
              </a:solidFill>
              <a:latin typeface="Roboto"/>
              <a:ea typeface="Roboto"/>
              <a:cs typeface="Roboto"/>
              <a:sym typeface="Roboto"/>
            </a:endParaRPr>
          </a:p>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Inferential - there is no actual transfer of data, but the tester is able to reconstruct the information by sending particular requests and observing the resulting behaviour of the website/DB Server.</a:t>
            </a:r>
            <a:endParaRPr>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77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Oswald"/>
                <a:ea typeface="Oswald"/>
                <a:cs typeface="Oswald"/>
                <a:sym typeface="Oswald"/>
              </a:rPr>
              <a:t>Inband is the most common</a:t>
            </a:r>
            <a:endParaRPr sz="2400">
              <a:latin typeface="Oswald"/>
              <a:ea typeface="Oswald"/>
              <a:cs typeface="Oswald"/>
              <a:sym typeface="Oswald"/>
            </a:endParaRPr>
          </a:p>
        </p:txBody>
      </p:sp>
      <p:sp>
        <p:nvSpPr>
          <p:cNvPr id="76" name="Shape 76"/>
          <p:cNvSpPr txBox="1"/>
          <p:nvPr>
            <p:ph idx="1" type="body"/>
          </p:nvPr>
        </p:nvSpPr>
        <p:spPr>
          <a:xfrm>
            <a:off x="311700" y="950325"/>
            <a:ext cx="8520600" cy="4047300"/>
          </a:xfrm>
          <a:prstGeom prst="rect">
            <a:avLst/>
          </a:prstGeom>
        </p:spPr>
        <p:txBody>
          <a:bodyPr anchorCtr="0" anchor="t" bIns="91425" lIns="91425" spcFirstLastPara="1" rIns="91425" wrap="square" tIns="91425">
            <a:noAutofit/>
          </a:bodyPr>
          <a:lstStyle/>
          <a:p>
            <a:pPr indent="-323850" lvl="0" marL="457200" rtl="0">
              <a:lnSpc>
                <a:spcPct val="10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Assume that you have a website with this existing hyperlink:</a:t>
            </a:r>
            <a:endParaRPr sz="1500">
              <a:solidFill>
                <a:srgbClr val="000000"/>
              </a:solidFill>
              <a:latin typeface="Roboto"/>
              <a:ea typeface="Roboto"/>
              <a:cs typeface="Roboto"/>
              <a:sym typeface="Roboto"/>
            </a:endParaRPr>
          </a:p>
          <a:p>
            <a:pPr indent="-323850" lvl="1" marL="914400" rtl="0">
              <a:lnSpc>
                <a:spcPct val="100000"/>
              </a:lnSpc>
              <a:spcBef>
                <a:spcPts val="0"/>
              </a:spcBef>
              <a:spcAft>
                <a:spcPts val="0"/>
              </a:spcAft>
              <a:buClr>
                <a:srgbClr val="000000"/>
              </a:buClr>
              <a:buSzPts val="1500"/>
              <a:buFont typeface="Roboto"/>
              <a:buChar char="○"/>
            </a:pPr>
            <a:r>
              <a:rPr i="1" lang="en" sz="1500">
                <a:solidFill>
                  <a:srgbClr val="000000"/>
                </a:solidFill>
                <a:latin typeface="Roboto"/>
                <a:ea typeface="Roboto"/>
                <a:cs typeface="Roboto"/>
                <a:sym typeface="Roboto"/>
              </a:rPr>
              <a:t>http://[sitedomain]/products/products.asp?productid=123</a:t>
            </a:r>
            <a:endParaRPr i="1" sz="1500">
              <a:solidFill>
                <a:srgbClr val="000000"/>
              </a:solidFill>
              <a:latin typeface="Roboto"/>
              <a:ea typeface="Roboto"/>
              <a:cs typeface="Roboto"/>
              <a:sym typeface="Roboto"/>
            </a:endParaRPr>
          </a:p>
          <a:p>
            <a:pPr indent="-323850" lvl="0" marL="457200" rtl="0">
              <a:lnSpc>
                <a:spcPct val="10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This is a common format, and clicking it would take you to the product with ProductID = 123. From a SQL standpoint, this would could look like</a:t>
            </a:r>
            <a:endParaRPr sz="1500">
              <a:solidFill>
                <a:srgbClr val="000000"/>
              </a:solidFill>
              <a:latin typeface="Roboto"/>
              <a:ea typeface="Roboto"/>
              <a:cs typeface="Roboto"/>
              <a:sym typeface="Roboto"/>
            </a:endParaRPr>
          </a:p>
          <a:p>
            <a:pPr indent="-323850" lvl="1" marL="914400" rtl="0">
              <a:lnSpc>
                <a:spcPct val="100000"/>
              </a:lnSpc>
              <a:spcBef>
                <a:spcPts val="0"/>
              </a:spcBef>
              <a:spcAft>
                <a:spcPts val="0"/>
              </a:spcAft>
              <a:buClr>
                <a:srgbClr val="000000"/>
              </a:buClr>
              <a:buSzPts val="1500"/>
              <a:buFont typeface="Roboto"/>
              <a:buChar char="○"/>
            </a:pPr>
            <a:r>
              <a:rPr i="1" lang="en" sz="1500">
                <a:solidFill>
                  <a:srgbClr val="000000"/>
                </a:solidFill>
                <a:latin typeface="Roboto"/>
                <a:ea typeface="Roboto"/>
                <a:cs typeface="Roboto"/>
                <a:sym typeface="Roboto"/>
              </a:rPr>
              <a:t>SELECT ProductName, ProductDescription FROM Products WHERE ProductNumber = 123</a:t>
            </a:r>
            <a:endParaRPr i="1" sz="1500">
              <a:solidFill>
                <a:srgbClr val="000000"/>
              </a:solidFill>
              <a:latin typeface="Roboto"/>
              <a:ea typeface="Roboto"/>
              <a:cs typeface="Roboto"/>
              <a:sym typeface="Roboto"/>
            </a:endParaRPr>
          </a:p>
          <a:p>
            <a:pPr indent="-323850" lvl="0" marL="457200" rtl="0">
              <a:lnSpc>
                <a:spcPct val="10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Since the product id is actually visible in the link, it’s not very safe, and is open to alteration and injection.</a:t>
            </a:r>
            <a:endParaRPr sz="1500">
              <a:solidFill>
                <a:srgbClr val="000000"/>
              </a:solidFill>
              <a:latin typeface="Roboto"/>
              <a:ea typeface="Roboto"/>
              <a:cs typeface="Roboto"/>
              <a:sym typeface="Roboto"/>
            </a:endParaRPr>
          </a:p>
          <a:p>
            <a:pPr indent="-323850" lvl="1" marL="914400" rtl="0">
              <a:lnSpc>
                <a:spcPct val="100000"/>
              </a:lnSpc>
              <a:spcBef>
                <a:spcPts val="0"/>
              </a:spcBef>
              <a:spcAft>
                <a:spcPts val="0"/>
              </a:spcAft>
              <a:buClr>
                <a:srgbClr val="000000"/>
              </a:buClr>
              <a:buSzPts val="1500"/>
              <a:buFont typeface="Roboto"/>
              <a:buChar char="○"/>
            </a:pPr>
            <a:r>
              <a:rPr i="1" lang="en" sz="1500">
                <a:solidFill>
                  <a:srgbClr val="000000"/>
                </a:solidFill>
                <a:latin typeface="Roboto"/>
                <a:ea typeface="Roboto"/>
                <a:cs typeface="Roboto"/>
                <a:sym typeface="Roboto"/>
              </a:rPr>
              <a:t>Append or 1=1 to the link, to make it:</a:t>
            </a:r>
            <a:endParaRPr i="1" sz="1500">
              <a:solidFill>
                <a:srgbClr val="000000"/>
              </a:solidFill>
              <a:latin typeface="Roboto"/>
              <a:ea typeface="Roboto"/>
              <a:cs typeface="Roboto"/>
              <a:sym typeface="Roboto"/>
            </a:endParaRPr>
          </a:p>
          <a:p>
            <a:pPr indent="-323850" lvl="1" marL="914400" rtl="0">
              <a:lnSpc>
                <a:spcPct val="100000"/>
              </a:lnSpc>
              <a:spcBef>
                <a:spcPts val="0"/>
              </a:spcBef>
              <a:spcAft>
                <a:spcPts val="0"/>
              </a:spcAft>
              <a:buClr>
                <a:srgbClr val="000000"/>
              </a:buClr>
              <a:buSzPts val="1500"/>
              <a:buFont typeface="Roboto"/>
              <a:buChar char="○"/>
            </a:pPr>
            <a:r>
              <a:rPr i="1" lang="en" sz="1500">
                <a:solidFill>
                  <a:srgbClr val="000000"/>
                </a:solidFill>
                <a:latin typeface="Roboto"/>
                <a:ea typeface="Roboto"/>
                <a:cs typeface="Roboto"/>
                <a:sym typeface="Roboto"/>
              </a:rPr>
              <a:t>http://[sitedomain]/products/products.asp?productid=123 or 1=1</a:t>
            </a:r>
            <a:endParaRPr i="1" sz="1500">
              <a:solidFill>
                <a:srgbClr val="000000"/>
              </a:solidFill>
              <a:latin typeface="Roboto"/>
              <a:ea typeface="Roboto"/>
              <a:cs typeface="Roboto"/>
              <a:sym typeface="Roboto"/>
            </a:endParaRPr>
          </a:p>
          <a:p>
            <a:pPr indent="-323850" lvl="0" marL="457200" rtl="0">
              <a:lnSpc>
                <a:spcPct val="10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Now from a SQL standpoint this becomes:</a:t>
            </a:r>
            <a:endParaRPr sz="1500">
              <a:solidFill>
                <a:srgbClr val="000000"/>
              </a:solidFill>
              <a:latin typeface="Roboto"/>
              <a:ea typeface="Roboto"/>
              <a:cs typeface="Roboto"/>
              <a:sym typeface="Roboto"/>
            </a:endParaRPr>
          </a:p>
          <a:p>
            <a:pPr indent="-323850" lvl="1" marL="914400" rtl="0">
              <a:lnSpc>
                <a:spcPct val="100000"/>
              </a:lnSpc>
              <a:spcBef>
                <a:spcPts val="0"/>
              </a:spcBef>
              <a:spcAft>
                <a:spcPts val="0"/>
              </a:spcAft>
              <a:buClr>
                <a:srgbClr val="000000"/>
              </a:buClr>
              <a:buSzPts val="1500"/>
              <a:buFont typeface="Roboto"/>
              <a:buChar char="○"/>
            </a:pPr>
            <a:r>
              <a:rPr i="1" lang="en" sz="1500">
                <a:solidFill>
                  <a:srgbClr val="000000"/>
                </a:solidFill>
                <a:latin typeface="Roboto"/>
                <a:ea typeface="Roboto"/>
                <a:cs typeface="Roboto"/>
                <a:sym typeface="Roboto"/>
              </a:rPr>
              <a:t>SELECT ProductName, Product Description FROM Products WHERE ProductNumber = 123 OR 1=1</a:t>
            </a:r>
            <a:endParaRPr i="1" sz="1500">
              <a:solidFill>
                <a:srgbClr val="000000"/>
              </a:solidFill>
              <a:latin typeface="Roboto"/>
              <a:ea typeface="Roboto"/>
              <a:cs typeface="Roboto"/>
              <a:sym typeface="Roboto"/>
            </a:endParaRPr>
          </a:p>
          <a:p>
            <a:pPr indent="-323850" lvl="0" marL="457200">
              <a:lnSpc>
                <a:spcPct val="10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Since 1 = 1 is always true, this grants you access to the database, and displays all Product Names and Descriptions.</a:t>
            </a:r>
            <a:endParaRPr sz="15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a:solidFill>
                  <a:srgbClr val="000000"/>
                </a:solidFill>
                <a:latin typeface="Oswald"/>
                <a:ea typeface="Oswald"/>
                <a:cs typeface="Oswald"/>
                <a:sym typeface="Oswald"/>
              </a:rPr>
              <a:t>Inband ctd.</a:t>
            </a:r>
            <a:endParaRPr>
              <a:solidFill>
                <a:srgbClr val="000000"/>
              </a:solidFill>
              <a:latin typeface="Oswald"/>
              <a:ea typeface="Oswald"/>
              <a:cs typeface="Oswald"/>
              <a:sym typeface="Oswald"/>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Some other examples of SQL injection through the inbound use of a hyperlink are:</a:t>
            </a:r>
            <a:endParaRPr>
              <a:solidFill>
                <a:srgbClr val="000000"/>
              </a:solidFill>
              <a:latin typeface="Roboto"/>
              <a:ea typeface="Roboto"/>
              <a:cs typeface="Roboto"/>
              <a:sym typeface="Roboto"/>
            </a:endParaRPr>
          </a:p>
          <a:p>
            <a:pPr indent="0" lvl="0" marL="0">
              <a:spcBef>
                <a:spcPts val="1600"/>
              </a:spcBef>
              <a:spcAft>
                <a:spcPts val="0"/>
              </a:spcAft>
              <a:buNone/>
            </a:pPr>
            <a:r>
              <a:rPr i="1" lang="en">
                <a:solidFill>
                  <a:srgbClr val="000000"/>
                </a:solidFill>
                <a:latin typeface="Roboto"/>
                <a:ea typeface="Roboto"/>
                <a:cs typeface="Roboto"/>
                <a:sym typeface="Roboto"/>
              </a:rPr>
              <a:t>http://www.mydomain.com/products/products.asp?productid=123; DROP TABLE Products</a:t>
            </a:r>
            <a:endParaRPr i="1">
              <a:solidFill>
                <a:srgbClr val="000000"/>
              </a:solidFill>
              <a:latin typeface="Roboto"/>
              <a:ea typeface="Roboto"/>
              <a:cs typeface="Roboto"/>
              <a:sym typeface="Roboto"/>
            </a:endParaRPr>
          </a:p>
          <a:p>
            <a:pPr indent="0" lvl="0" marL="0">
              <a:spcBef>
                <a:spcPts val="1600"/>
              </a:spcBef>
              <a:spcAft>
                <a:spcPts val="0"/>
              </a:spcAft>
              <a:buNone/>
            </a:pPr>
            <a:r>
              <a:rPr i="1" lang="en">
                <a:solidFill>
                  <a:srgbClr val="000000"/>
                </a:solidFill>
                <a:latin typeface="Roboto"/>
                <a:ea typeface="Roboto"/>
                <a:cs typeface="Roboto"/>
                <a:sym typeface="Roboto"/>
              </a:rPr>
              <a:t>http://www.mydomain.com/products/products.asp?productid=123 UNION SELECT user-name, password FROM USERS</a:t>
            </a:r>
            <a:endParaRPr i="1">
              <a:solidFill>
                <a:srgbClr val="000000"/>
              </a:solidFill>
              <a:latin typeface="Roboto"/>
              <a:ea typeface="Roboto"/>
              <a:cs typeface="Roboto"/>
              <a:sym typeface="Roboto"/>
            </a:endParaRPr>
          </a:p>
          <a:p>
            <a:pPr indent="-342900" lvl="0" marL="457200">
              <a:spcBef>
                <a:spcPts val="1600"/>
              </a:spcBef>
              <a:spcAft>
                <a:spcPts val="0"/>
              </a:spcAft>
              <a:buClr>
                <a:srgbClr val="000000"/>
              </a:buClr>
              <a:buSzPts val="1800"/>
              <a:buFont typeface="Roboto"/>
              <a:buChar char="●"/>
            </a:pPr>
            <a:r>
              <a:rPr lang="en">
                <a:solidFill>
                  <a:srgbClr val="000000"/>
                </a:solidFill>
                <a:latin typeface="Roboto"/>
                <a:ea typeface="Roboto"/>
                <a:cs typeface="Roboto"/>
                <a:sym typeface="Roboto"/>
              </a:rPr>
              <a:t>The first will drop the products table, while the second while return two tables, the productID, and the union joined table with a list of usernames and passwords. </a:t>
            </a:r>
            <a:endParaRPr>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SQL Injection for Login Credential Manipulation</a:t>
            </a:r>
            <a:endParaRPr>
              <a:latin typeface="Oswald"/>
              <a:ea typeface="Oswald"/>
              <a:cs typeface="Oswald"/>
              <a:sym typeface="Oswald"/>
            </a:endParaRPr>
          </a:p>
        </p:txBody>
      </p:sp>
      <p:sp>
        <p:nvSpPr>
          <p:cNvPr id="88" name="Shape 88"/>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SQL injection can also be used to grant login access onto a website, or online database GUI.</a:t>
            </a:r>
            <a:endParaRPr>
              <a:solidFill>
                <a:srgbClr val="000000"/>
              </a:solidFill>
              <a:latin typeface="Roboto"/>
              <a:ea typeface="Roboto"/>
              <a:cs typeface="Roboto"/>
              <a:sym typeface="Roboto"/>
            </a:endParaRPr>
          </a:p>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 order to do this, you use true statements to bypass security, or in some cases by using the administrative rights account.</a:t>
            </a:r>
            <a:endParaRPr>
              <a:solidFill>
                <a:srgbClr val="000000"/>
              </a:solidFill>
              <a:latin typeface="Roboto"/>
              <a:ea typeface="Roboto"/>
              <a:cs typeface="Roboto"/>
              <a:sym typeface="Roboto"/>
            </a:endParaRPr>
          </a:p>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When logging onto a site, or server, the username and password you put in is compared to an encrypted list in order to determine what type of access, if any, you have.</a:t>
            </a:r>
            <a:endParaRPr>
              <a:solidFill>
                <a:srgbClr val="000000"/>
              </a:solidFill>
              <a:latin typeface="Roboto"/>
              <a:ea typeface="Roboto"/>
              <a:cs typeface="Roboto"/>
              <a:sym typeface="Roboto"/>
            </a:endParaRPr>
          </a:p>
          <a:p>
            <a:pPr indent="-342900" lvl="0" marL="457200">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By using a true statement, such as ‘or 1=1’ will cause the database to believe you input proper credentials.</a:t>
            </a:r>
            <a:endParaRPr>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21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Defending against SQL Injection</a:t>
            </a:r>
            <a:endParaRPr>
              <a:latin typeface="Oswald"/>
              <a:ea typeface="Oswald"/>
              <a:cs typeface="Oswald"/>
              <a:sym typeface="Oswald"/>
            </a:endParaRPr>
          </a:p>
        </p:txBody>
      </p:sp>
      <p:sp>
        <p:nvSpPr>
          <p:cNvPr id="94" name="Shape 94"/>
          <p:cNvSpPr txBox="1"/>
          <p:nvPr>
            <p:ph idx="1" type="body"/>
          </p:nvPr>
        </p:nvSpPr>
        <p:spPr>
          <a:xfrm>
            <a:off x="311700" y="995250"/>
            <a:ext cx="8520600" cy="447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700">
                <a:solidFill>
                  <a:srgbClr val="000000"/>
                </a:solidFill>
              </a:rPr>
              <a:t>URL based injection:</a:t>
            </a:r>
            <a:endParaRPr sz="1700">
              <a:solidFill>
                <a:srgbClr val="000000"/>
              </a:solidFill>
            </a:endParaRPr>
          </a:p>
          <a:p>
            <a:pPr indent="-336550" lvl="0" marL="457200">
              <a:spcBef>
                <a:spcPts val="1600"/>
              </a:spcBef>
              <a:spcAft>
                <a:spcPts val="0"/>
              </a:spcAft>
              <a:buClr>
                <a:srgbClr val="000000"/>
              </a:buClr>
              <a:buSzPts val="1700"/>
              <a:buChar char="●"/>
            </a:pPr>
            <a:r>
              <a:rPr lang="en" sz="1700">
                <a:solidFill>
                  <a:srgbClr val="000000"/>
                </a:solidFill>
              </a:rPr>
              <a:t>Avoid using clear text when coding in SQL.</a:t>
            </a:r>
            <a:endParaRPr sz="1700">
              <a:solidFill>
                <a:srgbClr val="000000"/>
              </a:solidFill>
            </a:endParaRPr>
          </a:p>
          <a:p>
            <a:pPr indent="-336550" lvl="0" marL="457200">
              <a:spcBef>
                <a:spcPts val="0"/>
              </a:spcBef>
              <a:spcAft>
                <a:spcPts val="0"/>
              </a:spcAft>
              <a:buClr>
                <a:srgbClr val="000000"/>
              </a:buClr>
              <a:buSzPts val="1700"/>
              <a:buChar char="●"/>
            </a:pPr>
            <a:r>
              <a:rPr lang="en" sz="1700">
                <a:solidFill>
                  <a:srgbClr val="000000"/>
                </a:solidFill>
              </a:rPr>
              <a:t>If your database and webpage are constructed in a way where you can view the data, it’s open to injection.</a:t>
            </a:r>
            <a:endParaRPr sz="1700">
              <a:solidFill>
                <a:srgbClr val="000000"/>
              </a:solidFill>
            </a:endParaRPr>
          </a:p>
          <a:p>
            <a:pPr indent="0" lvl="0" marL="0">
              <a:spcBef>
                <a:spcPts val="1600"/>
              </a:spcBef>
              <a:spcAft>
                <a:spcPts val="0"/>
              </a:spcAft>
              <a:buNone/>
            </a:pPr>
            <a:r>
              <a:rPr i="1" lang="en" sz="1700">
                <a:solidFill>
                  <a:srgbClr val="000000"/>
                </a:solidFill>
              </a:rPr>
              <a:t>http://mysite.com/listauthordetails.aspx?SSN=172-32-9999</a:t>
            </a:r>
            <a:endParaRPr i="1" sz="1700">
              <a:solidFill>
                <a:srgbClr val="000000"/>
              </a:solidFill>
            </a:endParaRPr>
          </a:p>
          <a:p>
            <a:pPr indent="-336550" lvl="0" marL="457200">
              <a:spcBef>
                <a:spcPts val="1600"/>
              </a:spcBef>
              <a:spcAft>
                <a:spcPts val="0"/>
              </a:spcAft>
              <a:buClr>
                <a:srgbClr val="000000"/>
              </a:buClr>
              <a:buSzPts val="1700"/>
              <a:buChar char="●"/>
            </a:pPr>
            <a:r>
              <a:rPr lang="en" sz="1700">
                <a:solidFill>
                  <a:srgbClr val="000000"/>
                </a:solidFill>
              </a:rPr>
              <a:t>As in prior example, you could add a drop, or other command, to alter the database.</a:t>
            </a:r>
            <a:endParaRPr sz="1700">
              <a:solidFill>
                <a:srgbClr val="000000"/>
              </a:solidFill>
            </a:endParaRPr>
          </a:p>
          <a:p>
            <a:pPr indent="-336550" lvl="0" marL="457200">
              <a:spcBef>
                <a:spcPts val="0"/>
              </a:spcBef>
              <a:spcAft>
                <a:spcPts val="0"/>
              </a:spcAft>
              <a:buClr>
                <a:srgbClr val="000000"/>
              </a:buClr>
              <a:buSzPts val="1700"/>
              <a:buChar char="●"/>
            </a:pPr>
            <a:r>
              <a:rPr lang="en" sz="1700">
                <a:solidFill>
                  <a:srgbClr val="000000"/>
                </a:solidFill>
              </a:rPr>
              <a:t>Passwords, and other sensitive information need to be either encrypted or one way hashed. There is no way to defend from injection, but by limiting sensitive information, you can insure that your information is at least somewhat protected.</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Defending Against Injection ctd.</a:t>
            </a:r>
            <a:endParaRPr>
              <a:latin typeface="Oswald"/>
              <a:ea typeface="Oswald"/>
              <a:cs typeface="Oswald"/>
              <a:sym typeface="Oswald"/>
            </a:endParaRPr>
          </a:p>
        </p:txBody>
      </p:sp>
      <p:sp>
        <p:nvSpPr>
          <p:cNvPr id="100" name="Shape 100"/>
          <p:cNvSpPr txBox="1"/>
          <p:nvPr>
            <p:ph idx="1" type="body"/>
          </p:nvPr>
        </p:nvSpPr>
        <p:spPr>
          <a:xfrm>
            <a:off x="311700" y="1152475"/>
            <a:ext cx="8520600" cy="3822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Login based injection:</a:t>
            </a:r>
            <a:endParaRPr sz="1400">
              <a:solidFill>
                <a:srgbClr val="000000"/>
              </a:solidFill>
              <a:latin typeface="Roboto"/>
              <a:ea typeface="Roboto"/>
              <a:cs typeface="Roboto"/>
              <a:sym typeface="Roboto"/>
            </a:endParaRPr>
          </a:p>
          <a:p>
            <a:pPr indent="-317500" lvl="1" marL="914400"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Restrict input field length. Instead of allowing an unlimited amount of characters to be entered for username and password, restricting them will make it more difficult for someone to run a malicious query. While it may not prevent direct read access, it can prevent statements like drop.</a:t>
            </a:r>
            <a:endParaRPr sz="1400">
              <a:solidFill>
                <a:srgbClr val="000000"/>
              </a:solidFill>
              <a:latin typeface="Roboto"/>
              <a:ea typeface="Roboto"/>
              <a:cs typeface="Roboto"/>
              <a:sym typeface="Roboto"/>
            </a:endParaRPr>
          </a:p>
          <a:p>
            <a:pPr indent="-317500" lvl="0" marL="457200"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User privileges:</a:t>
            </a:r>
            <a:endParaRPr sz="1400">
              <a:solidFill>
                <a:srgbClr val="000000"/>
              </a:solidFill>
              <a:latin typeface="Roboto"/>
              <a:ea typeface="Roboto"/>
              <a:cs typeface="Roboto"/>
              <a:sym typeface="Roboto"/>
            </a:endParaRPr>
          </a:p>
          <a:p>
            <a:pPr indent="-317500" lvl="1" marL="914400" rtl="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Have a “Superuser/Admin” with full rights, but limit other users to only the things they need to do. This way, if someone accesses the database, they’ll have a restricted amount of privileges.</a:t>
            </a:r>
            <a:endParaRPr sz="1400">
              <a:solidFill>
                <a:srgbClr val="000000"/>
              </a:solidFill>
              <a:latin typeface="Roboto"/>
              <a:ea typeface="Roboto"/>
              <a:cs typeface="Roboto"/>
              <a:sym typeface="Roboto"/>
            </a:endParaRPr>
          </a:p>
          <a:p>
            <a:pPr indent="-317500" lvl="0" marL="457200">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Use proper escapes strings, generally created through PHP.</a:t>
            </a:r>
            <a:endParaRPr sz="1400">
              <a:solidFill>
                <a:srgbClr val="000000"/>
              </a:solidFill>
              <a:latin typeface="Roboto"/>
              <a:ea typeface="Roboto"/>
              <a:cs typeface="Roboto"/>
              <a:sym typeface="Roboto"/>
            </a:endParaRPr>
          </a:p>
          <a:p>
            <a:pPr indent="0" lvl="0" marL="0" rtl="0">
              <a:spcBef>
                <a:spcPts val="1600"/>
              </a:spcBef>
              <a:spcAft>
                <a:spcPts val="0"/>
              </a:spcAft>
              <a:buNone/>
            </a:pPr>
            <a:r>
              <a:rPr lang="en" sz="1400">
                <a:solidFill>
                  <a:srgbClr val="000000"/>
                </a:solidFill>
                <a:latin typeface="Roboto"/>
                <a:ea typeface="Roboto"/>
                <a:cs typeface="Roboto"/>
                <a:sym typeface="Roboto"/>
              </a:rPr>
              <a:t>$SQL = "SELECT * FROM users where username = "mysql_real_escape_string($POST['user']);</a:t>
            </a:r>
            <a:endParaRPr sz="1400">
              <a:solidFill>
                <a:srgbClr val="000000"/>
              </a:solidFill>
              <a:latin typeface="Roboto"/>
              <a:ea typeface="Roboto"/>
              <a:cs typeface="Roboto"/>
              <a:sym typeface="Roboto"/>
            </a:endParaRPr>
          </a:p>
          <a:p>
            <a:pPr indent="0" lvl="0" marL="0" rtl="0">
              <a:spcBef>
                <a:spcPts val="1600"/>
              </a:spcBef>
              <a:spcAft>
                <a:spcPts val="1600"/>
              </a:spcAft>
              <a:buNone/>
            </a:pPr>
            <a:r>
              <a:rPr lang="en" sz="1400">
                <a:solidFill>
                  <a:srgbClr val="000000"/>
                </a:solidFill>
                <a:latin typeface="Roboto"/>
                <a:ea typeface="Roboto"/>
                <a:cs typeface="Roboto"/>
                <a:sym typeface="Roboto"/>
              </a:rPr>
              <a:t>When someone tries to access the database using a command like OR 1’”;, their query would return \’ OR 1\’, because your query was created to have a defined escape string.</a:t>
            </a:r>
            <a:endParaRPr sz="14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Conclusion</a:t>
            </a:r>
            <a:endParaRPr>
              <a:latin typeface="Oswald"/>
              <a:ea typeface="Oswald"/>
              <a:cs typeface="Oswald"/>
              <a:sym typeface="Oswald"/>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000000"/>
                </a:solidFill>
                <a:latin typeface="Roboto"/>
                <a:ea typeface="Roboto"/>
                <a:cs typeface="Roboto"/>
                <a:sym typeface="Roboto"/>
              </a:rPr>
              <a:t>Therefore SQL injection methods and its different classes has been studied. Furthermore, ways of defending from SQL Injection has also been studied.  </a:t>
            </a:r>
            <a:endParaRPr>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