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1" r:id="rId6"/>
    <p:sldId id="263" r:id="rId7"/>
    <p:sldId id="264" r:id="rId8"/>
    <p:sldId id="265" r:id="rId9"/>
    <p:sldId id="266" r:id="rId10"/>
    <p:sldId id="267"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A882-FA44-EE46-42E4-1350537DF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086C88-FD13-EBAB-0719-BC078ABB4B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7C26BC-7FFE-E91D-710D-89C8100FE697}"/>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5" name="Footer Placeholder 4">
            <a:extLst>
              <a:ext uri="{FF2B5EF4-FFF2-40B4-BE49-F238E27FC236}">
                <a16:creationId xmlns:a16="http://schemas.microsoft.com/office/drawing/2014/main" id="{DF0DE93A-F1DA-1EF5-9158-90F5BA9FC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7E83E-D01B-361B-58E5-08B0F190D5EA}"/>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116101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7CCC-8CEB-70E6-2F4A-62862316A3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B293F1-A5E4-B0B8-9D45-EC4E6BBF3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5D6CD-13D2-BE08-97A2-C900CB3D89EF}"/>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5" name="Footer Placeholder 4">
            <a:extLst>
              <a:ext uri="{FF2B5EF4-FFF2-40B4-BE49-F238E27FC236}">
                <a16:creationId xmlns:a16="http://schemas.microsoft.com/office/drawing/2014/main" id="{4DF3AF74-E02A-8C2D-CEE3-A6F02FE9E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06C9B-4F51-FC62-72E2-CB32B0F5DBF3}"/>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30944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931C1-0C22-0D6C-83D0-FBBB0F7160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B5BCD-50B3-66C5-9F58-F06795A58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54302-3F85-0962-CF22-0481D644B5BD}"/>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5" name="Footer Placeholder 4">
            <a:extLst>
              <a:ext uri="{FF2B5EF4-FFF2-40B4-BE49-F238E27FC236}">
                <a16:creationId xmlns:a16="http://schemas.microsoft.com/office/drawing/2014/main" id="{670ABB7B-4233-86B0-3116-5E62B9095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FA744-B969-6012-0F7A-6E1CD87F3903}"/>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64767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946E-1022-9057-24E0-8CFF30F9C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E81CA-6FEE-1C94-96FC-F94205DCF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3CF23-449E-EF03-5916-BD5B46590819}"/>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5" name="Footer Placeholder 4">
            <a:extLst>
              <a:ext uri="{FF2B5EF4-FFF2-40B4-BE49-F238E27FC236}">
                <a16:creationId xmlns:a16="http://schemas.microsoft.com/office/drawing/2014/main" id="{309F898E-CFA0-BD35-5449-57D045AEF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240AD-3BCE-8D37-1A73-BA8BFB753B83}"/>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177563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E141-B47D-F6A6-7038-159A3372D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E12A3D-623E-2FD6-A933-FCDAD0036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DE31A-9527-7EC7-3CB2-2FA61B30872F}"/>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5" name="Footer Placeholder 4">
            <a:extLst>
              <a:ext uri="{FF2B5EF4-FFF2-40B4-BE49-F238E27FC236}">
                <a16:creationId xmlns:a16="http://schemas.microsoft.com/office/drawing/2014/main" id="{74ED2B9A-6E8A-7501-577A-04AC6E057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DF74F-0D07-5E52-27BF-A173D6A0DD0F}"/>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165914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645F-6911-3998-05B6-3FB9A2887E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E4E91A-D979-0E0B-9576-62E2B7BB8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50DC3C-28DD-08F7-5BE2-10F334518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DF775C-AC8D-8A3D-D4B8-67A8FE3BB5DE}"/>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6" name="Footer Placeholder 5">
            <a:extLst>
              <a:ext uri="{FF2B5EF4-FFF2-40B4-BE49-F238E27FC236}">
                <a16:creationId xmlns:a16="http://schemas.microsoft.com/office/drawing/2014/main" id="{DA77A350-D9F2-9EA2-8605-4125C0551D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4E9ECE-1D1E-FF94-5B5A-D6CC2006CFF6}"/>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6249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2FED-F93F-5B20-1CF8-5B4105A1AC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E2C155-D799-2287-2A8A-2C780842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5DA0C-4C4D-3EA8-C4D5-2B4D8530FF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051562-6211-6D20-1B88-35E1A9665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7E77F-4131-D25F-F87E-3B6191883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F253AC-1F7C-178F-5144-87C0A0204079}"/>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8" name="Footer Placeholder 7">
            <a:extLst>
              <a:ext uri="{FF2B5EF4-FFF2-40B4-BE49-F238E27FC236}">
                <a16:creationId xmlns:a16="http://schemas.microsoft.com/office/drawing/2014/main" id="{58EF7ADF-1CD9-2516-F755-1AF9DA7D3F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703FD8-5FFD-59AB-6A55-FA4C16C680B8}"/>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263394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FF14-C29F-C544-7FA9-E06974831A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1F7DD8-03F5-D426-6DC3-8A4E399A0606}"/>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4" name="Footer Placeholder 3">
            <a:extLst>
              <a:ext uri="{FF2B5EF4-FFF2-40B4-BE49-F238E27FC236}">
                <a16:creationId xmlns:a16="http://schemas.microsoft.com/office/drawing/2014/main" id="{B9490A48-F7FB-517F-F726-21E0BDE01F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A9C591-B700-AA41-39E2-4AF0127C5283}"/>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347024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C9B35-7A2D-8E5D-9C3C-56F8FAD715C6}"/>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3" name="Footer Placeholder 2">
            <a:extLst>
              <a:ext uri="{FF2B5EF4-FFF2-40B4-BE49-F238E27FC236}">
                <a16:creationId xmlns:a16="http://schemas.microsoft.com/office/drawing/2014/main" id="{8F97A260-792A-609F-D164-14D47AE5F6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A9E2CF-D93D-6632-1440-C634ABA528F9}"/>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381347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E1D7-726E-CF02-C947-74B6B199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BED8D8-CECE-9377-0461-20BF50719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D7E7F6-88BF-9E0B-91B3-47FEEA5F0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1397F-2BC4-FD45-97ED-E046C6694F4F}"/>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6" name="Footer Placeholder 5">
            <a:extLst>
              <a:ext uri="{FF2B5EF4-FFF2-40B4-BE49-F238E27FC236}">
                <a16:creationId xmlns:a16="http://schemas.microsoft.com/office/drawing/2014/main" id="{1F72C5AD-5B4C-D74F-5584-C8C39C2D2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3C3D7-F10F-517F-AD5A-7E1A79E6565C}"/>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201143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CC36-3542-E2FB-F481-E5497B23C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089879-2BA9-BCDA-9E04-33BA4EC2F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2F6331-004D-67B8-8A47-60E5292B5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4512C-8206-A05C-8692-D87191D028CE}"/>
              </a:ext>
            </a:extLst>
          </p:cNvPr>
          <p:cNvSpPr>
            <a:spLocks noGrp="1"/>
          </p:cNvSpPr>
          <p:nvPr>
            <p:ph type="dt" sz="half" idx="10"/>
          </p:nvPr>
        </p:nvSpPr>
        <p:spPr/>
        <p:txBody>
          <a:bodyPr/>
          <a:lstStyle/>
          <a:p>
            <a:fld id="{A2579973-3EBA-409C-91BC-5715406FD9E5}" type="datetimeFigureOut">
              <a:rPr lang="en-IN" smtClean="0"/>
              <a:t>21-05-2024</a:t>
            </a:fld>
            <a:endParaRPr lang="en-IN"/>
          </a:p>
        </p:txBody>
      </p:sp>
      <p:sp>
        <p:nvSpPr>
          <p:cNvPr id="6" name="Footer Placeholder 5">
            <a:extLst>
              <a:ext uri="{FF2B5EF4-FFF2-40B4-BE49-F238E27FC236}">
                <a16:creationId xmlns:a16="http://schemas.microsoft.com/office/drawing/2014/main" id="{EBF24D2C-9EDE-E433-CD96-A3CB6C0890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D04B2D-48AE-9597-3740-BDEB8C1EC091}"/>
              </a:ext>
            </a:extLst>
          </p:cNvPr>
          <p:cNvSpPr>
            <a:spLocks noGrp="1"/>
          </p:cNvSpPr>
          <p:nvPr>
            <p:ph type="sldNum" sz="quarter" idx="12"/>
          </p:nvPr>
        </p:nvSpPr>
        <p:spPr/>
        <p:txBody>
          <a:bodyPr/>
          <a:lstStyle/>
          <a:p>
            <a:fld id="{07D2305C-25F5-40DB-9446-CCDF64AA9671}" type="slidenum">
              <a:rPr lang="en-IN" smtClean="0"/>
              <a:t>‹#›</a:t>
            </a:fld>
            <a:endParaRPr lang="en-IN"/>
          </a:p>
        </p:txBody>
      </p:sp>
    </p:spTree>
    <p:extLst>
      <p:ext uri="{BB962C8B-B14F-4D97-AF65-F5344CB8AC3E}">
        <p14:creationId xmlns:p14="http://schemas.microsoft.com/office/powerpoint/2010/main" val="328891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902A3-669A-CFCA-7F0B-D91EBECB5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A0990-5649-1DA0-C213-0919DB63E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6E205-FE1D-751B-F211-1EDC27993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79973-3EBA-409C-91BC-5715406FD9E5}" type="datetimeFigureOut">
              <a:rPr lang="en-IN" smtClean="0"/>
              <a:t>21-05-2024</a:t>
            </a:fld>
            <a:endParaRPr lang="en-IN"/>
          </a:p>
        </p:txBody>
      </p:sp>
      <p:sp>
        <p:nvSpPr>
          <p:cNvPr id="5" name="Footer Placeholder 4">
            <a:extLst>
              <a:ext uri="{FF2B5EF4-FFF2-40B4-BE49-F238E27FC236}">
                <a16:creationId xmlns:a16="http://schemas.microsoft.com/office/drawing/2014/main" id="{41ABE189-BB38-FDEE-0E4E-4D23312D0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95F072-1EDF-3BF7-50D5-3811B5CBA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2305C-25F5-40DB-9446-CCDF64AA9671}" type="slidenum">
              <a:rPr lang="en-IN" smtClean="0"/>
              <a:t>‹#›</a:t>
            </a:fld>
            <a:endParaRPr lang="en-IN"/>
          </a:p>
        </p:txBody>
      </p:sp>
    </p:spTree>
    <p:extLst>
      <p:ext uri="{BB962C8B-B14F-4D97-AF65-F5344CB8AC3E}">
        <p14:creationId xmlns:p14="http://schemas.microsoft.com/office/powerpoint/2010/main" val="49953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3488716" y="1034322"/>
            <a:ext cx="5214569" cy="923330"/>
          </a:xfrm>
          <a:prstGeom prst="rect">
            <a:avLst/>
          </a:prstGeom>
          <a:noFill/>
        </p:spPr>
        <p:txBody>
          <a:bodyPr wrap="none" rtlCol="0">
            <a:spAutoFit/>
          </a:bodyPr>
          <a:lstStyle/>
          <a:p>
            <a:pPr algn="ctr"/>
            <a:r>
              <a:rPr lang="en-US" sz="5400" b="1" dirty="0" err="1"/>
              <a:t>Apriori</a:t>
            </a:r>
            <a:r>
              <a:rPr lang="en-US" sz="5400" b="1" dirty="0"/>
              <a:t> Algorithm</a:t>
            </a:r>
            <a:endParaRPr lang="en-IN" sz="5400" b="1" dirty="0"/>
          </a:p>
        </p:txBody>
      </p:sp>
    </p:spTree>
    <p:extLst>
      <p:ext uri="{BB962C8B-B14F-4D97-AF65-F5344CB8AC3E}">
        <p14:creationId xmlns:p14="http://schemas.microsoft.com/office/powerpoint/2010/main" val="2284840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4517821" y="1034322"/>
            <a:ext cx="3156377" cy="923330"/>
          </a:xfrm>
          <a:prstGeom prst="rect">
            <a:avLst/>
          </a:prstGeom>
          <a:noFill/>
        </p:spPr>
        <p:txBody>
          <a:bodyPr wrap="none" rtlCol="0">
            <a:spAutoFit/>
          </a:bodyPr>
          <a:lstStyle/>
          <a:p>
            <a:pPr algn="ctr"/>
            <a:r>
              <a:rPr lang="en-US" sz="5400" dirty="0"/>
              <a:t>Conviction</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2715135"/>
            <a:ext cx="11347554" cy="3108543"/>
          </a:xfrm>
          <a:prstGeom prst="rect">
            <a:avLst/>
          </a:prstGeom>
          <a:noFill/>
        </p:spPr>
        <p:txBody>
          <a:bodyPr wrap="square" rtlCol="0">
            <a:spAutoFit/>
          </a:bodyPr>
          <a:lstStyle/>
          <a:p>
            <a:pPr algn="ctr"/>
            <a:r>
              <a:rPr lang="en-US" sz="2800" dirty="0"/>
              <a:t>Definition: A measure of the implication strength of the rule, calculated as (1 - consequent support) divided by (1 - confidence).</a:t>
            </a:r>
          </a:p>
          <a:p>
            <a:pPr algn="ctr"/>
            <a:r>
              <a:rPr lang="en-US" sz="2800" dirty="0"/>
              <a:t>Purpose: Measures the strength of the implication of the rule, with higher values indicating stronger rules. It is interpreted as the number of times we would expect 𝐴 </a:t>
            </a:r>
          </a:p>
          <a:p>
            <a:pPr algn="ctr"/>
            <a:r>
              <a:rPr lang="en-US" sz="2800" dirty="0"/>
              <a:t>A to appear without 𝐵 if A and 𝐵 were independent.</a:t>
            </a:r>
          </a:p>
          <a:p>
            <a:pPr algn="ctr"/>
            <a:r>
              <a:rPr lang="en-US" sz="2800" dirty="0" err="1"/>
              <a:t>Formula:Conviction</a:t>
            </a:r>
            <a:r>
              <a:rPr lang="en-US" sz="2800" dirty="0"/>
              <a:t>(A</a:t>
            </a:r>
            <a:r>
              <a:rPr lang="en-US" sz="2800" dirty="0">
                <a:sym typeface="Wingdings" panose="05000000000000000000" pitchFamily="2" charset="2"/>
              </a:rPr>
              <a:t>B</a:t>
            </a:r>
            <a:r>
              <a:rPr lang="en-US" sz="2800" dirty="0"/>
              <a:t>)=(1-Support(B))/(1-Confidence(A</a:t>
            </a:r>
            <a:r>
              <a:rPr lang="en-US" sz="2800" dirty="0">
                <a:sym typeface="Wingdings" panose="05000000000000000000" pitchFamily="2" charset="2"/>
              </a:rPr>
              <a:t>B))</a:t>
            </a:r>
            <a:endParaRPr lang="en-IN" sz="2800" dirty="0"/>
          </a:p>
        </p:txBody>
      </p:sp>
    </p:spTree>
    <p:extLst>
      <p:ext uri="{BB962C8B-B14F-4D97-AF65-F5344CB8AC3E}">
        <p14:creationId xmlns:p14="http://schemas.microsoft.com/office/powerpoint/2010/main" val="25996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3926303" y="989352"/>
            <a:ext cx="4339393" cy="923330"/>
          </a:xfrm>
          <a:prstGeom prst="rect">
            <a:avLst/>
          </a:prstGeom>
          <a:noFill/>
        </p:spPr>
        <p:txBody>
          <a:bodyPr wrap="none" rtlCol="0">
            <a:spAutoFit/>
          </a:bodyPr>
          <a:lstStyle/>
          <a:p>
            <a:pPr algn="ctr"/>
            <a:r>
              <a:rPr lang="en-US" sz="5400" dirty="0"/>
              <a:t>Zhang’s Metric</a:t>
            </a:r>
            <a:endParaRPr lang="en-IN" sz="5400"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2" y="2090172"/>
            <a:ext cx="11347554" cy="3539430"/>
          </a:xfrm>
          <a:prstGeom prst="rect">
            <a:avLst/>
          </a:prstGeom>
          <a:noFill/>
        </p:spPr>
        <p:txBody>
          <a:bodyPr wrap="square" rtlCol="0">
            <a:spAutoFit/>
          </a:bodyPr>
          <a:lstStyle/>
          <a:p>
            <a:pPr algn="ctr"/>
            <a:r>
              <a:rPr lang="en-US" sz="2800" dirty="0"/>
              <a:t>Definition: A metric that evaluates the strength of the rule by considering both the antecedent and the consequent. </a:t>
            </a:r>
          </a:p>
          <a:p>
            <a:pPr algn="ctr"/>
            <a:r>
              <a:rPr lang="en-US" sz="2800" dirty="0"/>
              <a:t>Purpose: Evaluates the strength of the association rule while addressing some of the limitations of other metrics like lift and confidence. Higher values indicate stronger associations. </a:t>
            </a:r>
          </a:p>
          <a:p>
            <a:pPr algn="ctr"/>
            <a:r>
              <a:rPr lang="en-US" sz="2800" dirty="0"/>
              <a:t>Formula: Zhang’s Metric(A</a:t>
            </a:r>
            <a:r>
              <a:rPr lang="en-US" sz="2800" dirty="0">
                <a:sym typeface="Wingdings" panose="05000000000000000000" pitchFamily="2" charset="2"/>
              </a:rPr>
              <a:t>B)=(Support(AUB)-(Support(A)*Support(B)))/max(Support(A)*(1-Support(B)),Support(B)*(1-Support(A))</a:t>
            </a:r>
            <a:endParaRPr lang="en-IN" sz="2800" dirty="0"/>
          </a:p>
        </p:txBody>
      </p:sp>
    </p:spTree>
    <p:extLst>
      <p:ext uri="{BB962C8B-B14F-4D97-AF65-F5344CB8AC3E}">
        <p14:creationId xmlns:p14="http://schemas.microsoft.com/office/powerpoint/2010/main" val="172056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1890007" y="1166842"/>
            <a:ext cx="8411983" cy="923330"/>
          </a:xfrm>
          <a:prstGeom prst="rect">
            <a:avLst/>
          </a:prstGeom>
          <a:noFill/>
        </p:spPr>
        <p:txBody>
          <a:bodyPr wrap="none" rtlCol="0">
            <a:spAutoFit/>
          </a:bodyPr>
          <a:lstStyle/>
          <a:p>
            <a:r>
              <a:rPr lang="en-US" sz="5400" dirty="0"/>
              <a:t>Let’s Take a Real Life Example</a:t>
            </a:r>
            <a:endParaRPr lang="en-IN" sz="5400" dirty="0"/>
          </a:p>
        </p:txBody>
      </p:sp>
      <p:graphicFrame>
        <p:nvGraphicFramePr>
          <p:cNvPr id="4" name="Table 3">
            <a:extLst>
              <a:ext uri="{FF2B5EF4-FFF2-40B4-BE49-F238E27FC236}">
                <a16:creationId xmlns:a16="http://schemas.microsoft.com/office/drawing/2014/main" id="{E0FC2244-E803-CEE8-0B8F-52A42ADC6014}"/>
              </a:ext>
            </a:extLst>
          </p:cNvPr>
          <p:cNvGraphicFramePr>
            <a:graphicFrameLocks noGrp="1"/>
          </p:cNvGraphicFramePr>
          <p:nvPr>
            <p:extLst>
              <p:ext uri="{D42A27DB-BD31-4B8C-83A1-F6EECF244321}">
                <p14:modId xmlns:p14="http://schemas.microsoft.com/office/powerpoint/2010/main" val="552944918"/>
              </p:ext>
            </p:extLst>
          </p:nvPr>
        </p:nvGraphicFramePr>
        <p:xfrm>
          <a:off x="1890007" y="2870282"/>
          <a:ext cx="8128000" cy="2677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97011449"/>
                    </a:ext>
                  </a:extLst>
                </a:gridCol>
                <a:gridCol w="4064000">
                  <a:extLst>
                    <a:ext uri="{9D8B030D-6E8A-4147-A177-3AD203B41FA5}">
                      <a16:colId xmlns:a16="http://schemas.microsoft.com/office/drawing/2014/main" val="3635057288"/>
                    </a:ext>
                  </a:extLst>
                </a:gridCol>
              </a:tblGrid>
              <a:tr h="370840">
                <a:tc>
                  <a:txBody>
                    <a:bodyPr/>
                    <a:lstStyle/>
                    <a:p>
                      <a:pPr algn="ctr"/>
                      <a:r>
                        <a:rPr lang="en-US" sz="2400" dirty="0"/>
                        <a:t>Transaction ID </a:t>
                      </a:r>
                      <a:endParaRPr lang="en-IN" sz="2400" dirty="0"/>
                    </a:p>
                  </a:txBody>
                  <a:tcPr/>
                </a:tc>
                <a:tc>
                  <a:txBody>
                    <a:bodyPr/>
                    <a:lstStyle/>
                    <a:p>
                      <a:pPr algn="ctr"/>
                      <a:r>
                        <a:rPr lang="en-US" sz="2400" dirty="0"/>
                        <a:t>Item Brought </a:t>
                      </a:r>
                      <a:endParaRPr lang="en-IN" sz="2400" dirty="0"/>
                    </a:p>
                  </a:txBody>
                  <a:tcPr/>
                </a:tc>
                <a:extLst>
                  <a:ext uri="{0D108BD9-81ED-4DB2-BD59-A6C34878D82A}">
                    <a16:rowId xmlns:a16="http://schemas.microsoft.com/office/drawing/2014/main" val="1728988631"/>
                  </a:ext>
                </a:extLst>
              </a:tr>
              <a:tr h="370840">
                <a:tc>
                  <a:txBody>
                    <a:bodyPr/>
                    <a:lstStyle/>
                    <a:p>
                      <a:pPr algn="ctr"/>
                      <a:r>
                        <a:rPr lang="en-US" dirty="0"/>
                        <a:t>1</a:t>
                      </a:r>
                      <a:endParaRPr lang="en-IN" dirty="0"/>
                    </a:p>
                  </a:txBody>
                  <a:tcPr/>
                </a:tc>
                <a:tc>
                  <a:txBody>
                    <a:bodyPr/>
                    <a:lstStyle/>
                    <a:p>
                      <a:r>
                        <a:rPr lang="en-US" dirty="0"/>
                        <a:t>Milk, Bread, Butter</a:t>
                      </a:r>
                      <a:endParaRPr lang="en-IN" dirty="0"/>
                    </a:p>
                  </a:txBody>
                  <a:tcPr/>
                </a:tc>
                <a:extLst>
                  <a:ext uri="{0D108BD9-81ED-4DB2-BD59-A6C34878D82A}">
                    <a16:rowId xmlns:a16="http://schemas.microsoft.com/office/drawing/2014/main" val="2472874922"/>
                  </a:ext>
                </a:extLst>
              </a:tr>
              <a:tr h="370840">
                <a:tc>
                  <a:txBody>
                    <a:bodyPr/>
                    <a:lstStyle/>
                    <a:p>
                      <a:pPr algn="ctr"/>
                      <a:r>
                        <a:rPr lang="en-US" dirty="0"/>
                        <a:t>2</a:t>
                      </a:r>
                      <a:endParaRPr lang="en-IN" dirty="0"/>
                    </a:p>
                  </a:txBody>
                  <a:tcPr/>
                </a:tc>
                <a:tc>
                  <a:txBody>
                    <a:bodyPr/>
                    <a:lstStyle/>
                    <a:p>
                      <a:r>
                        <a:rPr lang="en-US" dirty="0"/>
                        <a:t>Milk, Bread</a:t>
                      </a:r>
                      <a:endParaRPr lang="en-IN" dirty="0"/>
                    </a:p>
                  </a:txBody>
                  <a:tcPr/>
                </a:tc>
                <a:extLst>
                  <a:ext uri="{0D108BD9-81ED-4DB2-BD59-A6C34878D82A}">
                    <a16:rowId xmlns:a16="http://schemas.microsoft.com/office/drawing/2014/main" val="3621952335"/>
                  </a:ext>
                </a:extLst>
              </a:tr>
              <a:tr h="370840">
                <a:tc>
                  <a:txBody>
                    <a:bodyPr/>
                    <a:lstStyle/>
                    <a:p>
                      <a:pPr algn="ctr"/>
                      <a:r>
                        <a:rPr lang="en-US" dirty="0"/>
                        <a:t>3</a:t>
                      </a:r>
                      <a:endParaRPr lang="en-IN" dirty="0"/>
                    </a:p>
                  </a:txBody>
                  <a:tcPr/>
                </a:tc>
                <a:tc>
                  <a:txBody>
                    <a:bodyPr/>
                    <a:lstStyle/>
                    <a:p>
                      <a:r>
                        <a:rPr lang="en-US" dirty="0"/>
                        <a:t>Bread, Butter</a:t>
                      </a:r>
                    </a:p>
                  </a:txBody>
                  <a:tcPr/>
                </a:tc>
                <a:extLst>
                  <a:ext uri="{0D108BD9-81ED-4DB2-BD59-A6C34878D82A}">
                    <a16:rowId xmlns:a16="http://schemas.microsoft.com/office/drawing/2014/main" val="1062101206"/>
                  </a:ext>
                </a:extLst>
              </a:tr>
              <a:tr h="370840">
                <a:tc>
                  <a:txBody>
                    <a:bodyPr/>
                    <a:lstStyle/>
                    <a:p>
                      <a:pPr algn="ctr"/>
                      <a:r>
                        <a:rPr lang="en-US" dirty="0"/>
                        <a:t>4</a:t>
                      </a:r>
                      <a:endParaRPr lang="en-IN" dirty="0"/>
                    </a:p>
                  </a:txBody>
                  <a:tcPr/>
                </a:tc>
                <a:tc>
                  <a:txBody>
                    <a:bodyPr/>
                    <a:lstStyle/>
                    <a:p>
                      <a:r>
                        <a:rPr lang="en-US" dirty="0"/>
                        <a:t>Milk, Butter</a:t>
                      </a:r>
                      <a:endParaRPr lang="en-IN" dirty="0"/>
                    </a:p>
                  </a:txBody>
                  <a:tcPr/>
                </a:tc>
                <a:extLst>
                  <a:ext uri="{0D108BD9-81ED-4DB2-BD59-A6C34878D82A}">
                    <a16:rowId xmlns:a16="http://schemas.microsoft.com/office/drawing/2014/main" val="3577747305"/>
                  </a:ext>
                </a:extLst>
              </a:tr>
              <a:tr h="370840">
                <a:tc>
                  <a:txBody>
                    <a:bodyPr/>
                    <a:lstStyle/>
                    <a:p>
                      <a:pPr algn="ctr"/>
                      <a:r>
                        <a:rPr lang="en-US" dirty="0"/>
                        <a:t>5</a:t>
                      </a:r>
                      <a:endParaRPr lang="en-IN" dirty="0"/>
                    </a:p>
                  </a:txBody>
                  <a:tcPr/>
                </a:tc>
                <a:tc>
                  <a:txBody>
                    <a:bodyPr/>
                    <a:lstStyle/>
                    <a:p>
                      <a:r>
                        <a:rPr lang="en-US" dirty="0"/>
                        <a:t>Bread, Butter</a:t>
                      </a:r>
                      <a:endParaRPr lang="en-IN" dirty="0"/>
                    </a:p>
                  </a:txBody>
                  <a:tcPr/>
                </a:tc>
                <a:extLst>
                  <a:ext uri="{0D108BD9-81ED-4DB2-BD59-A6C34878D82A}">
                    <a16:rowId xmlns:a16="http://schemas.microsoft.com/office/drawing/2014/main" val="1238429946"/>
                  </a:ext>
                </a:extLst>
              </a:tr>
              <a:tr h="274738">
                <a:tc>
                  <a:txBody>
                    <a:bodyPr/>
                    <a:lstStyle/>
                    <a:p>
                      <a:pPr algn="ctr"/>
                      <a:r>
                        <a:rPr lang="en-US" dirty="0"/>
                        <a:t>6</a:t>
                      </a:r>
                      <a:endParaRPr lang="en-IN" dirty="0"/>
                    </a:p>
                  </a:txBody>
                  <a:tcPr/>
                </a:tc>
                <a:tc>
                  <a:txBody>
                    <a:bodyPr/>
                    <a:lstStyle/>
                    <a:p>
                      <a:r>
                        <a:rPr lang="en-US" dirty="0"/>
                        <a:t>Milk, Bread, Butter</a:t>
                      </a:r>
                      <a:endParaRPr lang="en-IN" dirty="0"/>
                    </a:p>
                  </a:txBody>
                  <a:tcPr/>
                </a:tc>
                <a:extLst>
                  <a:ext uri="{0D108BD9-81ED-4DB2-BD59-A6C34878D82A}">
                    <a16:rowId xmlns:a16="http://schemas.microsoft.com/office/drawing/2014/main" val="3266028651"/>
                  </a:ext>
                </a:extLst>
              </a:tr>
            </a:tbl>
          </a:graphicData>
        </a:graphic>
      </p:graphicFrame>
    </p:spTree>
    <p:extLst>
      <p:ext uri="{BB962C8B-B14F-4D97-AF65-F5344CB8AC3E}">
        <p14:creationId xmlns:p14="http://schemas.microsoft.com/office/powerpoint/2010/main" val="142196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BCB040-5D89-0979-33BD-C6819384AA50}"/>
              </a:ext>
            </a:extLst>
          </p:cNvPr>
          <p:cNvPicPr>
            <a:picLocks noChangeAspect="1"/>
          </p:cNvPicPr>
          <p:nvPr/>
        </p:nvPicPr>
        <p:blipFill>
          <a:blip r:embed="rId2"/>
          <a:stretch>
            <a:fillRect/>
          </a:stretch>
        </p:blipFill>
        <p:spPr>
          <a:xfrm>
            <a:off x="562435" y="567298"/>
            <a:ext cx="5332662" cy="3115110"/>
          </a:xfrm>
          <a:prstGeom prst="rect">
            <a:avLst/>
          </a:prstGeom>
        </p:spPr>
      </p:pic>
      <p:pic>
        <p:nvPicPr>
          <p:cNvPr id="7" name="Picture 6">
            <a:extLst>
              <a:ext uri="{FF2B5EF4-FFF2-40B4-BE49-F238E27FC236}">
                <a16:creationId xmlns:a16="http://schemas.microsoft.com/office/drawing/2014/main" id="{BFF4776B-772A-25AC-3A96-02ADDE8DD63B}"/>
              </a:ext>
            </a:extLst>
          </p:cNvPr>
          <p:cNvPicPr>
            <a:picLocks noChangeAspect="1"/>
          </p:cNvPicPr>
          <p:nvPr/>
        </p:nvPicPr>
        <p:blipFill>
          <a:blip r:embed="rId3"/>
          <a:stretch>
            <a:fillRect/>
          </a:stretch>
        </p:blipFill>
        <p:spPr>
          <a:xfrm>
            <a:off x="5895097" y="567299"/>
            <a:ext cx="5917152" cy="3115109"/>
          </a:xfrm>
          <a:prstGeom prst="rect">
            <a:avLst/>
          </a:prstGeom>
        </p:spPr>
      </p:pic>
      <p:pic>
        <p:nvPicPr>
          <p:cNvPr id="9" name="Picture 8">
            <a:extLst>
              <a:ext uri="{FF2B5EF4-FFF2-40B4-BE49-F238E27FC236}">
                <a16:creationId xmlns:a16="http://schemas.microsoft.com/office/drawing/2014/main" id="{A59EA976-1F51-3B01-259C-4F75BA06DEA4}"/>
              </a:ext>
            </a:extLst>
          </p:cNvPr>
          <p:cNvPicPr>
            <a:picLocks noChangeAspect="1"/>
          </p:cNvPicPr>
          <p:nvPr/>
        </p:nvPicPr>
        <p:blipFill>
          <a:blip r:embed="rId4"/>
          <a:stretch>
            <a:fillRect/>
          </a:stretch>
        </p:blipFill>
        <p:spPr>
          <a:xfrm>
            <a:off x="562435" y="3682408"/>
            <a:ext cx="5533565" cy="2572109"/>
          </a:xfrm>
          <a:prstGeom prst="rect">
            <a:avLst/>
          </a:prstGeom>
        </p:spPr>
      </p:pic>
      <p:pic>
        <p:nvPicPr>
          <p:cNvPr id="11" name="Picture 10">
            <a:extLst>
              <a:ext uri="{FF2B5EF4-FFF2-40B4-BE49-F238E27FC236}">
                <a16:creationId xmlns:a16="http://schemas.microsoft.com/office/drawing/2014/main" id="{AF78961A-2975-AC0D-F103-67DCCEB49BD0}"/>
              </a:ext>
            </a:extLst>
          </p:cNvPr>
          <p:cNvPicPr>
            <a:picLocks noChangeAspect="1"/>
          </p:cNvPicPr>
          <p:nvPr/>
        </p:nvPicPr>
        <p:blipFill>
          <a:blip r:embed="rId5"/>
          <a:stretch>
            <a:fillRect/>
          </a:stretch>
        </p:blipFill>
        <p:spPr>
          <a:xfrm>
            <a:off x="6096000" y="3682408"/>
            <a:ext cx="5716249" cy="2572109"/>
          </a:xfrm>
          <a:prstGeom prst="rect">
            <a:avLst/>
          </a:prstGeom>
        </p:spPr>
      </p:pic>
    </p:spTree>
    <p:extLst>
      <p:ext uri="{BB962C8B-B14F-4D97-AF65-F5344CB8AC3E}">
        <p14:creationId xmlns:p14="http://schemas.microsoft.com/office/powerpoint/2010/main" val="192565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4023B-2D7A-A411-350B-A054B58E2832}"/>
              </a:ext>
            </a:extLst>
          </p:cNvPr>
          <p:cNvPicPr>
            <a:picLocks noChangeAspect="1"/>
          </p:cNvPicPr>
          <p:nvPr/>
        </p:nvPicPr>
        <p:blipFill>
          <a:blip r:embed="rId2"/>
          <a:stretch>
            <a:fillRect/>
          </a:stretch>
        </p:blipFill>
        <p:spPr>
          <a:xfrm>
            <a:off x="562435" y="567298"/>
            <a:ext cx="5332662" cy="3142767"/>
          </a:xfrm>
          <a:prstGeom prst="rect">
            <a:avLst/>
          </a:prstGeom>
        </p:spPr>
      </p:pic>
      <p:pic>
        <p:nvPicPr>
          <p:cNvPr id="6" name="Picture 5">
            <a:extLst>
              <a:ext uri="{FF2B5EF4-FFF2-40B4-BE49-F238E27FC236}">
                <a16:creationId xmlns:a16="http://schemas.microsoft.com/office/drawing/2014/main" id="{330FC940-31C1-B938-C1C1-21E033808EA4}"/>
              </a:ext>
            </a:extLst>
          </p:cNvPr>
          <p:cNvPicPr>
            <a:picLocks noChangeAspect="1"/>
          </p:cNvPicPr>
          <p:nvPr/>
        </p:nvPicPr>
        <p:blipFill>
          <a:blip r:embed="rId3"/>
          <a:stretch>
            <a:fillRect/>
          </a:stretch>
        </p:blipFill>
        <p:spPr>
          <a:xfrm>
            <a:off x="5895098" y="567298"/>
            <a:ext cx="5917152" cy="3138464"/>
          </a:xfrm>
          <a:prstGeom prst="rect">
            <a:avLst/>
          </a:prstGeom>
        </p:spPr>
      </p:pic>
      <p:pic>
        <p:nvPicPr>
          <p:cNvPr id="10" name="Picture 9">
            <a:extLst>
              <a:ext uri="{FF2B5EF4-FFF2-40B4-BE49-F238E27FC236}">
                <a16:creationId xmlns:a16="http://schemas.microsoft.com/office/drawing/2014/main" id="{6FDE1381-B069-D568-9E60-AF296FECE5B9}"/>
              </a:ext>
            </a:extLst>
          </p:cNvPr>
          <p:cNvPicPr>
            <a:picLocks noChangeAspect="1"/>
          </p:cNvPicPr>
          <p:nvPr/>
        </p:nvPicPr>
        <p:blipFill>
          <a:blip r:embed="rId4"/>
          <a:stretch>
            <a:fillRect/>
          </a:stretch>
        </p:blipFill>
        <p:spPr>
          <a:xfrm>
            <a:off x="562434" y="3705762"/>
            <a:ext cx="5533566" cy="2548755"/>
          </a:xfrm>
          <a:prstGeom prst="rect">
            <a:avLst/>
          </a:prstGeom>
        </p:spPr>
      </p:pic>
      <p:pic>
        <p:nvPicPr>
          <p:cNvPr id="13" name="Picture 12">
            <a:extLst>
              <a:ext uri="{FF2B5EF4-FFF2-40B4-BE49-F238E27FC236}">
                <a16:creationId xmlns:a16="http://schemas.microsoft.com/office/drawing/2014/main" id="{8B71132B-97E5-DB56-3C63-94B8A2685558}"/>
              </a:ext>
            </a:extLst>
          </p:cNvPr>
          <p:cNvPicPr>
            <a:picLocks noChangeAspect="1"/>
          </p:cNvPicPr>
          <p:nvPr/>
        </p:nvPicPr>
        <p:blipFill>
          <a:blip r:embed="rId5"/>
          <a:stretch>
            <a:fillRect/>
          </a:stretch>
        </p:blipFill>
        <p:spPr>
          <a:xfrm>
            <a:off x="6095801" y="3705762"/>
            <a:ext cx="5716449" cy="2548755"/>
          </a:xfrm>
          <a:prstGeom prst="rect">
            <a:avLst/>
          </a:prstGeom>
        </p:spPr>
      </p:pic>
    </p:spTree>
    <p:extLst>
      <p:ext uri="{BB962C8B-B14F-4D97-AF65-F5344CB8AC3E}">
        <p14:creationId xmlns:p14="http://schemas.microsoft.com/office/powerpoint/2010/main" val="82556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3488720" y="1034322"/>
            <a:ext cx="5214569" cy="1754326"/>
          </a:xfrm>
          <a:prstGeom prst="rect">
            <a:avLst/>
          </a:prstGeom>
          <a:noFill/>
        </p:spPr>
        <p:txBody>
          <a:bodyPr wrap="none" rtlCol="0">
            <a:spAutoFit/>
          </a:bodyPr>
          <a:lstStyle/>
          <a:p>
            <a:pPr algn="ctr"/>
            <a:r>
              <a:rPr lang="en-US" sz="5400" b="1" dirty="0"/>
              <a:t>Introduction to </a:t>
            </a:r>
          </a:p>
          <a:p>
            <a:pPr algn="ctr"/>
            <a:r>
              <a:rPr lang="en-US" sz="5400" b="1" dirty="0" err="1"/>
              <a:t>Apriori</a:t>
            </a:r>
            <a:r>
              <a:rPr lang="en-US" sz="5400" b="1" dirty="0"/>
              <a:t> Algorithm</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592299"/>
            <a:ext cx="11347554" cy="1384995"/>
          </a:xfrm>
          <a:prstGeom prst="rect">
            <a:avLst/>
          </a:prstGeom>
          <a:noFill/>
        </p:spPr>
        <p:txBody>
          <a:bodyPr wrap="square" rtlCol="0">
            <a:spAutoFit/>
          </a:bodyPr>
          <a:lstStyle/>
          <a:p>
            <a:pPr algn="ctr"/>
            <a:r>
              <a:rPr lang="en-US" sz="2800" dirty="0" err="1"/>
              <a:t>Apriori</a:t>
            </a:r>
            <a:r>
              <a:rPr lang="en-US" sz="2800" dirty="0"/>
              <a:t> is an algorithm for frequent item set mining and association rule learning over relational databases .It produce larger and larger item sets as long as those item sets appear sufficiently often in the database.</a:t>
            </a:r>
            <a:endParaRPr lang="en-IN" sz="2800" dirty="0"/>
          </a:p>
        </p:txBody>
      </p:sp>
    </p:spTree>
    <p:extLst>
      <p:ext uri="{BB962C8B-B14F-4D97-AF65-F5344CB8AC3E}">
        <p14:creationId xmlns:p14="http://schemas.microsoft.com/office/powerpoint/2010/main" val="391285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3488715" y="157158"/>
            <a:ext cx="5214569" cy="1754326"/>
          </a:xfrm>
          <a:prstGeom prst="rect">
            <a:avLst/>
          </a:prstGeom>
          <a:noFill/>
        </p:spPr>
        <p:txBody>
          <a:bodyPr wrap="none" rtlCol="0">
            <a:spAutoFit/>
          </a:bodyPr>
          <a:lstStyle/>
          <a:p>
            <a:pPr algn="ctr"/>
            <a:r>
              <a:rPr lang="en-US" sz="5400" b="1" dirty="0"/>
              <a:t>Metrics in</a:t>
            </a:r>
          </a:p>
          <a:p>
            <a:pPr algn="ctr"/>
            <a:r>
              <a:rPr lang="en-US" sz="5400" b="1" dirty="0" err="1"/>
              <a:t>Apriori</a:t>
            </a:r>
            <a:r>
              <a:rPr lang="en-US" sz="5400" b="1" dirty="0"/>
              <a:t> Algorithm</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2" y="2123263"/>
            <a:ext cx="11347554"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Support</a:t>
            </a:r>
          </a:p>
          <a:p>
            <a:pPr marL="457200" indent="-457200">
              <a:buFont typeface="Arial" panose="020B0604020202020204" pitchFamily="34" charset="0"/>
              <a:buChar char="•"/>
            </a:pPr>
            <a:r>
              <a:rPr lang="en-US" sz="2800" dirty="0"/>
              <a:t>Antecedent Support</a:t>
            </a:r>
          </a:p>
          <a:p>
            <a:pPr marL="457200" indent="-457200">
              <a:buFont typeface="Arial" panose="020B0604020202020204" pitchFamily="34" charset="0"/>
              <a:buChar char="•"/>
            </a:pPr>
            <a:r>
              <a:rPr lang="en-US" sz="2800" dirty="0"/>
              <a:t>Consequent Support </a:t>
            </a:r>
          </a:p>
          <a:p>
            <a:pPr marL="457200" indent="-457200">
              <a:buFont typeface="Arial" panose="020B0604020202020204" pitchFamily="34" charset="0"/>
              <a:buChar char="•"/>
            </a:pPr>
            <a:r>
              <a:rPr lang="en-US" sz="2800" dirty="0"/>
              <a:t>Confidence </a:t>
            </a:r>
          </a:p>
          <a:p>
            <a:pPr marL="457200" indent="-457200">
              <a:buFont typeface="Arial" panose="020B0604020202020204" pitchFamily="34" charset="0"/>
              <a:buChar char="•"/>
            </a:pPr>
            <a:r>
              <a:rPr lang="en-US" sz="2800" dirty="0"/>
              <a:t>Lift</a:t>
            </a:r>
          </a:p>
          <a:p>
            <a:pPr marL="457200" indent="-457200">
              <a:buFont typeface="Arial" panose="020B0604020202020204" pitchFamily="34" charset="0"/>
              <a:buChar char="•"/>
            </a:pPr>
            <a:r>
              <a:rPr lang="en-US" sz="2800" dirty="0"/>
              <a:t>Leverage </a:t>
            </a:r>
          </a:p>
          <a:p>
            <a:pPr marL="457200" indent="-457200">
              <a:buFont typeface="Arial" panose="020B0604020202020204" pitchFamily="34" charset="0"/>
              <a:buChar char="•"/>
            </a:pPr>
            <a:r>
              <a:rPr lang="en-US" sz="2800" dirty="0"/>
              <a:t>Conviction </a:t>
            </a:r>
          </a:p>
          <a:p>
            <a:pPr marL="457200" indent="-457200">
              <a:buFont typeface="Arial" panose="020B0604020202020204" pitchFamily="34" charset="0"/>
              <a:buChar char="•"/>
            </a:pPr>
            <a:r>
              <a:rPr lang="en-US" sz="2800" dirty="0"/>
              <a:t>Zhang’s Metric</a:t>
            </a:r>
            <a:endParaRPr lang="en-IN" sz="2800" dirty="0"/>
          </a:p>
        </p:txBody>
      </p:sp>
    </p:spTree>
    <p:extLst>
      <p:ext uri="{BB962C8B-B14F-4D97-AF65-F5344CB8AC3E}">
        <p14:creationId xmlns:p14="http://schemas.microsoft.com/office/powerpoint/2010/main" val="160229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4852719" y="1034322"/>
            <a:ext cx="2486578" cy="923330"/>
          </a:xfrm>
          <a:prstGeom prst="rect">
            <a:avLst/>
          </a:prstGeom>
          <a:noFill/>
        </p:spPr>
        <p:txBody>
          <a:bodyPr wrap="none" rtlCol="0">
            <a:spAutoFit/>
          </a:bodyPr>
          <a:lstStyle/>
          <a:p>
            <a:pPr algn="ctr"/>
            <a:r>
              <a:rPr lang="en-US" sz="5400" b="1" dirty="0"/>
              <a:t>Support</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592299"/>
            <a:ext cx="11347554" cy="2246769"/>
          </a:xfrm>
          <a:prstGeom prst="rect">
            <a:avLst/>
          </a:prstGeom>
          <a:noFill/>
        </p:spPr>
        <p:txBody>
          <a:bodyPr wrap="square" rtlCol="0">
            <a:spAutoFit/>
          </a:bodyPr>
          <a:lstStyle/>
          <a:p>
            <a:pPr algn="ctr"/>
            <a:r>
              <a:rPr lang="en-US" sz="2800" dirty="0"/>
              <a:t>Definition: The proportion of transactions that contain the antecedent itemset in a rule.</a:t>
            </a:r>
          </a:p>
          <a:p>
            <a:pPr algn="ctr"/>
            <a:r>
              <a:rPr lang="en-US" sz="2800" dirty="0"/>
              <a:t>Purpose: Measures how often the antecedent itemset appears in the dataset.</a:t>
            </a:r>
          </a:p>
          <a:p>
            <a:pPr algn="ctr"/>
            <a:r>
              <a:rPr lang="en-US" sz="2800" dirty="0"/>
              <a:t>Formula:(No of transactions containing A)/(Total no of transaction)</a:t>
            </a:r>
            <a:endParaRPr lang="en-IN" sz="2800" dirty="0"/>
          </a:p>
        </p:txBody>
      </p:sp>
    </p:spTree>
    <p:extLst>
      <p:ext uri="{BB962C8B-B14F-4D97-AF65-F5344CB8AC3E}">
        <p14:creationId xmlns:p14="http://schemas.microsoft.com/office/powerpoint/2010/main" val="125864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3112884" y="1034322"/>
            <a:ext cx="5966249" cy="923330"/>
          </a:xfrm>
          <a:prstGeom prst="rect">
            <a:avLst/>
          </a:prstGeom>
          <a:noFill/>
        </p:spPr>
        <p:txBody>
          <a:bodyPr wrap="none" rtlCol="0">
            <a:spAutoFit/>
          </a:bodyPr>
          <a:lstStyle/>
          <a:p>
            <a:pPr algn="ctr"/>
            <a:r>
              <a:rPr lang="en-US" sz="5400" b="1" dirty="0"/>
              <a:t>Antecedent Support</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592299"/>
            <a:ext cx="11347554" cy="2246769"/>
          </a:xfrm>
          <a:prstGeom prst="rect">
            <a:avLst/>
          </a:prstGeom>
          <a:noFill/>
        </p:spPr>
        <p:txBody>
          <a:bodyPr wrap="square" rtlCol="0">
            <a:spAutoFit/>
          </a:bodyPr>
          <a:lstStyle/>
          <a:p>
            <a:pPr algn="ctr"/>
            <a:r>
              <a:rPr lang="en-US" sz="2800" dirty="0"/>
              <a:t>Definition: The proportion of transactions in the dataset that contain a particular itemset.</a:t>
            </a:r>
          </a:p>
          <a:p>
            <a:pPr algn="ctr"/>
            <a:r>
              <a:rPr lang="en-US" sz="2800" dirty="0"/>
              <a:t>Purpose: Indicates how frequently the itemset appears in the dataset.</a:t>
            </a:r>
          </a:p>
          <a:p>
            <a:pPr algn="ctr"/>
            <a:endParaRPr lang="en-US" sz="2800" dirty="0"/>
          </a:p>
          <a:p>
            <a:pPr algn="ctr"/>
            <a:r>
              <a:rPr lang="en-US" sz="2800" dirty="0"/>
              <a:t>Formula:(No of transactions containing A[itemset])/(Total no of transaction)</a:t>
            </a:r>
            <a:endParaRPr lang="en-IN" sz="2800" dirty="0"/>
          </a:p>
        </p:txBody>
      </p:sp>
    </p:spTree>
    <p:extLst>
      <p:ext uri="{BB962C8B-B14F-4D97-AF65-F5344CB8AC3E}">
        <p14:creationId xmlns:p14="http://schemas.microsoft.com/office/powerpoint/2010/main" val="350194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3058158" y="1034322"/>
            <a:ext cx="6075702" cy="923330"/>
          </a:xfrm>
          <a:prstGeom prst="rect">
            <a:avLst/>
          </a:prstGeom>
          <a:noFill/>
        </p:spPr>
        <p:txBody>
          <a:bodyPr wrap="none" rtlCol="0">
            <a:spAutoFit/>
          </a:bodyPr>
          <a:lstStyle/>
          <a:p>
            <a:pPr algn="ctr"/>
            <a:r>
              <a:rPr lang="en-US" sz="5400" b="1" dirty="0"/>
              <a:t>Consequent Support</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592299"/>
            <a:ext cx="11347554" cy="2246769"/>
          </a:xfrm>
          <a:prstGeom prst="rect">
            <a:avLst/>
          </a:prstGeom>
          <a:noFill/>
        </p:spPr>
        <p:txBody>
          <a:bodyPr wrap="square" rtlCol="0">
            <a:spAutoFit/>
          </a:bodyPr>
          <a:lstStyle/>
          <a:p>
            <a:pPr algn="ctr"/>
            <a:r>
              <a:rPr lang="en-US" sz="2800" dirty="0"/>
              <a:t>Definition: The proportion of transactions that contain the consequent itemset in a rule.</a:t>
            </a:r>
          </a:p>
          <a:p>
            <a:pPr algn="ctr"/>
            <a:r>
              <a:rPr lang="en-US" sz="2800" dirty="0"/>
              <a:t>Purpose: Measures how often the consequent itemset appears in the dataset.</a:t>
            </a:r>
          </a:p>
          <a:p>
            <a:pPr algn="ctr"/>
            <a:r>
              <a:rPr lang="en-US" sz="2800" dirty="0"/>
              <a:t>Formula:(No of transactions containing B)/(Total no of transaction)</a:t>
            </a:r>
            <a:endParaRPr lang="en-IN" sz="2800" dirty="0"/>
          </a:p>
        </p:txBody>
      </p:sp>
    </p:spTree>
    <p:extLst>
      <p:ext uri="{BB962C8B-B14F-4D97-AF65-F5344CB8AC3E}">
        <p14:creationId xmlns:p14="http://schemas.microsoft.com/office/powerpoint/2010/main" val="233517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4390510" y="1034322"/>
            <a:ext cx="3410997" cy="923330"/>
          </a:xfrm>
          <a:prstGeom prst="rect">
            <a:avLst/>
          </a:prstGeom>
          <a:noFill/>
        </p:spPr>
        <p:txBody>
          <a:bodyPr wrap="none" rtlCol="0">
            <a:spAutoFit/>
          </a:bodyPr>
          <a:lstStyle/>
          <a:p>
            <a:pPr algn="ctr"/>
            <a:r>
              <a:rPr lang="en-US" sz="5400" b="1" dirty="0"/>
              <a:t>Confidence</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592299"/>
            <a:ext cx="11347554" cy="2246769"/>
          </a:xfrm>
          <a:prstGeom prst="rect">
            <a:avLst/>
          </a:prstGeom>
          <a:noFill/>
        </p:spPr>
        <p:txBody>
          <a:bodyPr wrap="square" rtlCol="0">
            <a:spAutoFit/>
          </a:bodyPr>
          <a:lstStyle/>
          <a:p>
            <a:pPr algn="ctr"/>
            <a:r>
              <a:rPr lang="en-US" sz="2800" dirty="0"/>
              <a:t>Definition: The proportion of transactions containing the antecedent that also contain the consequent. </a:t>
            </a:r>
          </a:p>
          <a:p>
            <a:pPr algn="ctr"/>
            <a:r>
              <a:rPr lang="en-US" sz="2800" dirty="0"/>
              <a:t>Purpose: Indicates the likelihood that the consequent itemset is purchased when the antecedent itemset is purchased.</a:t>
            </a:r>
          </a:p>
          <a:p>
            <a:pPr algn="ctr"/>
            <a:r>
              <a:rPr lang="en-US" sz="2800" dirty="0" err="1"/>
              <a:t>Formula:Confidence</a:t>
            </a:r>
            <a:r>
              <a:rPr lang="en-US" sz="2800" dirty="0"/>
              <a:t>(A</a:t>
            </a:r>
            <a:r>
              <a:rPr lang="en-US" sz="2800" dirty="0">
                <a:sym typeface="Wingdings" panose="05000000000000000000" pitchFamily="2" charset="2"/>
              </a:rPr>
              <a:t>B</a:t>
            </a:r>
            <a:r>
              <a:rPr lang="en-US" sz="2800" dirty="0"/>
              <a:t>)=Support(A U B)/Support A</a:t>
            </a:r>
            <a:endParaRPr lang="en-IN" sz="2800" dirty="0"/>
          </a:p>
        </p:txBody>
      </p:sp>
    </p:spTree>
    <p:extLst>
      <p:ext uri="{BB962C8B-B14F-4D97-AF65-F5344CB8AC3E}">
        <p14:creationId xmlns:p14="http://schemas.microsoft.com/office/powerpoint/2010/main" val="380509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5542011" y="1034322"/>
            <a:ext cx="1107996" cy="923330"/>
          </a:xfrm>
          <a:prstGeom prst="rect">
            <a:avLst/>
          </a:prstGeom>
          <a:noFill/>
        </p:spPr>
        <p:txBody>
          <a:bodyPr wrap="none" rtlCol="0">
            <a:spAutoFit/>
          </a:bodyPr>
          <a:lstStyle/>
          <a:p>
            <a:pPr algn="ctr"/>
            <a:r>
              <a:rPr lang="en-US" sz="5400" b="1" dirty="0"/>
              <a:t>Lift</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146022"/>
            <a:ext cx="11347554" cy="2677656"/>
          </a:xfrm>
          <a:prstGeom prst="rect">
            <a:avLst/>
          </a:prstGeom>
          <a:noFill/>
        </p:spPr>
        <p:txBody>
          <a:bodyPr wrap="square" rtlCol="0">
            <a:spAutoFit/>
          </a:bodyPr>
          <a:lstStyle/>
          <a:p>
            <a:pPr algn="ctr"/>
            <a:r>
              <a:rPr lang="en-US" sz="2800" dirty="0"/>
              <a:t>Definition: The ratio of the observed support to the expected support if the antecedent and consequent were independent.</a:t>
            </a:r>
          </a:p>
          <a:p>
            <a:pPr algn="ctr"/>
            <a:r>
              <a:rPr lang="en-US" sz="2800" dirty="0"/>
              <a:t>Purpose: Measures how much more likely the consequent itemset is purchased when the antecedent itemset is purchased, compared to the overall likelihood of purchasing the consequent itemset.</a:t>
            </a:r>
          </a:p>
          <a:p>
            <a:pPr algn="ctr"/>
            <a:r>
              <a:rPr lang="en-US" sz="2800" dirty="0" err="1"/>
              <a:t>Formula:Confidence</a:t>
            </a:r>
            <a:r>
              <a:rPr lang="en-US" sz="2800" dirty="0"/>
              <a:t>(A</a:t>
            </a:r>
            <a:r>
              <a:rPr lang="en-US" sz="2800" dirty="0">
                <a:sym typeface="Wingdings" panose="05000000000000000000" pitchFamily="2" charset="2"/>
              </a:rPr>
              <a:t>B</a:t>
            </a:r>
            <a:r>
              <a:rPr lang="en-US" sz="2800" dirty="0"/>
              <a:t>)=Support(A U B)/(Support A*Support B)</a:t>
            </a:r>
            <a:endParaRPr lang="en-IN" sz="2800" dirty="0"/>
          </a:p>
        </p:txBody>
      </p:sp>
    </p:spTree>
    <p:extLst>
      <p:ext uri="{BB962C8B-B14F-4D97-AF65-F5344CB8AC3E}">
        <p14:creationId xmlns:p14="http://schemas.microsoft.com/office/powerpoint/2010/main" val="10697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A3983-7A5C-B823-22D9-B26FC8B40893}"/>
              </a:ext>
            </a:extLst>
          </p:cNvPr>
          <p:cNvSpPr txBox="1"/>
          <p:nvPr/>
        </p:nvSpPr>
        <p:spPr>
          <a:xfrm>
            <a:off x="4749936" y="1034322"/>
            <a:ext cx="2692147" cy="923330"/>
          </a:xfrm>
          <a:prstGeom prst="rect">
            <a:avLst/>
          </a:prstGeom>
          <a:noFill/>
        </p:spPr>
        <p:txBody>
          <a:bodyPr wrap="none" rtlCol="0">
            <a:spAutoFit/>
          </a:bodyPr>
          <a:lstStyle/>
          <a:p>
            <a:pPr algn="ctr"/>
            <a:r>
              <a:rPr lang="en-US" sz="5400" dirty="0"/>
              <a:t>Leverage</a:t>
            </a:r>
            <a:endParaRPr lang="en-IN" sz="5400" b="1" dirty="0"/>
          </a:p>
        </p:txBody>
      </p:sp>
      <p:sp>
        <p:nvSpPr>
          <p:cNvPr id="3" name="TextBox 2">
            <a:extLst>
              <a:ext uri="{FF2B5EF4-FFF2-40B4-BE49-F238E27FC236}">
                <a16:creationId xmlns:a16="http://schemas.microsoft.com/office/drawing/2014/main" id="{0E23D845-401C-29C1-547A-8CED2B063B47}"/>
              </a:ext>
            </a:extLst>
          </p:cNvPr>
          <p:cNvSpPr txBox="1"/>
          <p:nvPr/>
        </p:nvSpPr>
        <p:spPr>
          <a:xfrm>
            <a:off x="422223" y="3146022"/>
            <a:ext cx="11347554" cy="2677656"/>
          </a:xfrm>
          <a:prstGeom prst="rect">
            <a:avLst/>
          </a:prstGeom>
          <a:noFill/>
        </p:spPr>
        <p:txBody>
          <a:bodyPr wrap="square" rtlCol="0">
            <a:spAutoFit/>
          </a:bodyPr>
          <a:lstStyle/>
          <a:p>
            <a:pPr algn="ctr"/>
            <a:r>
              <a:rPr lang="en-US" sz="2800" dirty="0"/>
              <a:t>Definition: The difference between the observed support and the expected support if the antecedent and consequent were independent. </a:t>
            </a:r>
          </a:p>
          <a:p>
            <a:pPr algn="ctr"/>
            <a:r>
              <a:rPr lang="en-US" sz="2800" dirty="0"/>
              <a:t>Purpose: Measures the additional support gained by having the antecedent and consequent itemset together, compared to what would be expected if they were independent. </a:t>
            </a:r>
          </a:p>
          <a:p>
            <a:pPr algn="ctr"/>
            <a:r>
              <a:rPr lang="en-US" sz="2800" dirty="0"/>
              <a:t>Formula: Leverage(A</a:t>
            </a:r>
            <a:r>
              <a:rPr lang="en-US" sz="2800" dirty="0">
                <a:sym typeface="Wingdings" panose="05000000000000000000" pitchFamily="2" charset="2"/>
              </a:rPr>
              <a:t>B)=(Support(AUB)-Support(A)*Support(B))</a:t>
            </a:r>
            <a:endParaRPr lang="en-IN" sz="2800" dirty="0"/>
          </a:p>
        </p:txBody>
      </p:sp>
    </p:spTree>
    <p:extLst>
      <p:ext uri="{BB962C8B-B14F-4D97-AF65-F5344CB8AC3E}">
        <p14:creationId xmlns:p14="http://schemas.microsoft.com/office/powerpoint/2010/main" val="437385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593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Rishikesh P S</dc:creator>
  <cp:lastModifiedBy>Rishikesh P S</cp:lastModifiedBy>
  <cp:revision>4</cp:revision>
  <dcterms:created xsi:type="dcterms:W3CDTF">2024-05-18T14:10:19Z</dcterms:created>
  <dcterms:modified xsi:type="dcterms:W3CDTF">2024-05-21T09:34:54Z</dcterms:modified>
</cp:coreProperties>
</file>