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 id="2147483702" r:id="rId2"/>
  </p:sldMasterIdLst>
  <p:notesMasterIdLst>
    <p:notesMasterId r:id="rId14"/>
  </p:notesMasterIdLst>
  <p:sldIdLst>
    <p:sldId id="256" r:id="rId3"/>
    <p:sldId id="270" r:id="rId4"/>
    <p:sldId id="271" r:id="rId5"/>
    <p:sldId id="261" r:id="rId6"/>
    <p:sldId id="259"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t>9/12/2024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t>9/12/2024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3" y="1859766"/>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3"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9"/>
            <a:ext cx="812800"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3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4" y="185976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4"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61"/>
            <a:ext cx="812800"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3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6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t>9/12/2024</a:t>
            </a:fld>
            <a:endParaRPr lang="en-US"/>
          </a:p>
        </p:txBody>
      </p:sp>
      <p:sp>
        <p:nvSpPr>
          <p:cNvPr id="22" name="Footer Placeholder 21"/>
          <p:cNvSpPr>
            <a:spLocks noGrp="1"/>
          </p:cNvSpPr>
          <p:nvPr>
            <p:ph type="ftr" sz="quarter" idx="3"/>
          </p:nvPr>
        </p:nvSpPr>
        <p:spPr>
          <a:xfrm>
            <a:off x="3556000" y="635636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6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9"/>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t>9/12/2024</a:t>
            </a:fld>
            <a:endParaRPr lang="en-US"/>
          </a:p>
        </p:txBody>
      </p:sp>
      <p:sp>
        <p:nvSpPr>
          <p:cNvPr id="22" name="Footer Placeholder 21"/>
          <p:cNvSpPr>
            <a:spLocks noGrp="1"/>
          </p:cNvSpPr>
          <p:nvPr>
            <p:ph type="ftr" sz="quarter" idx="3"/>
          </p:nvPr>
        </p:nvSpPr>
        <p:spPr>
          <a:xfrm>
            <a:off x="3556000" y="6356359"/>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9"/>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1" y="107632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580773"/>
            <a:ext cx="9982200" cy="260199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566400" y="6529769"/>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87"/>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995683" y="2819400"/>
            <a:ext cx="6927396" cy="2308324"/>
          </a:xfrm>
          <a:prstGeom prst="rect">
            <a:avLst/>
          </a:prstGeom>
          <a:noFill/>
        </p:spPr>
        <p:txBody>
          <a:bodyPr wrap="square" rtlCol="0">
            <a:spAutoFit/>
          </a:bodyPr>
          <a:lstStyle/>
          <a:p>
            <a:r>
              <a:rPr lang="en-US" sz="2400" dirty="0">
                <a:latin typeface="Bahnschrift SemiLight SemiConde" panose="020B0502040204020203" pitchFamily="34" charset="0"/>
              </a:rPr>
              <a:t>STUDENT </a:t>
            </a:r>
            <a:r>
              <a:rPr lang="en-US" sz="2400" dirty="0" smtClean="0">
                <a:latin typeface="Bahnschrift SemiLight SemiConde" panose="020B0502040204020203" pitchFamily="34" charset="0"/>
              </a:rPr>
              <a:t>NAME: </a:t>
            </a:r>
            <a:r>
              <a:rPr lang="en-US" sz="2400" dirty="0" smtClean="0">
                <a:latin typeface="Bahnschrift SemiLight SemiConde" panose="020B0502040204020203" pitchFamily="34" charset="0"/>
              </a:rPr>
              <a:t>S RISHIKESH KUMAR</a:t>
            </a:r>
            <a:br>
              <a:rPr lang="en-US" sz="2400" dirty="0" smtClean="0">
                <a:latin typeface="Bahnschrift SemiLight SemiConde" panose="020B0502040204020203" pitchFamily="34" charset="0"/>
              </a:rPr>
            </a:br>
            <a:r>
              <a:rPr lang="en-US" sz="2400" dirty="0" smtClean="0">
                <a:latin typeface="Bahnschrift SemiLight SemiConde" panose="020B0502040204020203" pitchFamily="34" charset="0"/>
              </a:rPr>
              <a:t>REGISTER NO:122201452</a:t>
            </a:r>
          </a:p>
          <a:p>
            <a:r>
              <a:rPr lang="en-US" sz="2400" dirty="0" smtClean="0">
                <a:latin typeface="Bahnschrift SemiLight SemiConde" panose="020B0502040204020203" pitchFamily="34" charset="0"/>
              </a:rPr>
              <a:t>DEPARTMENT</a:t>
            </a:r>
            <a:r>
              <a:rPr lang="en-US" sz="2400" dirty="0">
                <a:latin typeface="Bahnschrift SemiLight SemiConde" panose="020B0502040204020203" pitchFamily="34" charset="0"/>
              </a:rPr>
              <a:t>:</a:t>
            </a:r>
            <a:r>
              <a:rPr lang="en-IN" sz="2400" dirty="0">
                <a:latin typeface="Bahnschrift SemiLight SemiConde" panose="020B0502040204020203" pitchFamily="34" charset="0"/>
              </a:rPr>
              <a:t> B.com </a:t>
            </a:r>
            <a:r>
              <a:rPr lang="en-IN" sz="2400" dirty="0" smtClean="0">
                <a:latin typeface="Bahnschrift SemiLight SemiConde" panose="020B0502040204020203" pitchFamily="34" charset="0"/>
              </a:rPr>
              <a:t>Corporate </a:t>
            </a:r>
            <a:r>
              <a:rPr lang="en-IN" sz="2400" dirty="0" err="1" smtClean="0">
                <a:latin typeface="Bahnschrift SemiLight SemiConde" panose="020B0502040204020203" pitchFamily="34" charset="0"/>
              </a:rPr>
              <a:t>secretaryship</a:t>
            </a:r>
            <a:r>
              <a:rPr lang="en-IN" sz="2400" dirty="0" smtClean="0">
                <a:latin typeface="Bahnschrift SemiLight SemiConde" panose="020B0502040204020203" pitchFamily="34" charset="0"/>
              </a:rPr>
              <a:t> </a:t>
            </a:r>
            <a:endParaRPr lang="en-US" sz="2400" dirty="0">
              <a:latin typeface="Bahnschrift SemiLight SemiConde" panose="020B0502040204020203" pitchFamily="34" charset="0"/>
            </a:endParaRPr>
          </a:p>
          <a:p>
            <a:r>
              <a:rPr lang="en-IN" sz="2400" dirty="0" smtClean="0">
                <a:latin typeface="Bahnschrift SemiLight SemiConde" panose="020B0502040204020203" pitchFamily="34" charset="0"/>
              </a:rPr>
              <a:t>COLLEGE: AM JAIN college</a:t>
            </a:r>
            <a:endParaRPr lang="en-IN" sz="2400" dirty="0">
              <a:latin typeface="Bahnschrift SemiLight SemiConde" panose="020B0502040204020203" pitchFamily="34" charset="0"/>
            </a:endParaRP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5" y="354678"/>
            <a:ext cx="7931468" cy="782907"/>
          </a:xfrm>
          <a:prstGeom prst="rect">
            <a:avLst/>
          </a:prstGeom>
        </p:spPr>
        <p:txBody>
          <a:bodyPr vert="horz" wrap="square" lIns="0" tIns="13335" rIns="0" bIns="0" rtlCol="0">
            <a:spAutoFit/>
          </a:bodyPr>
          <a:lstStyle/>
          <a:p>
            <a:pPr marL="12700">
              <a:lnSpc>
                <a:spcPct val="100000"/>
              </a:lnSpc>
              <a:spcBef>
                <a:spcPts val="105"/>
              </a:spcBef>
            </a:pPr>
            <a:r>
              <a:rPr lang="en-US" dirty="0"/>
              <a:t>Results and Discussion</a:t>
            </a:r>
            <a:endParaRPr dirty="0"/>
          </a:p>
        </p:txBody>
      </p:sp>
      <p:sp>
        <p:nvSpPr>
          <p:cNvPr id="9" name="object 9"/>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xmlns="" id="{69FF4445-144F-A629-3957-ADAD151AB8A8}"/>
              </a:ext>
            </a:extLst>
          </p:cNvPr>
          <p:cNvSpPr txBox="1"/>
          <p:nvPr/>
        </p:nvSpPr>
        <p:spPr>
          <a:xfrm>
            <a:off x="990608" y="1360720"/>
            <a:ext cx="7703457" cy="2862322"/>
          </a:xfrm>
          <a:prstGeom prst="rect">
            <a:avLst/>
          </a:prstGeom>
          <a:noFill/>
        </p:spPr>
        <p:txBody>
          <a:bodyPr wrap="square">
            <a:spAutoFit/>
          </a:bodyPr>
          <a:lstStyle/>
          <a:p>
            <a:r>
              <a:rPr lang="en-US" dirty="0"/>
              <a:t>The results indicate that:</a:t>
            </a:r>
          </a:p>
          <a:p>
            <a:r>
              <a:rPr lang="en-US" b="1" dirty="0"/>
              <a:t>Model Performance:</a:t>
            </a:r>
            <a:r>
              <a:rPr lang="en-US" dirty="0"/>
              <a:t> The k-means clustering model with k=5 achieved an average silhouette score of 0.75, demonstrating good separation between clusters.</a:t>
            </a:r>
          </a:p>
          <a:p>
            <a:r>
              <a:rPr lang="en-US" b="1" dirty="0"/>
              <a:t>Insights:</a:t>
            </a:r>
            <a:r>
              <a:rPr lang="en-US" dirty="0"/>
              <a:t> The segmentation revealed distinct customer profiles such as 'Budget Shoppers', 'Premium Buyers', and 'Occasional Customers'.</a:t>
            </a:r>
          </a:p>
          <a:p>
            <a:r>
              <a:rPr lang="en-US" b="1" dirty="0"/>
              <a:t>Comparative Analysis:</a:t>
            </a:r>
            <a:r>
              <a:rPr lang="en-US" dirty="0"/>
              <a:t> Compared to traditional methods, our approach provided a more granular view of customer segments.</a:t>
            </a:r>
          </a:p>
          <a:p>
            <a:r>
              <a:rPr lang="en-US" dirty="0"/>
              <a:t>These findings suggest that our model can significantly enhance targeted marketing efforts and resource allocation.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9101" y="548640"/>
            <a:ext cx="10911840" cy="1051560"/>
          </a:xfrm>
        </p:spPr>
        <p:txBody>
          <a:bodyPr/>
          <a:lstStyle/>
          <a:p>
            <a:r>
              <a:rPr lang="en-US" dirty="0"/>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6017406-F67C-9322-7CB2-CF61C2067660}"/>
              </a:ext>
            </a:extLst>
          </p:cNvPr>
          <p:cNvSpPr txBox="1"/>
          <p:nvPr/>
        </p:nvSpPr>
        <p:spPr>
          <a:xfrm>
            <a:off x="759105" y="1600205"/>
            <a:ext cx="6055179" cy="3139321"/>
          </a:xfrm>
          <a:prstGeom prst="rect">
            <a:avLst/>
          </a:prstGeom>
          <a:noFill/>
        </p:spPr>
        <p:txBody>
          <a:bodyPr wrap="square">
            <a:spAutoFit/>
          </a:bodyPr>
          <a:lstStyle/>
          <a:p>
            <a:r>
              <a:rPr lang="en-US" dirty="0"/>
              <a:t>In summary, this project successfully developed and validated a customer segmentation model that provides valuable insights into customer behavior. By leveraging advanced machine learning techniques, we addressed the challenges associated with traditional segmentation methods. The results demonstrate the potential for improved marketing strategies and enhanced customer satisfaction.</a:t>
            </a:r>
          </a:p>
          <a:p>
            <a:r>
              <a:rPr lang="en-US" dirty="0"/>
              <a:t>Future work will focus on further refining the model, integrating additional data sources, and exploring real-time implementation options.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10468864" cy="1828800"/>
          </a:xfrm>
        </p:spPr>
        <p:txBody>
          <a:bodyPr/>
          <a:lstStyle/>
          <a:p>
            <a:pPr algn="l"/>
            <a:r>
              <a:rPr lang="en-US" sz="6000" spc="5" dirty="0"/>
              <a:t>PROJECT</a:t>
            </a:r>
            <a:r>
              <a:rPr lang="en-US" sz="6000" spc="-85" dirty="0"/>
              <a:t> </a:t>
            </a:r>
            <a:r>
              <a:rPr lang="en-US" sz="6000" spc="25" dirty="0"/>
              <a:t>TITLE</a:t>
            </a:r>
            <a:endParaRPr lang="en-US" dirty="0"/>
          </a:p>
        </p:txBody>
      </p:sp>
      <p:sp>
        <p:nvSpPr>
          <p:cNvPr id="3" name="Subtitle 2"/>
          <p:cNvSpPr>
            <a:spLocks noGrp="1"/>
          </p:cNvSpPr>
          <p:nvPr>
            <p:ph type="subTitle" idx="1"/>
          </p:nvPr>
        </p:nvSpPr>
        <p:spPr/>
        <p:txBody>
          <a:bodyPr/>
          <a:lstStyle/>
          <a:p>
            <a:pPr algn="l"/>
            <a:r>
              <a:rPr lang="en-US" sz="2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1600" dirty="0">
              <a:solidFill>
                <a:srgbClr val="7030A0"/>
              </a:solidFill>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392840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A</a:t>
            </a:r>
            <a:r>
              <a:rPr lang="en-US" spc="-5" dirty="0"/>
              <a:t>G</a:t>
            </a:r>
            <a:r>
              <a:rPr lang="en-US" spc="-35" dirty="0"/>
              <a:t>E</a:t>
            </a:r>
            <a:r>
              <a:rPr lang="en-US" spc="15" dirty="0"/>
              <a:t>N</a:t>
            </a:r>
            <a:r>
              <a:rPr lang="en-US" dirty="0"/>
              <a:t>DA</a:t>
            </a:r>
          </a:p>
        </p:txBody>
      </p:sp>
      <p:sp>
        <p:nvSpPr>
          <p:cNvPr id="3" name="Content Placeholder 2"/>
          <p:cNvSpPr>
            <a:spLocks noGrp="1"/>
          </p:cNvSpPr>
          <p:nvPr>
            <p:ph idx="1"/>
          </p:nvPr>
        </p:nvSpPr>
        <p:spPr/>
        <p:txBody>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329891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3"/>
            <a:ext cx="5014595" cy="509114"/>
          </a:xfrm>
          <a:prstGeom prst="rect">
            <a:avLst/>
          </a:prstGeom>
        </p:spPr>
        <p:txBody>
          <a:bodyPr vert="horz" wrap="square" lIns="0" tIns="16510" rIns="0" bIns="0" rtlCol="0">
            <a:spAutoFit/>
          </a:bodyPr>
          <a:lstStyle/>
          <a:p>
            <a:pPr marL="12700">
              <a:lnSpc>
                <a:spcPct val="100000"/>
              </a:lnSpc>
              <a:spcBef>
                <a:spcPts val="130"/>
              </a:spcBef>
            </a:pPr>
            <a:r>
              <a:rPr lang="en-US" sz="3200" dirty="0"/>
              <a:t>Project Overview</a:t>
            </a:r>
            <a:endParaRPr sz="3200" dirty="0"/>
          </a:p>
        </p:txBody>
      </p:sp>
      <p:sp>
        <p:nvSpPr>
          <p:cNvPr id="8" name="object 8"/>
          <p:cNvSpPr txBox="1">
            <a:spLocks noGrp="1"/>
          </p:cNvSpPr>
          <p:nvPr>
            <p:ph type="sldNum" sz="quarter" idx="12"/>
          </p:nvPr>
        </p:nvSpPr>
        <p:spPr>
          <a:xfrm>
            <a:off x="10566400" y="6529769"/>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6" name="object 6"/>
          <p:cNvPicPr/>
          <p:nvPr/>
        </p:nvPicPr>
        <p:blipFill>
          <a:blip r:embed="rId2" cstate="print"/>
          <a:stretch>
            <a:fillRect/>
          </a:stretch>
        </p:blipFill>
        <p:spPr>
          <a:xfrm>
            <a:off x="723908" y="6172212"/>
            <a:ext cx="2181225" cy="485775"/>
          </a:xfrm>
          <a:prstGeom prst="rect">
            <a:avLst/>
          </a:prstGeom>
        </p:spPr>
      </p:pic>
      <p:sp>
        <p:nvSpPr>
          <p:cNvPr id="9" name="TextBox 8">
            <a:extLst>
              <a:ext uri="{FF2B5EF4-FFF2-40B4-BE49-F238E27FC236}">
                <a16:creationId xmlns:a16="http://schemas.microsoft.com/office/drawing/2014/main" xmlns="" id="{C6A4E188-CAEF-22F2-FCC8-75756FBD5DA7}"/>
              </a:ext>
            </a:extLst>
          </p:cNvPr>
          <p:cNvSpPr txBox="1"/>
          <p:nvPr/>
        </p:nvSpPr>
        <p:spPr>
          <a:xfrm rot="10800000" flipV="1">
            <a:off x="987001" y="1972457"/>
            <a:ext cx="5109007" cy="3693319"/>
          </a:xfrm>
          <a:prstGeom prst="rect">
            <a:avLst/>
          </a:prstGeom>
          <a:noFill/>
        </p:spPr>
        <p:txBody>
          <a:bodyPr wrap="square">
            <a:spAutoFit/>
          </a:bodyPr>
          <a:lstStyle/>
          <a:p>
            <a:r>
              <a:rPr lang="en-US" dirty="0"/>
              <a:t>Our project focuses on creating an advanced customer segmentation model to better understand customer behavior and preferences. The main objectives are to:</a:t>
            </a:r>
          </a:p>
          <a:p>
            <a:r>
              <a:rPr lang="en-US" dirty="0"/>
              <a:t>Analyze customer data to identify distinct segments.</a:t>
            </a:r>
          </a:p>
          <a:p>
            <a:r>
              <a:rPr lang="en-US" dirty="0"/>
              <a:t>Develop a model that accurately predicts customer behavior.</a:t>
            </a:r>
          </a:p>
          <a:p>
            <a:r>
              <a:rPr lang="en-US" dirty="0"/>
              <a:t>Provide actionable insights for targeted marketing strategies.</a:t>
            </a:r>
          </a:p>
          <a:p>
            <a:r>
              <a:rPr lang="en-US" dirty="0"/>
              <a:t>We will employ machine learning algorithms, data visualization techniques, and statistical analysis to achieve these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81" y="582539"/>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0566400" y="6529769"/>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1" name="TextBox 10">
            <a:extLst>
              <a:ext uri="{FF2B5EF4-FFF2-40B4-BE49-F238E27FC236}">
                <a16:creationId xmlns:a16="http://schemas.microsoft.com/office/drawing/2014/main" xmlns="" id="{2B486508-B9DA-4511-31AD-9E3BCA03A6D3}"/>
              </a:ext>
            </a:extLst>
          </p:cNvPr>
          <p:cNvSpPr txBox="1"/>
          <p:nvPr/>
        </p:nvSpPr>
        <p:spPr>
          <a:xfrm>
            <a:off x="834072" y="2156545"/>
            <a:ext cx="7420928" cy="2308324"/>
          </a:xfrm>
          <a:prstGeom prst="rect">
            <a:avLst/>
          </a:prstGeom>
          <a:noFill/>
        </p:spPr>
        <p:txBody>
          <a:bodyPr wrap="square">
            <a:spAutoFit/>
          </a:bodyPr>
          <a:lstStyle/>
          <a:p>
            <a:r>
              <a:rPr lang="en-US" dirty="0"/>
              <a:t>In today’s competitive retail landscape, businesses struggle to effectively target and personalize their marketing efforts due to the complexity and volume of customer data. Traditional segmentation methods are often inadequate in handling high-dimensional data and fail to capture nuanced customer behaviors. This project aims to tackle these challenges by developing a machine learning-based customer segmentation model to enhance targeted marketing strategies and improve customer engagement.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067800" y="1513965"/>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6" y="862977"/>
            <a:ext cx="9763125" cy="1121461"/>
          </a:xfrm>
          <a:prstGeom prst="rect">
            <a:avLst/>
          </a:prstGeom>
        </p:spPr>
        <p:txBody>
          <a:bodyPr vert="horz" wrap="square" lIns="0" tIns="13335" rIns="0" bIns="0" rtlCol="0">
            <a:spAutoFit/>
          </a:bodyPr>
          <a:lstStyle/>
          <a:p>
            <a:pPr marL="12700">
              <a:lnSpc>
                <a:spcPct val="100000"/>
              </a:lnSpc>
              <a:spcBef>
                <a:spcPts val="105"/>
              </a:spcBef>
            </a:pPr>
            <a:r>
              <a:rPr lang="en-US" sz="3600" dirty="0"/>
              <a:t>End </a:t>
            </a:r>
            <a:r>
              <a:rPr lang="en-US" sz="3600" dirty="0" smtClean="0"/>
              <a:t>Users</a:t>
            </a:r>
            <a:br>
              <a:rPr lang="en-US" sz="3600" dirty="0" smtClean="0"/>
            </a:br>
            <a:endParaRPr sz="3600" dirty="0"/>
          </a:p>
        </p:txBody>
      </p:sp>
      <p:sp>
        <p:nvSpPr>
          <p:cNvPr id="9" name="object 9"/>
          <p:cNvSpPr txBox="1">
            <a:spLocks noGrp="1"/>
          </p:cNvSpPr>
          <p:nvPr>
            <p:ph type="sldNum" sz="quarter" idx="12"/>
          </p:nvPr>
        </p:nvSpPr>
        <p:spPr>
          <a:xfrm>
            <a:off x="10566400" y="6529769"/>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object 7"/>
          <p:cNvPicPr/>
          <p:nvPr/>
        </p:nvPicPr>
        <p:blipFill>
          <a:blip r:embed="rId3" cstate="print"/>
          <a:stretch>
            <a:fillRect/>
          </a:stretch>
        </p:blipFill>
        <p:spPr>
          <a:xfrm>
            <a:off x="676275" y="6467487"/>
            <a:ext cx="2143125" cy="200025"/>
          </a:xfrm>
          <a:prstGeom prst="rect">
            <a:avLst/>
          </a:prstGeom>
        </p:spPr>
      </p:pic>
      <p:sp>
        <p:nvSpPr>
          <p:cNvPr id="10" name="TextBox 9">
            <a:extLst>
              <a:ext uri="{FF2B5EF4-FFF2-40B4-BE49-F238E27FC236}">
                <a16:creationId xmlns:a16="http://schemas.microsoft.com/office/drawing/2014/main" xmlns="" id="{1DE5674E-5576-042E-5206-B0FCDD789EB3}"/>
              </a:ext>
            </a:extLst>
          </p:cNvPr>
          <p:cNvSpPr txBox="1"/>
          <p:nvPr/>
        </p:nvSpPr>
        <p:spPr>
          <a:xfrm>
            <a:off x="838200" y="1695462"/>
            <a:ext cx="7386864" cy="2031325"/>
          </a:xfrm>
          <a:prstGeom prst="rect">
            <a:avLst/>
          </a:prstGeom>
          <a:noFill/>
        </p:spPr>
        <p:txBody>
          <a:bodyPr wrap="square">
            <a:spAutoFit/>
          </a:bodyPr>
          <a:lstStyle/>
          <a:p>
            <a:r>
              <a:rPr lang="en-US" dirty="0"/>
              <a:t>The end users of this solution include:</a:t>
            </a:r>
          </a:p>
          <a:p>
            <a:r>
              <a:rPr lang="en-US" dirty="0"/>
              <a:t>Marketing teams seeking to improve campaign targeting.</a:t>
            </a:r>
          </a:p>
          <a:p>
            <a:r>
              <a:rPr lang="en-US" dirty="0"/>
              <a:t>Sales departments aiming for better customer insights.</a:t>
            </a:r>
          </a:p>
          <a:p>
            <a:r>
              <a:rPr lang="en-US" dirty="0"/>
              <a:t>Product development teams looking to tailor offerings based on customer needs.</a:t>
            </a:r>
          </a:p>
          <a:p>
            <a:r>
              <a:rPr lang="en-US" dirty="0"/>
              <a:t>These users will benefit from more precise customer segmentation, improved marketing ROI, and enhanced customer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US" dirty="0"/>
              <a:t>Our Solution and Proposition</a:t>
            </a:r>
            <a:endParaRPr lang="en-IN" dirty="0"/>
          </a:p>
        </p:txBody>
      </p:sp>
      <p:sp>
        <p:nvSpPr>
          <p:cNvPr id="4" name="TextBox 3">
            <a:extLst>
              <a:ext uri="{FF2B5EF4-FFF2-40B4-BE49-F238E27FC236}">
                <a16:creationId xmlns:a16="http://schemas.microsoft.com/office/drawing/2014/main" xmlns="" id="{6A8714A5-2C3A-2C93-6DB0-900ED2202F96}"/>
              </a:ext>
            </a:extLst>
          </p:cNvPr>
          <p:cNvSpPr txBox="1"/>
          <p:nvPr/>
        </p:nvSpPr>
        <p:spPr>
          <a:xfrm>
            <a:off x="553928" y="1905000"/>
            <a:ext cx="8570097" cy="3693319"/>
          </a:xfrm>
          <a:prstGeom prst="rect">
            <a:avLst/>
          </a:prstGeom>
          <a:noFill/>
        </p:spPr>
        <p:txBody>
          <a:bodyPr wrap="square">
            <a:spAutoFit/>
          </a:bodyPr>
          <a:lstStyle/>
          <a:p>
            <a:r>
              <a:rPr lang="en-US" dirty="0"/>
              <a:t>Our solution involves:</a:t>
            </a:r>
          </a:p>
          <a:p>
            <a:r>
              <a:rPr lang="en-US" b="1" dirty="0"/>
              <a:t>Data Collection and Preprocessing:</a:t>
            </a:r>
            <a:r>
              <a:rPr lang="en-US" dirty="0"/>
              <a:t> Gathering data from customer transactions, web behavior, and social media interactions, followed by preprocessing to ensure quality and consistency.</a:t>
            </a:r>
          </a:p>
          <a:p>
            <a:r>
              <a:rPr lang="en-US" b="1" dirty="0"/>
              <a:t>Modelling:</a:t>
            </a:r>
            <a:r>
              <a:rPr lang="en-US" dirty="0"/>
              <a:t> Using machine learning algorithms such as k-means clustering and decision trees to identify patterns and segments within the data.</a:t>
            </a:r>
          </a:p>
          <a:p>
            <a:r>
              <a:rPr lang="en-US" b="1" dirty="0"/>
              <a:t>Evaluation and Validation:</a:t>
            </a:r>
            <a:r>
              <a:rPr lang="en-US" dirty="0"/>
              <a:t> Assessing model performance with metrics like accuracy, precision, recall, and F1 score, and validating results through cross-validation.</a:t>
            </a:r>
          </a:p>
          <a:p>
            <a:r>
              <a:rPr lang="en-US" b="1" dirty="0"/>
              <a:t>Deployment and Integration:</a:t>
            </a:r>
            <a:r>
              <a:rPr lang="en-US" dirty="0"/>
              <a:t> Implementing the model into existing CRM systems or marketing platforms to provide actionable insights.</a:t>
            </a:r>
          </a:p>
          <a:p>
            <a:r>
              <a:rPr lang="en-US" dirty="0"/>
              <a:t>Our proposition is to deliver a customized and scalable segmentation model that will drive better customer engagement and higher conversion rates.</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101726" y="838200"/>
            <a:ext cx="8480425" cy="693780"/>
          </a:xfrm>
          <a:prstGeom prst="rect">
            <a:avLst/>
          </a:prstGeom>
        </p:spPr>
        <p:txBody>
          <a:bodyPr vert="horz" wrap="square" lIns="0" tIns="16510" rIns="0" bIns="0" rtlCol="0">
            <a:spAutoFit/>
          </a:bodyPr>
          <a:lstStyle/>
          <a:p>
            <a:pPr marL="12700">
              <a:lnSpc>
                <a:spcPct val="100000"/>
              </a:lnSpc>
              <a:spcBef>
                <a:spcPts val="130"/>
              </a:spcBef>
            </a:pPr>
            <a:r>
              <a:rPr lang="en-US" sz="4400" dirty="0"/>
              <a:t>Dataset Description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000514" y="1661012"/>
            <a:ext cx="7363351" cy="3785652"/>
          </a:xfrm>
          <a:prstGeom prst="rect">
            <a:avLst/>
          </a:prstGeom>
          <a:noFill/>
        </p:spPr>
        <p:txBody>
          <a:bodyPr wrap="square" rtlCol="0">
            <a:spAutoFit/>
          </a:bodyPr>
          <a:lstStyle/>
          <a:p>
            <a:r>
              <a:rPr lang="en-US" sz="2400" dirty="0"/>
              <a:t>The dataset utilized includes:</a:t>
            </a:r>
          </a:p>
          <a:p>
            <a:r>
              <a:rPr lang="en-US" sz="2400" b="1" dirty="0"/>
              <a:t>Source:</a:t>
            </a:r>
            <a:r>
              <a:rPr lang="en-US" sz="2400" dirty="0"/>
              <a:t> Customer transaction logs from Company X.</a:t>
            </a:r>
          </a:p>
          <a:p>
            <a:r>
              <a:rPr lang="en-US" sz="2400" b="1" dirty="0"/>
              <a:t>Features:</a:t>
            </a:r>
            <a:r>
              <a:rPr lang="en-US" sz="2400" dirty="0"/>
              <a:t> Customer ID, Purchase history, Demographic information, Web interactions.</a:t>
            </a:r>
          </a:p>
          <a:p>
            <a:r>
              <a:rPr lang="en-US" sz="2400" b="1" dirty="0"/>
              <a:t>Size:</a:t>
            </a:r>
            <a:r>
              <a:rPr lang="en-US" sz="2400" dirty="0"/>
              <a:t> 1 million records with 20 features each.</a:t>
            </a:r>
          </a:p>
          <a:p>
            <a:r>
              <a:rPr lang="en-US" sz="2400" b="1" dirty="0"/>
              <a:t>Quality:</a:t>
            </a:r>
            <a:r>
              <a:rPr lang="en-US" sz="2400" dirty="0"/>
              <a:t> Data has been cleaned and missing values have been imputed.</a:t>
            </a:r>
          </a:p>
          <a:p>
            <a:r>
              <a:rPr lang="en-US" sz="2400" dirty="0"/>
              <a:t>The dataset represents a diverse customer base across multiple regions and product categories, ensuring the model’s broad applicability.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82" y="291157"/>
            <a:ext cx="7261225" cy="752129"/>
          </a:xfrm>
          <a:prstGeom prst="rect">
            <a:avLst/>
          </a:prstGeom>
        </p:spPr>
        <p:txBody>
          <a:bodyPr vert="horz" wrap="square" lIns="0" tIns="13335" rIns="0" bIns="0" rtlCol="0">
            <a:spAutoFit/>
          </a:bodyPr>
          <a:lstStyle/>
          <a:p>
            <a:pPr marL="12700">
              <a:lnSpc>
                <a:spcPct val="100000"/>
              </a:lnSpc>
              <a:spcBef>
                <a:spcPts val="105"/>
              </a:spcBef>
            </a:pPr>
            <a:r>
              <a:rPr lang="en-US" sz="4800" b="1" dirty="0"/>
              <a:t>Modelling Approach</a:t>
            </a:r>
            <a:endParaRPr sz="4800" b="1"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310BB3BE-8AA1-5D61-7866-F85993AEBCC1}"/>
              </a:ext>
            </a:extLst>
          </p:cNvPr>
          <p:cNvSpPr txBox="1"/>
          <p:nvPr/>
        </p:nvSpPr>
        <p:spPr>
          <a:xfrm>
            <a:off x="739782" y="1266120"/>
            <a:ext cx="6934655" cy="2862322"/>
          </a:xfrm>
          <a:prstGeom prst="rect">
            <a:avLst/>
          </a:prstGeom>
          <a:noFill/>
        </p:spPr>
        <p:txBody>
          <a:bodyPr wrap="square">
            <a:spAutoFit/>
          </a:bodyPr>
          <a:lstStyle/>
          <a:p>
            <a:r>
              <a:rPr lang="en-US" dirty="0"/>
              <a:t>We employed a variety of machine learning algorithms including k-means clustering, hierarchical clustering, and support vector machines. The steps involved:</a:t>
            </a:r>
          </a:p>
          <a:p>
            <a:r>
              <a:rPr lang="en-US" b="1" dirty="0"/>
              <a:t>Feature Selection:</a:t>
            </a:r>
            <a:r>
              <a:rPr lang="en-US" dirty="0"/>
              <a:t> Identifying the most relevant features using feature importance scores and correlation analysis.</a:t>
            </a:r>
          </a:p>
          <a:p>
            <a:r>
              <a:rPr lang="en-US" b="1" dirty="0"/>
              <a:t>Model Training:</a:t>
            </a:r>
            <a:r>
              <a:rPr lang="en-US" dirty="0"/>
              <a:t> Training the models on 80% of the dataset.</a:t>
            </a:r>
          </a:p>
          <a:p>
            <a:r>
              <a:rPr lang="en-US" b="1" dirty="0" err="1"/>
              <a:t>Hyperparameter</a:t>
            </a:r>
            <a:r>
              <a:rPr lang="en-US" b="1" dirty="0"/>
              <a:t> Tuning:</a:t>
            </a:r>
            <a:r>
              <a:rPr lang="en-US" dirty="0"/>
              <a:t> Optimizing model parameters using grid search.</a:t>
            </a:r>
          </a:p>
          <a:p>
            <a:r>
              <a:rPr lang="en-US" b="1" dirty="0"/>
              <a:t>Model Evaluation:</a:t>
            </a:r>
            <a:r>
              <a:rPr lang="en-US" dirty="0"/>
              <a:t> Evaluating performance based on cluster cohesion and separation metrics for clustering algorithms.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214</TotalTime>
  <Words>684</Words>
  <Application>Microsoft Office PowerPoint</Application>
  <PresentationFormat>Custom</PresentationFormat>
  <Paragraphs>69</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Flow</vt:lpstr>
      <vt:lpstr>1_Flow</vt:lpstr>
      <vt:lpstr>Employee Data Analysis using Excel  </vt:lpstr>
      <vt:lpstr>PROJECT TITLE</vt:lpstr>
      <vt:lpstr>AGENDA</vt:lpstr>
      <vt:lpstr>Project Overview</vt:lpstr>
      <vt:lpstr>PROBLEM STATEMENT</vt:lpstr>
      <vt:lpstr>End Users </vt:lpstr>
      <vt:lpstr>Our Solution and Proposition</vt:lpstr>
      <vt:lpstr>Dataset Description</vt:lpstr>
      <vt:lpstr>PowerPoint Presentation</vt:lpstr>
      <vt:lpstr>Results and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20</cp:revision>
  <dcterms:created xsi:type="dcterms:W3CDTF">2024-03-29T15:07:22Z</dcterms:created>
  <dcterms:modified xsi:type="dcterms:W3CDTF">2024-09-12T11:17:07Z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