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naheim"/>
      <p:regular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Fira Code"/>
      <p:regular r:id="rId35"/>
      <p:bold r:id="rId36"/>
    </p:embeddedFont>
    <p:embeddedFont>
      <p:font typeface="PT Sans"/>
      <p:regular r:id="rId37"/>
      <p:bold r:id="rId38"/>
      <p:italic r:id="rId39"/>
      <p:boldItalic r:id="rId40"/>
    </p:embeddedFont>
    <p:embeddedFont>
      <p:font typeface="Source Code Pro Medium"/>
      <p:regular r:id="rId41"/>
      <p:bold r:id="rId42"/>
      <p:italic r:id="rId43"/>
      <p:bold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Medium-bold.fntdata"/><Relationship Id="rId41" Type="http://schemas.openxmlformats.org/officeDocument/2006/relationships/font" Target="fonts/SourceCodeProMedium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Medium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Medium-italic.fntdata"/><Relationship Id="rId24" Type="http://schemas.openxmlformats.org/officeDocument/2006/relationships/slide" Target="slides/slide20.xml"/><Relationship Id="rId46" Type="http://schemas.openxmlformats.org/officeDocument/2006/relationships/font" Target="fonts/Comfortaa-bold.fntdata"/><Relationship Id="rId23" Type="http://schemas.openxmlformats.org/officeDocument/2006/relationships/slide" Target="slides/slide19.xml"/><Relationship Id="rId45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35" Type="http://schemas.openxmlformats.org/officeDocument/2006/relationships/font" Target="fonts/FiraCode-regular.fntdata"/><Relationship Id="rId12" Type="http://schemas.openxmlformats.org/officeDocument/2006/relationships/slide" Target="slides/slide8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font" Target="fonts/FiraCode-bold.fntdata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c1fb62c0f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c1fb62c0f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1fb62c0f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1fb62c0f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1fb62c0f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c1fb62c0f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c1fb62c0f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c1fb62c0f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c1fb62c0f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c1fb62c0f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c1fb62c0fb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c1fb62c0fb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c1fb62c0f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c1fb62c0f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c1fb62c0fb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c1fb62c0fb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c1fb62c0f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c1fb62c0f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c1fb62c0fb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c1fb62c0fb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c1fb62c0f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c1fb62c0f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c1fb62c0fb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c1fb62c0fb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1fb62c0fb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1fb62c0fb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b4e66e8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b4e66e8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c1fb62c0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c1fb62c0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c1fb62c0f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c1fb62c0f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linkedin.com/in/rishi-khakurel/" TargetMode="External"/><Relationship Id="rId4" Type="http://schemas.openxmlformats.org/officeDocument/2006/relationships/hyperlink" Target="https://www.linkedin.com/in/ghimiresaurav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c/" TargetMode="External"/><Relationship Id="rId4" Type="http://schemas.openxmlformats.org/officeDocument/2006/relationships/hyperlink" Target="https://www.tutorialspoint.com/cprogramming/index.htm" TargetMode="External"/><Relationship Id="rId5" Type="http://schemas.openxmlformats.org/officeDocument/2006/relationships/hyperlink" Target="https://www.javatpoint.com/c-programming-language-tutoria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673125" y="1669750"/>
            <a:ext cx="57975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C Programming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673125" y="2999600"/>
            <a:ext cx="5797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</a:t>
            </a:r>
            <a:r>
              <a:rPr lang="en" sz="1400"/>
              <a:t> </a:t>
            </a:r>
            <a:r>
              <a:rPr lang="en"/>
              <a:t>Hello World </a:t>
            </a:r>
            <a:r>
              <a:rPr lang="en" sz="1400"/>
              <a:t>&gt;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29" name="Google Shape;629;p37"/>
          <p:cNvSpPr txBox="1"/>
          <p:nvPr>
            <p:ph idx="1" type="subTitle"/>
          </p:nvPr>
        </p:nvSpPr>
        <p:spPr>
          <a:xfrm>
            <a:off x="661525" y="1529000"/>
            <a:ext cx="82578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 Type	Format Specifier		Example	Description</a:t>
            </a:r>
            <a:endParaRPr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			%d					1		whole number, without decimals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			%f					1.99		fraction number, 6-7 decimal digits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		%lf					1.99		fraction number, 15 decimal digits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			%c					A		store a single character/letter/number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and bool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5" name="Google Shape;635;p38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isProgrammingFun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isProgrammingFun);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38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637" name="Google Shape;637;p38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else-if</a:t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3465225" y="1529000"/>
            <a:ext cx="49656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"Enter an integer: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(number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"The entered number is positive.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(number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"The entered number is negative.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"The entered number is zero.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9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80" name="Google Shape;680;p39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681" name="Google Shape;681;p39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0"/>
          <p:cNvSpPr txBox="1"/>
          <p:nvPr>
            <p:ph type="title"/>
          </p:nvPr>
        </p:nvSpPr>
        <p:spPr>
          <a:xfrm>
            <a:off x="720000" y="445025"/>
            <a:ext cx="205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721" name="Google Shape;721;p40"/>
          <p:cNvSpPr txBox="1"/>
          <p:nvPr>
            <p:ph idx="1" type="subTitle"/>
          </p:nvPr>
        </p:nvSpPr>
        <p:spPr>
          <a:xfrm>
            <a:off x="557250" y="1452750"/>
            <a:ext cx="2378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count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"Using while loop: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(count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count);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0"/>
          <p:cNvSpPr txBox="1"/>
          <p:nvPr>
            <p:ph type="title"/>
          </p:nvPr>
        </p:nvSpPr>
        <p:spPr>
          <a:xfrm>
            <a:off x="5024625" y="445025"/>
            <a:ext cx="29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</a:t>
            </a:r>
            <a:endParaRPr/>
          </a:p>
        </p:txBody>
      </p:sp>
      <p:sp>
        <p:nvSpPr>
          <p:cNvPr id="723" name="Google Shape;723;p40"/>
          <p:cNvSpPr txBox="1"/>
          <p:nvPr>
            <p:ph idx="1" type="subTitle"/>
          </p:nvPr>
        </p:nvSpPr>
        <p:spPr>
          <a:xfrm>
            <a:off x="5437225" y="1452750"/>
            <a:ext cx="2378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count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"Using do-while loop: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count);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(count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1"/>
          <p:cNvSpPr txBox="1"/>
          <p:nvPr>
            <p:ph type="title"/>
          </p:nvPr>
        </p:nvSpPr>
        <p:spPr>
          <a:xfrm>
            <a:off x="397825" y="445025"/>
            <a:ext cx="27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break</a:t>
            </a:r>
            <a:endParaRPr/>
          </a:p>
        </p:txBody>
      </p:sp>
      <p:sp>
        <p:nvSpPr>
          <p:cNvPr id="729" name="Google Shape;729;p41"/>
          <p:cNvSpPr txBox="1"/>
          <p:nvPr>
            <p:ph idx="1" type="subTitle"/>
          </p:nvPr>
        </p:nvSpPr>
        <p:spPr>
          <a:xfrm>
            <a:off x="557250" y="1452750"/>
            <a:ext cx="2378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Breaking the loop at i =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41"/>
          <p:cNvSpPr txBox="1"/>
          <p:nvPr>
            <p:ph type="title"/>
          </p:nvPr>
        </p:nvSpPr>
        <p:spPr>
          <a:xfrm>
            <a:off x="5024625" y="445025"/>
            <a:ext cx="34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continue</a:t>
            </a:r>
            <a:endParaRPr/>
          </a:p>
        </p:txBody>
      </p:sp>
      <p:sp>
        <p:nvSpPr>
          <p:cNvPr id="731" name="Google Shape;731;p41"/>
          <p:cNvSpPr txBox="1"/>
          <p:nvPr>
            <p:ph idx="1" type="subTitle"/>
          </p:nvPr>
        </p:nvSpPr>
        <p:spPr>
          <a:xfrm>
            <a:off x="5229250" y="1452750"/>
            <a:ext cx="23784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"Skipping i =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2"/>
          <p:cNvSpPr txBox="1"/>
          <p:nvPr>
            <p:ph type="title"/>
          </p:nvPr>
        </p:nvSpPr>
        <p:spPr>
          <a:xfrm>
            <a:off x="3362000" y="2266450"/>
            <a:ext cx="5146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737" name="Google Shape;737;p42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8" name="Google Shape;738;p42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9" name="Google Shape;739;p42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0" name="Google Shape;740;p42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41" name="Google Shape;741;p42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742" name="Google Shape;742;p4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743" name="Google Shape;743;p4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61" name="Google Shape;761;p4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"Sum: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result);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2" name="Google Shape;762;p4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763" name="Google Shape;763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4" name="Google Shape;804;p44"/>
          <p:cNvSpPr txBox="1"/>
          <p:nvPr>
            <p:ph idx="1" type="subTitle"/>
          </p:nvPr>
        </p:nvSpPr>
        <p:spPr>
          <a:xfrm>
            <a:off x="3465225" y="1529000"/>
            <a:ext cx="4965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(n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(n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recursion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(num);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"Factorial of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num, result);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5" name="Google Shape;805;p44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806" name="Google Shape;806;p44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47" name="Google Shape;847;p45"/>
          <p:cNvSpPr txBox="1"/>
          <p:nvPr>
            <p:ph idx="1" type="subTitle"/>
          </p:nvPr>
        </p:nvSpPr>
        <p:spPr>
          <a:xfrm>
            <a:off x="3465225" y="1529000"/>
            <a:ext cx="4965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Convert Celsius to Fahrenheit using function 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Formula: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Fahrenheit = (celsius * 9 / 5) + 32;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48" name="Google Shape;848;p45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849" name="Google Shape;849;p45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5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6"/>
          <p:cNvSpPr txBox="1"/>
          <p:nvPr>
            <p:ph type="title"/>
          </p:nvPr>
        </p:nvSpPr>
        <p:spPr>
          <a:xfrm>
            <a:off x="3362000" y="2266450"/>
            <a:ext cx="5146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Array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890" name="Google Shape;890;p46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91" name="Google Shape;891;p46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2" name="Google Shape;892;p4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3" name="Google Shape;893;p4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94" name="Google Shape;894;p46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895" name="Google Shape;895;p4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896" name="Google Shape;896;p4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92" name="Google Shape;292;p29"/>
          <p:cNvSpPr txBox="1"/>
          <p:nvPr>
            <p:ph idx="4" type="title"/>
          </p:nvPr>
        </p:nvSpPr>
        <p:spPr>
          <a:xfrm>
            <a:off x="1869900" y="14705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01</a:t>
            </a:r>
            <a:endParaRPr sz="1600"/>
          </a:p>
        </p:txBody>
      </p:sp>
      <p:sp>
        <p:nvSpPr>
          <p:cNvPr id="293" name="Google Shape;293;p29"/>
          <p:cNvSpPr txBox="1"/>
          <p:nvPr>
            <p:ph idx="7" type="subTitle"/>
          </p:nvPr>
        </p:nvSpPr>
        <p:spPr>
          <a:xfrm>
            <a:off x="2348825" y="1550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Introduction to C programming</a:t>
            </a:r>
            <a:endParaRPr sz="1600">
              <a:solidFill>
                <a:schemeClr val="lt2"/>
              </a:solidFill>
            </a:endParaRPr>
          </a:p>
        </p:txBody>
      </p:sp>
      <p:grpSp>
        <p:nvGrpSpPr>
          <p:cNvPr id="294" name="Google Shape;294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295" name="Google Shape;295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26" name="Google Shape;326;p29"/>
          <p:cNvSpPr txBox="1"/>
          <p:nvPr>
            <p:ph idx="4" type="title"/>
          </p:nvPr>
        </p:nvSpPr>
        <p:spPr>
          <a:xfrm>
            <a:off x="2022300" y="1927725"/>
            <a:ext cx="6021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02</a:t>
            </a:r>
            <a:endParaRPr sz="1600"/>
          </a:p>
        </p:txBody>
      </p:sp>
      <p:sp>
        <p:nvSpPr>
          <p:cNvPr id="327" name="Google Shape;327;p29"/>
          <p:cNvSpPr txBox="1"/>
          <p:nvPr>
            <p:ph idx="7" type="subTitle"/>
          </p:nvPr>
        </p:nvSpPr>
        <p:spPr>
          <a:xfrm>
            <a:off x="2501225" y="1931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Setting Up the Development Environment</a:t>
            </a:r>
            <a:endParaRPr sz="1600"/>
          </a:p>
        </p:txBody>
      </p:sp>
      <p:sp>
        <p:nvSpPr>
          <p:cNvPr id="328" name="Google Shape;328;p29"/>
          <p:cNvSpPr txBox="1"/>
          <p:nvPr>
            <p:ph idx="4" type="title"/>
          </p:nvPr>
        </p:nvSpPr>
        <p:spPr>
          <a:xfrm>
            <a:off x="2174700" y="2312625"/>
            <a:ext cx="6021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03</a:t>
            </a:r>
            <a:endParaRPr sz="1600"/>
          </a:p>
        </p:txBody>
      </p:sp>
      <p:sp>
        <p:nvSpPr>
          <p:cNvPr id="329" name="Google Shape;329;p29"/>
          <p:cNvSpPr txBox="1"/>
          <p:nvPr>
            <p:ph idx="7" type="subTitle"/>
          </p:nvPr>
        </p:nvSpPr>
        <p:spPr>
          <a:xfrm>
            <a:off x="2653625" y="2312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Basic Syntax</a:t>
            </a:r>
            <a:endParaRPr sz="1600"/>
          </a:p>
        </p:txBody>
      </p:sp>
      <p:sp>
        <p:nvSpPr>
          <p:cNvPr id="330" name="Google Shape;330;p29"/>
          <p:cNvSpPr txBox="1"/>
          <p:nvPr>
            <p:ph idx="4" type="title"/>
          </p:nvPr>
        </p:nvSpPr>
        <p:spPr>
          <a:xfrm>
            <a:off x="2319600" y="2649675"/>
            <a:ext cx="6021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04</a:t>
            </a:r>
            <a:endParaRPr sz="1600"/>
          </a:p>
        </p:txBody>
      </p:sp>
      <p:sp>
        <p:nvSpPr>
          <p:cNvPr id="331" name="Google Shape;331;p29"/>
          <p:cNvSpPr txBox="1"/>
          <p:nvPr>
            <p:ph idx="7" type="subTitle"/>
          </p:nvPr>
        </p:nvSpPr>
        <p:spPr>
          <a:xfrm>
            <a:off x="2806025" y="2693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</a:t>
            </a:r>
            <a:endParaRPr sz="1600"/>
          </a:p>
        </p:txBody>
      </p:sp>
      <p:sp>
        <p:nvSpPr>
          <p:cNvPr id="332" name="Google Shape;332;p29"/>
          <p:cNvSpPr txBox="1"/>
          <p:nvPr>
            <p:ph idx="4" type="title"/>
          </p:nvPr>
        </p:nvSpPr>
        <p:spPr>
          <a:xfrm>
            <a:off x="2479500" y="3074625"/>
            <a:ext cx="602100" cy="2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05</a:t>
            </a:r>
            <a:endParaRPr sz="1600"/>
          </a:p>
        </p:txBody>
      </p:sp>
      <p:sp>
        <p:nvSpPr>
          <p:cNvPr id="333" name="Google Shape;333;p29"/>
          <p:cNvSpPr txBox="1"/>
          <p:nvPr>
            <p:ph idx="7" type="subTitle"/>
          </p:nvPr>
        </p:nvSpPr>
        <p:spPr>
          <a:xfrm>
            <a:off x="2958425" y="3074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Array</a:t>
            </a:r>
            <a:endParaRPr sz="1600"/>
          </a:p>
        </p:txBody>
      </p:sp>
      <p:sp>
        <p:nvSpPr>
          <p:cNvPr id="334" name="Google Shape;334;p29"/>
          <p:cNvSpPr txBox="1"/>
          <p:nvPr>
            <p:ph idx="4" type="title"/>
          </p:nvPr>
        </p:nvSpPr>
        <p:spPr>
          <a:xfrm>
            <a:off x="2624400" y="3459525"/>
            <a:ext cx="6021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06</a:t>
            </a:r>
            <a:endParaRPr sz="1600"/>
          </a:p>
        </p:txBody>
      </p:sp>
      <p:sp>
        <p:nvSpPr>
          <p:cNvPr id="335" name="Google Shape;335;p29"/>
          <p:cNvSpPr txBox="1"/>
          <p:nvPr>
            <p:ph idx="7" type="subTitle"/>
          </p:nvPr>
        </p:nvSpPr>
        <p:spPr>
          <a:xfrm>
            <a:off x="3110825" y="3455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Resources for Further Learning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336" name="Google Shape;336;p29"/>
          <p:cNvSpPr txBox="1"/>
          <p:nvPr>
            <p:ph idx="4" type="title"/>
          </p:nvPr>
        </p:nvSpPr>
        <p:spPr>
          <a:xfrm>
            <a:off x="2784300" y="3832725"/>
            <a:ext cx="6021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07</a:t>
            </a:r>
            <a:endParaRPr sz="1600"/>
          </a:p>
        </p:txBody>
      </p:sp>
      <p:sp>
        <p:nvSpPr>
          <p:cNvPr id="337" name="Google Shape;337;p29"/>
          <p:cNvSpPr txBox="1"/>
          <p:nvPr>
            <p:ph idx="7" type="subTitle"/>
          </p:nvPr>
        </p:nvSpPr>
        <p:spPr>
          <a:xfrm>
            <a:off x="3263225" y="3836625"/>
            <a:ext cx="6075000" cy="3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Task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14" name="Google Shape;914;p47"/>
          <p:cNvSpPr txBox="1"/>
          <p:nvPr>
            <p:ph idx="1" type="subTitle"/>
          </p:nvPr>
        </p:nvSpPr>
        <p:spPr>
          <a:xfrm>
            <a:off x="3465225" y="1529000"/>
            <a:ext cx="4965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5" name="Google Shape;915;p4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916" name="Google Shape;916;p4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4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57" name="Google Shape;957;p48"/>
          <p:cNvSpPr txBox="1"/>
          <p:nvPr>
            <p:ph idx="1" type="subTitle"/>
          </p:nvPr>
        </p:nvSpPr>
        <p:spPr>
          <a:xfrm>
            <a:off x="3465225" y="1529000"/>
            <a:ext cx="25974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"2D Array Elements: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j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[i][j]);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8" name="Google Shape;958;p48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959" name="Google Shape;959;p48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48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5" name="Google Shape;995;p48"/>
          <p:cNvSpPr txBox="1"/>
          <p:nvPr>
            <p:ph idx="1" type="subTitle"/>
          </p:nvPr>
        </p:nvSpPr>
        <p:spPr>
          <a:xfrm>
            <a:off x="6199625" y="1618825"/>
            <a:ext cx="25974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j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sum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matrix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[i][j];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"Sum of all elements: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sum);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9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01" name="Google Shape;1001;p49"/>
          <p:cNvSpPr txBox="1"/>
          <p:nvPr>
            <p:ph idx="1" type="subTitle"/>
          </p:nvPr>
        </p:nvSpPr>
        <p:spPr>
          <a:xfrm>
            <a:off x="3455425" y="1954300"/>
            <a:ext cx="4961400" cy="3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/>
          </a:p>
        </p:txBody>
      </p:sp>
      <p:sp>
        <p:nvSpPr>
          <p:cNvPr id="1002" name="Google Shape;1002;p49">
            <a:hlinkClick r:id="rId3"/>
          </p:cNvPr>
          <p:cNvSpPr/>
          <p:nvPr/>
        </p:nvSpPr>
        <p:spPr>
          <a:xfrm>
            <a:off x="5488550" y="252368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49"/>
          <p:cNvGrpSpPr/>
          <p:nvPr/>
        </p:nvGrpSpPr>
        <p:grpSpPr>
          <a:xfrm>
            <a:off x="5573856" y="2621893"/>
            <a:ext cx="266790" cy="238574"/>
            <a:chOff x="3824739" y="3890112"/>
            <a:chExt cx="208105" cy="186110"/>
          </a:xfrm>
        </p:grpSpPr>
        <p:sp>
          <p:nvSpPr>
            <p:cNvPr id="1004" name="Google Shape;1004;p49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7" name="Google Shape;1007;p49"/>
          <p:cNvSpPr/>
          <p:nvPr/>
        </p:nvSpPr>
        <p:spPr>
          <a:xfrm>
            <a:off x="5853515" y="3186482"/>
            <a:ext cx="291511" cy="238097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49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009" name="Google Shape;1009;p49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55" name="Google Shape;1055;p4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4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4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8" name="Google Shape;1058;p49">
            <a:hlinkClick r:id="rId4"/>
          </p:cNvPr>
          <p:cNvSpPr/>
          <p:nvPr/>
        </p:nvSpPr>
        <p:spPr>
          <a:xfrm>
            <a:off x="4139700" y="252368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9" name="Google Shape;1059;p49"/>
          <p:cNvGrpSpPr/>
          <p:nvPr/>
        </p:nvGrpSpPr>
        <p:grpSpPr>
          <a:xfrm>
            <a:off x="4225006" y="2621893"/>
            <a:ext cx="266790" cy="238574"/>
            <a:chOff x="3824739" y="3890112"/>
            <a:chExt cx="208105" cy="186110"/>
          </a:xfrm>
        </p:grpSpPr>
        <p:sp>
          <p:nvSpPr>
            <p:cNvPr id="1060" name="Google Shape;1060;p49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49"/>
          <p:cNvSpPr txBox="1"/>
          <p:nvPr>
            <p:ph idx="1" type="subTitle"/>
          </p:nvPr>
        </p:nvSpPr>
        <p:spPr>
          <a:xfrm>
            <a:off x="3599925" y="3041950"/>
            <a:ext cx="1564800" cy="3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Saurav Ghimire</a:t>
            </a:r>
            <a:endParaRPr sz="1200"/>
          </a:p>
        </p:txBody>
      </p:sp>
      <p:sp>
        <p:nvSpPr>
          <p:cNvPr id="1064" name="Google Shape;1064;p49"/>
          <p:cNvSpPr txBox="1"/>
          <p:nvPr>
            <p:ph idx="1" type="subTitle"/>
          </p:nvPr>
        </p:nvSpPr>
        <p:spPr>
          <a:xfrm>
            <a:off x="5115025" y="3041950"/>
            <a:ext cx="1927800" cy="3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Rishikesh Khakurel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0"/>
          <p:cNvSpPr txBox="1"/>
          <p:nvPr>
            <p:ph idx="4294967295" type="body"/>
          </p:nvPr>
        </p:nvSpPr>
        <p:spPr>
          <a:xfrm>
            <a:off x="720000" y="1315575"/>
            <a:ext cx="77040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https://www.w3schools.com/c/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https://www.tutorialspoint.com/cprogramming/index.htm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https://www.javatpoint.com/c-programming-language-tutorial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https://www.geeksforgeeks.org/c-programming-language/</a:t>
            </a:r>
            <a:endParaRPr/>
          </a:p>
        </p:txBody>
      </p:sp>
      <p:sp>
        <p:nvSpPr>
          <p:cNvPr id="1070" name="Google Shape;1070;p50"/>
          <p:cNvSpPr txBox="1"/>
          <p:nvPr>
            <p:ph type="title"/>
          </p:nvPr>
        </p:nvSpPr>
        <p:spPr>
          <a:xfrm>
            <a:off x="720000" y="445025"/>
            <a:ext cx="83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for Further Learning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"/>
          <p:cNvSpPr txBox="1"/>
          <p:nvPr>
            <p:ph idx="4294967295" type="body"/>
          </p:nvPr>
        </p:nvSpPr>
        <p:spPr>
          <a:xfrm>
            <a:off x="720000" y="1315575"/>
            <a:ext cx="77040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 calculator that can perform basic arithmetic operation (addition, </a:t>
            </a:r>
            <a:r>
              <a:rPr lang="en"/>
              <a:t>subtraction</a:t>
            </a:r>
            <a:r>
              <a:rPr lang="en"/>
              <a:t>, multiplication, division)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 to-do list application that can add, delete, view task and mark done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 program that can </a:t>
            </a:r>
            <a:r>
              <a:rPr lang="en"/>
              <a:t>encrypt and decrypt text using encryption algorithm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Student Gradebook that can manage different student grades and subject.</a:t>
            </a:r>
            <a:endParaRPr/>
          </a:p>
        </p:txBody>
      </p:sp>
      <p:sp>
        <p:nvSpPr>
          <p:cNvPr id="1076" name="Google Shape;1076;p51"/>
          <p:cNvSpPr txBox="1"/>
          <p:nvPr>
            <p:ph type="title"/>
          </p:nvPr>
        </p:nvSpPr>
        <p:spPr>
          <a:xfrm>
            <a:off x="720000" y="445025"/>
            <a:ext cx="83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4754825" y="844900"/>
            <a:ext cx="3152400" cy="11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Whoam!</a:t>
            </a:r>
            <a:endParaRPr sz="6400"/>
          </a:p>
        </p:txBody>
      </p:sp>
      <p:sp>
        <p:nvSpPr>
          <p:cNvPr id="343" name="Google Shape;343;p30"/>
          <p:cNvSpPr txBox="1"/>
          <p:nvPr>
            <p:ph idx="1" type="subTitle"/>
          </p:nvPr>
        </p:nvSpPr>
        <p:spPr>
          <a:xfrm>
            <a:off x="4228025" y="2213175"/>
            <a:ext cx="4206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Computer Science Student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Web Developer 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CyberSecurity Enthusiast</a:t>
            </a:r>
            <a:endParaRPr sz="1400"/>
          </a:p>
        </p:txBody>
      </p:sp>
      <p:sp>
        <p:nvSpPr>
          <p:cNvPr id="344" name="Google Shape;344;p30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45" name="Google Shape;345;p30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46" name="Google Shape;346;p30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0"/>
          <p:cNvSpPr txBox="1"/>
          <p:nvPr/>
        </p:nvSpPr>
        <p:spPr>
          <a:xfrm>
            <a:off x="7909800" y="87955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132050" y="2266450"/>
            <a:ext cx="7376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r>
              <a:rPr lang="en" sz="3200"/>
              <a:t> </a:t>
            </a:r>
            <a:r>
              <a:rPr lang="en" sz="3200">
                <a:solidFill>
                  <a:schemeClr val="accent4"/>
                </a:solidFill>
              </a:rPr>
              <a:t>to C Programming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397" name="Google Shape;397;p31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02" name="Google Shape;402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03" name="Google Shape;403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 Programming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1" name="Google Shape;421;p32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Fundamental</a:t>
            </a:r>
            <a:r>
              <a:rPr lang="en"/>
              <a:t> Language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It’s easy to learn other programming language if you have knowledge of 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 is very fast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in various industry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Community Support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many other reasons...</a:t>
            </a:r>
            <a:endParaRPr/>
          </a:p>
        </p:txBody>
      </p:sp>
      <p:grpSp>
        <p:nvGrpSpPr>
          <p:cNvPr id="422" name="Google Shape;422;p32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23" name="Google Shape;423;p32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2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</a:t>
            </a:r>
            <a:r>
              <a:rPr lang="en"/>
              <a:t>C Programming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4" name="Google Shape;464;p3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build Operating 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Embedded System like microcontroller and IoT devices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Game Development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Compiler and Interpreters(Python, PHP Zend Engine)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Database system(SQLite, PostgreSQL)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Network Programming(web server and networking tools)</a:t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66" name="Google Shape;466;p3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3895750" y="1307100"/>
            <a:ext cx="5025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Setting Up the Development Environment</a:t>
            </a:r>
            <a:endParaRPr sz="3200">
              <a:solidFill>
                <a:schemeClr val="accent4"/>
              </a:solidFill>
            </a:endParaRPr>
          </a:p>
        </p:txBody>
      </p:sp>
      <p:grpSp>
        <p:nvGrpSpPr>
          <p:cNvPr id="507" name="Google Shape;507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508" name="Google Shape;508;p3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type="title"/>
          </p:nvPr>
        </p:nvSpPr>
        <p:spPr>
          <a:xfrm>
            <a:off x="3362000" y="2266450"/>
            <a:ext cx="5146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Basic Syntax</a:t>
            </a:r>
            <a:endParaRPr sz="3200">
              <a:solidFill>
                <a:schemeClr val="accent4"/>
              </a:solidFill>
            </a:endParaRPr>
          </a:p>
        </p:txBody>
      </p:sp>
      <p:sp>
        <p:nvSpPr>
          <p:cNvPr id="562" name="Google Shape;562;p35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3" name="Google Shape;563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5" name="Google Shape;565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66" name="Google Shape;566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567" name="Google Shape;567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68" name="Google Shape;568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Printf()&amp; scanf()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6" name="Google Shape;586;p36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number1, number2, sum;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"Enter First Number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number1);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"Enter Second Number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number2);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sum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number1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number2;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"Sum of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number1, number2, sum);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6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88" name="Google Shape;588;p36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6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