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61A1F-F304-4F8D-907E-749B6BCC0E24}" v="5" dt="2025-02-12T20:54:1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 More" userId="74627c09c2dabb08" providerId="LiveId" clId="{26A61A1F-F304-4F8D-907E-749B6BCC0E24}"/>
    <pc:docChg chg="custSel modSld">
      <pc:chgData name="Rishikesh More" userId="74627c09c2dabb08" providerId="LiveId" clId="{26A61A1F-F304-4F8D-907E-749B6BCC0E24}" dt="2025-02-12T20:54:19.056" v="5" actId="5793"/>
      <pc:docMkLst>
        <pc:docMk/>
      </pc:docMkLst>
      <pc:sldChg chg="modSp modAnim">
        <pc:chgData name="Rishikesh More" userId="74627c09c2dabb08" providerId="LiveId" clId="{26A61A1F-F304-4F8D-907E-749B6BCC0E24}" dt="2025-02-12T20:54:19.056" v="5" actId="5793"/>
        <pc:sldMkLst>
          <pc:docMk/>
          <pc:sldMk cId="4092897052" sldId="256"/>
        </pc:sldMkLst>
        <pc:spChg chg="mod">
          <ac:chgData name="Rishikesh More" userId="74627c09c2dabb08" providerId="LiveId" clId="{26A61A1F-F304-4F8D-907E-749B6BCC0E24}" dt="2025-02-12T20:54:19.056" v="5" actId="5793"/>
          <ac:spMkLst>
            <pc:docMk/>
            <pc:sldMk cId="4092897052" sldId="256"/>
            <ac:spMk id="3" creationId="{E8F14E61-9AA7-F8FF-437B-DCFEBC53E365}"/>
          </ac:spMkLst>
        </pc:spChg>
      </pc:sldChg>
      <pc:sldChg chg="modSp mod">
        <pc:chgData name="Rishikesh More" userId="74627c09c2dabb08" providerId="LiveId" clId="{26A61A1F-F304-4F8D-907E-749B6BCC0E24}" dt="2025-02-12T20:54:13.559" v="1" actId="27636"/>
        <pc:sldMkLst>
          <pc:docMk/>
          <pc:sldMk cId="611186317" sldId="261"/>
        </pc:sldMkLst>
        <pc:spChg chg="mod">
          <ac:chgData name="Rishikesh More" userId="74627c09c2dabb08" providerId="LiveId" clId="{26A61A1F-F304-4F8D-907E-749B6BCC0E24}" dt="2025-02-12T20:54:13.559" v="1" actId="27636"/>
          <ac:spMkLst>
            <pc:docMk/>
            <pc:sldMk cId="611186317" sldId="261"/>
            <ac:spMk id="5" creationId="{D6144278-AAD4-76A3-AEE0-4604470064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4DD5C-E3A2-423E-96C0-CCDAB42EC6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E9D1-31CC-4700-ADE2-CFBDEA14E367}">
      <dgm:prSet/>
      <dgm:spPr/>
      <dgm:t>
        <a:bodyPr/>
        <a:lstStyle/>
        <a:p>
          <a:pPr>
            <a:lnSpc>
              <a:spcPct val="100000"/>
            </a:lnSpc>
          </a:pPr>
          <a:br>
            <a:rPr lang="en-US" b="1" i="0" u="sng" dirty="0"/>
          </a:br>
          <a:br>
            <a:rPr lang="en-US" b="1" i="0" u="sng" dirty="0"/>
          </a:br>
          <a:br>
            <a:rPr lang="en-US" b="1" i="0" u="sng" dirty="0"/>
          </a:br>
          <a:r>
            <a:rPr lang="en-US" b="1" i="0" u="sng" dirty="0"/>
            <a:t>Hospital Administrators:</a:t>
          </a:r>
          <a:br>
            <a:rPr lang="en-US" b="1" i="0" u="sng" dirty="0"/>
          </a:br>
          <a:br>
            <a:rPr lang="en-US" b="1" i="0" u="sng" dirty="0"/>
          </a:br>
          <a:r>
            <a:rPr lang="en-US" b="0" i="0" dirty="0"/>
            <a:t>Runs and manage the hospital </a:t>
          </a:r>
          <a:endParaRPr lang="en-US" dirty="0"/>
        </a:p>
      </dgm:t>
    </dgm:pt>
    <dgm:pt modelId="{B3086785-F038-4B25-82BB-38A55B247947}" type="parTrans" cxnId="{FDFC590D-E5CF-432B-918E-069C0C7D3121}">
      <dgm:prSet/>
      <dgm:spPr/>
      <dgm:t>
        <a:bodyPr/>
        <a:lstStyle/>
        <a:p>
          <a:endParaRPr lang="en-US"/>
        </a:p>
      </dgm:t>
    </dgm:pt>
    <dgm:pt modelId="{2343D58E-F0B1-4304-84B3-431C8DB4B264}" type="sibTrans" cxnId="{FDFC590D-E5CF-432B-918E-069C0C7D31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D3AE44-F3D6-4707-BEF3-3B64633F0413}">
      <dgm:prSet/>
      <dgm:spPr/>
      <dgm:t>
        <a:bodyPr/>
        <a:lstStyle/>
        <a:p>
          <a:pPr>
            <a:lnSpc>
              <a:spcPct val="100000"/>
            </a:lnSpc>
          </a:pPr>
          <a:br>
            <a:rPr lang="en-US" b="1" i="0" u="sng" dirty="0"/>
          </a:br>
          <a:br>
            <a:rPr lang="en-US" b="1" i="0" u="sng" dirty="0"/>
          </a:br>
          <a:br>
            <a:rPr lang="en-US" b="1" i="0" u="sng" dirty="0"/>
          </a:br>
          <a:br>
            <a:rPr lang="en-US" b="1" i="0" u="sng" dirty="0"/>
          </a:br>
          <a:r>
            <a:rPr lang="en-US" b="1" i="0" u="sng" dirty="0"/>
            <a:t>Healthcare Policy Makers:</a:t>
          </a:r>
          <a:br>
            <a:rPr lang="en-US" b="1" i="0" u="sng" dirty="0"/>
          </a:br>
          <a:br>
            <a:rPr lang="en-US" b="0" i="0" dirty="0"/>
          </a:br>
          <a:r>
            <a:rPr lang="en-US" b="0" i="0" dirty="0"/>
            <a:t>Help in decision-making and with health
policies</a:t>
          </a:r>
          <a:endParaRPr lang="en-US" dirty="0"/>
        </a:p>
      </dgm:t>
    </dgm:pt>
    <dgm:pt modelId="{377755B1-9E8A-4C6C-B58A-3AE89E051892}" type="parTrans" cxnId="{7ECB546D-AF2F-4D79-88B9-0F669E806088}">
      <dgm:prSet/>
      <dgm:spPr/>
      <dgm:t>
        <a:bodyPr/>
        <a:lstStyle/>
        <a:p>
          <a:endParaRPr lang="en-US"/>
        </a:p>
      </dgm:t>
    </dgm:pt>
    <dgm:pt modelId="{BB12FF21-5015-454A-AD55-D6FB1959A996}" type="sibTrans" cxnId="{7ECB546D-AF2F-4D79-88B9-0F669E8060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0A2784-630B-4815-A5B7-40DD06DE1F81}">
      <dgm:prSet/>
      <dgm:spPr/>
      <dgm:t>
        <a:bodyPr/>
        <a:lstStyle/>
        <a:p>
          <a:pPr>
            <a:lnSpc>
              <a:spcPct val="100000"/>
            </a:lnSpc>
          </a:pPr>
          <a:br>
            <a:rPr lang="en-US" b="1" i="0" u="sng" dirty="0"/>
          </a:br>
          <a:br>
            <a:rPr lang="en-US" b="1" i="0" u="sng" dirty="0"/>
          </a:br>
          <a:br>
            <a:rPr lang="en-US" b="1" i="0" u="sng" dirty="0"/>
          </a:br>
          <a:br>
            <a:rPr lang="en-US" b="1" i="0" u="sng" dirty="0"/>
          </a:br>
          <a:r>
            <a:rPr lang="en-US" b="1" i="0" u="sng" dirty="0"/>
            <a:t>Medical Researchers :</a:t>
          </a:r>
          <a:br>
            <a:rPr lang="en-US" b="1" i="0" u="sng" dirty="0"/>
          </a:br>
          <a:br>
            <a:rPr lang="en-US" b="0" i="0" dirty="0"/>
          </a:br>
          <a:r>
            <a:rPr lang="en-US" b="0" i="0" dirty="0"/>
            <a:t>Professionals focused on analyzing patient data</a:t>
          </a:r>
          <a:endParaRPr lang="en-US" dirty="0"/>
        </a:p>
      </dgm:t>
    </dgm:pt>
    <dgm:pt modelId="{92635746-35B5-4E1E-B5C6-F2222D2D76D2}" type="parTrans" cxnId="{5B066323-E696-462B-B7EC-126550AAE8C8}">
      <dgm:prSet/>
      <dgm:spPr/>
      <dgm:t>
        <a:bodyPr/>
        <a:lstStyle/>
        <a:p>
          <a:endParaRPr lang="en-US"/>
        </a:p>
      </dgm:t>
    </dgm:pt>
    <dgm:pt modelId="{E59EBF4F-5FB0-4BCA-B0E1-FACF25568E24}" type="sibTrans" cxnId="{5B066323-E696-462B-B7EC-126550AAE8C8}">
      <dgm:prSet/>
      <dgm:spPr/>
      <dgm:t>
        <a:bodyPr/>
        <a:lstStyle/>
        <a:p>
          <a:endParaRPr lang="en-US"/>
        </a:p>
      </dgm:t>
    </dgm:pt>
    <dgm:pt modelId="{706065F0-CE07-4D92-B588-E30A499F86F0}" type="pres">
      <dgm:prSet presAssocID="{8084DD5C-E3A2-423E-96C0-CCDAB42EC602}" presName="diagram" presStyleCnt="0">
        <dgm:presLayoutVars>
          <dgm:dir/>
          <dgm:resizeHandles val="exact"/>
        </dgm:presLayoutVars>
      </dgm:prSet>
      <dgm:spPr/>
    </dgm:pt>
    <dgm:pt modelId="{AF98BD25-42E2-47FB-876D-994DA8808954}" type="pres">
      <dgm:prSet presAssocID="{FBA0E9D1-31CC-4700-ADE2-CFBDEA14E367}" presName="node" presStyleLbl="node1" presStyleIdx="0" presStyleCnt="3" custScaleY="161432">
        <dgm:presLayoutVars>
          <dgm:bulletEnabled val="1"/>
        </dgm:presLayoutVars>
      </dgm:prSet>
      <dgm:spPr/>
    </dgm:pt>
    <dgm:pt modelId="{21190867-EEB1-4548-ABD2-7AA80D385E84}" type="pres">
      <dgm:prSet presAssocID="{2343D58E-F0B1-4304-84B3-431C8DB4B264}" presName="sibTrans" presStyleCnt="0"/>
      <dgm:spPr/>
    </dgm:pt>
    <dgm:pt modelId="{99450885-C535-4B3F-B63B-64EA060C7460}" type="pres">
      <dgm:prSet presAssocID="{BDD3AE44-F3D6-4707-BEF3-3B64633F0413}" presName="node" presStyleLbl="node1" presStyleIdx="1" presStyleCnt="3" custScaleY="161671">
        <dgm:presLayoutVars>
          <dgm:bulletEnabled val="1"/>
        </dgm:presLayoutVars>
      </dgm:prSet>
      <dgm:spPr/>
    </dgm:pt>
    <dgm:pt modelId="{85F6E159-04DB-4C1A-9C5B-86391887BE39}" type="pres">
      <dgm:prSet presAssocID="{BB12FF21-5015-454A-AD55-D6FB1959A996}" presName="sibTrans" presStyleCnt="0"/>
      <dgm:spPr/>
    </dgm:pt>
    <dgm:pt modelId="{2FFC2F0C-19E8-4754-AD68-536FBC72A74E}" type="pres">
      <dgm:prSet presAssocID="{040A2784-630B-4815-A5B7-40DD06DE1F81}" presName="node" presStyleLbl="node1" presStyleIdx="2" presStyleCnt="3" custScaleY="162574">
        <dgm:presLayoutVars>
          <dgm:bulletEnabled val="1"/>
        </dgm:presLayoutVars>
      </dgm:prSet>
      <dgm:spPr/>
    </dgm:pt>
  </dgm:ptLst>
  <dgm:cxnLst>
    <dgm:cxn modelId="{FDFC590D-E5CF-432B-918E-069C0C7D3121}" srcId="{8084DD5C-E3A2-423E-96C0-CCDAB42EC602}" destId="{FBA0E9D1-31CC-4700-ADE2-CFBDEA14E367}" srcOrd="0" destOrd="0" parTransId="{B3086785-F038-4B25-82BB-38A55B247947}" sibTransId="{2343D58E-F0B1-4304-84B3-431C8DB4B264}"/>
    <dgm:cxn modelId="{5B066323-E696-462B-B7EC-126550AAE8C8}" srcId="{8084DD5C-E3A2-423E-96C0-CCDAB42EC602}" destId="{040A2784-630B-4815-A5B7-40DD06DE1F81}" srcOrd="2" destOrd="0" parTransId="{92635746-35B5-4E1E-B5C6-F2222D2D76D2}" sibTransId="{E59EBF4F-5FB0-4BCA-B0E1-FACF25568E24}"/>
    <dgm:cxn modelId="{A3F92E45-A332-4DF8-BD08-38C0AD12C556}" type="presOf" srcId="{040A2784-630B-4815-A5B7-40DD06DE1F81}" destId="{2FFC2F0C-19E8-4754-AD68-536FBC72A74E}" srcOrd="0" destOrd="0" presId="urn:microsoft.com/office/officeart/2005/8/layout/default"/>
    <dgm:cxn modelId="{B8C83A4C-D126-4850-8500-05EE52F4BE01}" type="presOf" srcId="{BDD3AE44-F3D6-4707-BEF3-3B64633F0413}" destId="{99450885-C535-4B3F-B63B-64EA060C7460}" srcOrd="0" destOrd="0" presId="urn:microsoft.com/office/officeart/2005/8/layout/default"/>
    <dgm:cxn modelId="{7ECB546D-AF2F-4D79-88B9-0F669E806088}" srcId="{8084DD5C-E3A2-423E-96C0-CCDAB42EC602}" destId="{BDD3AE44-F3D6-4707-BEF3-3B64633F0413}" srcOrd="1" destOrd="0" parTransId="{377755B1-9E8A-4C6C-B58A-3AE89E051892}" sibTransId="{BB12FF21-5015-454A-AD55-D6FB1959A996}"/>
    <dgm:cxn modelId="{38E47A8F-8806-4E30-BABC-D8688101F144}" type="presOf" srcId="{8084DD5C-E3A2-423E-96C0-CCDAB42EC602}" destId="{706065F0-CE07-4D92-B588-E30A499F86F0}" srcOrd="0" destOrd="0" presId="urn:microsoft.com/office/officeart/2005/8/layout/default"/>
    <dgm:cxn modelId="{9EFF45BA-32E9-47F3-963B-B4D9CA6B4E40}" type="presOf" srcId="{FBA0E9D1-31CC-4700-ADE2-CFBDEA14E367}" destId="{AF98BD25-42E2-47FB-876D-994DA8808954}" srcOrd="0" destOrd="0" presId="urn:microsoft.com/office/officeart/2005/8/layout/default"/>
    <dgm:cxn modelId="{C6BF2D3A-0E7F-4DB1-A64E-A4B56ABD1AC0}" type="presParOf" srcId="{706065F0-CE07-4D92-B588-E30A499F86F0}" destId="{AF98BD25-42E2-47FB-876D-994DA8808954}" srcOrd="0" destOrd="0" presId="urn:microsoft.com/office/officeart/2005/8/layout/default"/>
    <dgm:cxn modelId="{1E745724-5902-495D-9756-C3D6E5FD11EC}" type="presParOf" srcId="{706065F0-CE07-4D92-B588-E30A499F86F0}" destId="{21190867-EEB1-4548-ABD2-7AA80D385E84}" srcOrd="1" destOrd="0" presId="urn:microsoft.com/office/officeart/2005/8/layout/default"/>
    <dgm:cxn modelId="{24BE445E-FEF4-4706-A59B-F7FD5AAE3018}" type="presParOf" srcId="{706065F0-CE07-4D92-B588-E30A499F86F0}" destId="{99450885-C535-4B3F-B63B-64EA060C7460}" srcOrd="2" destOrd="0" presId="urn:microsoft.com/office/officeart/2005/8/layout/default"/>
    <dgm:cxn modelId="{0980ABF2-6663-4CA8-887E-4ED445DE163B}" type="presParOf" srcId="{706065F0-CE07-4D92-B588-E30A499F86F0}" destId="{85F6E159-04DB-4C1A-9C5B-86391887BE39}" srcOrd="3" destOrd="0" presId="urn:microsoft.com/office/officeart/2005/8/layout/default"/>
    <dgm:cxn modelId="{6FE9B1F0-01F4-4A7E-9816-A96532B41FE4}" type="presParOf" srcId="{706065F0-CE07-4D92-B588-E30A499F86F0}" destId="{2FFC2F0C-19E8-4754-AD68-536FBC72A74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8BD25-42E2-47FB-876D-994DA8808954}">
      <dsp:nvSpPr>
        <dsp:cNvPr id="0" name=""/>
        <dsp:cNvSpPr/>
      </dsp:nvSpPr>
      <dsp:spPr>
        <a:xfrm>
          <a:off x="0" y="432189"/>
          <a:ext cx="3377205" cy="32711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b="1" i="0" u="sng" kern="1200" dirty="0"/>
          </a:br>
          <a:br>
            <a:rPr lang="en-US" sz="2000" b="1" i="0" u="sng" kern="1200" dirty="0"/>
          </a:br>
          <a:br>
            <a:rPr lang="en-US" sz="2000" b="1" i="0" u="sng" kern="1200" dirty="0"/>
          </a:br>
          <a:r>
            <a:rPr lang="en-US" sz="2000" b="1" i="0" u="sng" kern="1200" dirty="0"/>
            <a:t>Hospital Administrators:</a:t>
          </a:r>
          <a:br>
            <a:rPr lang="en-US" sz="2000" b="1" i="0" u="sng" kern="1200" dirty="0"/>
          </a:br>
          <a:br>
            <a:rPr lang="en-US" sz="2000" b="1" i="0" u="sng" kern="1200" dirty="0"/>
          </a:br>
          <a:r>
            <a:rPr lang="en-US" sz="2000" b="0" i="0" kern="1200" dirty="0"/>
            <a:t>Runs and manage the hospital </a:t>
          </a:r>
          <a:endParaRPr lang="en-US" sz="2000" kern="1200" dirty="0"/>
        </a:p>
      </dsp:txBody>
      <dsp:txXfrm>
        <a:off x="0" y="432189"/>
        <a:ext cx="3377205" cy="3271134"/>
      </dsp:txXfrm>
    </dsp:sp>
    <dsp:sp modelId="{99450885-C535-4B3F-B63B-64EA060C7460}">
      <dsp:nvSpPr>
        <dsp:cNvPr id="0" name=""/>
        <dsp:cNvSpPr/>
      </dsp:nvSpPr>
      <dsp:spPr>
        <a:xfrm>
          <a:off x="3714926" y="429768"/>
          <a:ext cx="3377205" cy="3275977"/>
        </a:xfrm>
        <a:prstGeom prst="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b="1" i="0" u="sng" kern="1200" dirty="0"/>
          </a:br>
          <a:br>
            <a:rPr lang="en-US" sz="2000" b="1" i="0" u="sng" kern="1200" dirty="0"/>
          </a:br>
          <a:br>
            <a:rPr lang="en-US" sz="2000" b="1" i="0" u="sng" kern="1200" dirty="0"/>
          </a:br>
          <a:br>
            <a:rPr lang="en-US" sz="2000" b="1" i="0" u="sng" kern="1200" dirty="0"/>
          </a:br>
          <a:r>
            <a:rPr lang="en-US" sz="2000" b="1" i="0" u="sng" kern="1200" dirty="0"/>
            <a:t>Healthcare Policy Makers:</a:t>
          </a:r>
          <a:br>
            <a:rPr lang="en-US" sz="2000" b="1" i="0" u="sng" kern="1200" dirty="0"/>
          </a:br>
          <a:br>
            <a:rPr lang="en-US" sz="2000" b="0" i="0" kern="1200" dirty="0"/>
          </a:br>
          <a:r>
            <a:rPr lang="en-US" sz="2000" b="0" i="0" kern="1200" dirty="0"/>
            <a:t>Help in decision-making and with health
policies</a:t>
          </a:r>
          <a:endParaRPr lang="en-US" sz="2000" kern="1200" dirty="0"/>
        </a:p>
      </dsp:txBody>
      <dsp:txXfrm>
        <a:off x="3714926" y="429768"/>
        <a:ext cx="3377205" cy="3275977"/>
      </dsp:txXfrm>
    </dsp:sp>
    <dsp:sp modelId="{2FFC2F0C-19E8-4754-AD68-536FBC72A74E}">
      <dsp:nvSpPr>
        <dsp:cNvPr id="0" name=""/>
        <dsp:cNvSpPr/>
      </dsp:nvSpPr>
      <dsp:spPr>
        <a:xfrm>
          <a:off x="7429852" y="420619"/>
          <a:ext cx="3377205" cy="3294274"/>
        </a:xfrm>
        <a:prstGeom prst="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b="1" i="0" u="sng" kern="1200" dirty="0"/>
          </a:br>
          <a:br>
            <a:rPr lang="en-US" sz="2000" b="1" i="0" u="sng" kern="1200" dirty="0"/>
          </a:br>
          <a:br>
            <a:rPr lang="en-US" sz="2000" b="1" i="0" u="sng" kern="1200" dirty="0"/>
          </a:br>
          <a:br>
            <a:rPr lang="en-US" sz="2000" b="1" i="0" u="sng" kern="1200" dirty="0"/>
          </a:br>
          <a:r>
            <a:rPr lang="en-US" sz="2000" b="1" i="0" u="sng" kern="1200" dirty="0"/>
            <a:t>Medical Researchers :</a:t>
          </a:r>
          <a:br>
            <a:rPr lang="en-US" sz="2000" b="1" i="0" u="sng" kern="1200" dirty="0"/>
          </a:br>
          <a:br>
            <a:rPr lang="en-US" sz="2000" b="0" i="0" kern="1200" dirty="0"/>
          </a:br>
          <a:r>
            <a:rPr lang="en-US" sz="2000" b="0" i="0" kern="1200" dirty="0"/>
            <a:t>Professionals focused on analyzing patient data</a:t>
          </a:r>
          <a:endParaRPr lang="en-US" sz="2000" kern="1200" dirty="0"/>
        </a:p>
      </dsp:txBody>
      <dsp:txXfrm>
        <a:off x="7429852" y="420619"/>
        <a:ext cx="3377205" cy="3294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92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5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91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2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117AA-170B-406D-4799-9A62D76E9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029" r="-1" b="-1"/>
          <a:stretch/>
        </p:blipFill>
        <p:spPr>
          <a:xfrm>
            <a:off x="2878514" y="10"/>
            <a:ext cx="931348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25512-A415-440C-1656-A385F2C68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5600" dirty="0"/>
              <a:t>A Comprehensive Analysis of Hospital Emergency Rooms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14E61-9AA7-F8FF-437B-DCFEBC53E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- By Rishikesh More</a:t>
            </a:r>
          </a:p>
        </p:txBody>
      </p:sp>
      <p:pic>
        <p:nvPicPr>
          <p:cNvPr id="4" name="Picture 3" descr="A colorful circle with dots&#10;&#10;Description automatically generated">
            <a:extLst>
              <a:ext uri="{FF2B5EF4-FFF2-40B4-BE49-F238E27FC236}">
                <a16:creationId xmlns:a16="http://schemas.microsoft.com/office/drawing/2014/main" id="{68CA9A9D-04E8-E1BA-AC2F-AAD6F99C5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8" r="1900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9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22AD9-C558-7F1A-C100-12BD9A5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Healthcare Policy Makers: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Graphic 2" descr="Hospital outline">
            <a:extLst>
              <a:ext uri="{FF2B5EF4-FFF2-40B4-BE49-F238E27FC236}">
                <a16:creationId xmlns:a16="http://schemas.microsoft.com/office/drawing/2014/main" id="{F2B2742A-7009-C223-E184-55BC582BB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3625" y="1777484"/>
            <a:ext cx="3300386" cy="33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61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A111-CC0A-4CF7-F51C-2E2299D97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Significance of Emergency Room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B4946-9D68-03B3-36DE-71CEB6B7E303}"/>
              </a:ext>
            </a:extLst>
          </p:cNvPr>
          <p:cNvSpPr txBox="1">
            <a:spLocks/>
          </p:cNvSpPr>
          <p:nvPr/>
        </p:nvSpPr>
        <p:spPr>
          <a:xfrm>
            <a:off x="758952" y="2833878"/>
            <a:ext cx="10666949" cy="9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0" dirty="0"/>
              <a:t>Resource Allocation:</a:t>
            </a:r>
            <a:r>
              <a:rPr lang="en-US" i="0" dirty="0"/>
              <a:t> ER analysis informs better allocation and utilization of resources like staff, equipment, and medical supplies.</a:t>
            </a:r>
            <a:endParaRPr lang="en-US" sz="25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CD40F4-9D7A-6E49-FAC7-C43AEFC0594A}"/>
              </a:ext>
            </a:extLst>
          </p:cNvPr>
          <p:cNvSpPr txBox="1">
            <a:spLocks/>
          </p:cNvSpPr>
          <p:nvPr/>
        </p:nvSpPr>
        <p:spPr>
          <a:xfrm>
            <a:off x="758951" y="3907536"/>
            <a:ext cx="10666949" cy="9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0" dirty="0"/>
              <a:t>Policy and Planning:</a:t>
            </a:r>
            <a:r>
              <a:rPr lang="en-US" i="0" dirty="0"/>
              <a:t> Data-driven insights from ER analysis are vital for strategic planning, policy-making, and emergency preparedness.</a:t>
            </a:r>
            <a:endParaRPr lang="en-US" sz="25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294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DCBBB0-C936-BD22-EE05-B76603CF25B1}"/>
              </a:ext>
            </a:extLst>
          </p:cNvPr>
          <p:cNvSpPr txBox="1">
            <a:spLocks/>
          </p:cNvSpPr>
          <p:nvPr/>
        </p:nvSpPr>
        <p:spPr>
          <a:xfrm>
            <a:off x="1078992" y="1143001"/>
            <a:ext cx="6592824" cy="1362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Key Trends: </a:t>
            </a:r>
            <a:r>
              <a:rPr lang="en-US" sz="4000" dirty="0"/>
              <a:t>Wait Time Trends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9BA30DB-19E5-F41E-A7B8-C1C17C074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7809749" y="1962443"/>
            <a:ext cx="4095739" cy="4498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C83C62-A8FC-FB6A-92B5-D11D11BA1430}"/>
              </a:ext>
            </a:extLst>
          </p:cNvPr>
          <p:cNvSpPr txBox="1">
            <a:spLocks/>
          </p:cNvSpPr>
          <p:nvPr/>
        </p:nvSpPr>
        <p:spPr>
          <a:xfrm>
            <a:off x="886968" y="2852166"/>
            <a:ext cx="6528043" cy="6865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 dirty="0"/>
              <a:t>Afternoons have shorter waits, with the lowest at 2 PM on Saturday, around 35 minutes.</a:t>
            </a:r>
            <a:endParaRPr lang="en-US" sz="25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E09CC6-AA43-C39B-09CE-90061F050671}"/>
              </a:ext>
            </a:extLst>
          </p:cNvPr>
          <p:cNvSpPr txBox="1">
            <a:spLocks/>
          </p:cNvSpPr>
          <p:nvPr/>
        </p:nvSpPr>
        <p:spPr>
          <a:xfrm>
            <a:off x="886967" y="3725799"/>
            <a:ext cx="6528043" cy="6865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 dirty="0"/>
              <a:t>Sundays and Saturdays, showing that early and late hours tend to be the busiest</a:t>
            </a:r>
            <a:endParaRPr lang="en-US" sz="2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0343FA-B546-234F-AD8F-300535505572}"/>
              </a:ext>
            </a:extLst>
          </p:cNvPr>
          <p:cNvSpPr txBox="1">
            <a:spLocks/>
          </p:cNvSpPr>
          <p:nvPr/>
        </p:nvSpPr>
        <p:spPr>
          <a:xfrm>
            <a:off x="896886" y="4511802"/>
            <a:ext cx="6592823" cy="9288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6000" i="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/>
              <a:t>Especially at 1 AM on Sundays and Fridays, with times over 41 minutes. Friday at 1 AM has the highest wait at nearly 42 minutes</a:t>
            </a:r>
          </a:p>
        </p:txBody>
      </p:sp>
    </p:spTree>
    <p:extLst>
      <p:ext uri="{BB962C8B-B14F-4D97-AF65-F5344CB8AC3E}">
        <p14:creationId xmlns:p14="http://schemas.microsoft.com/office/powerpoint/2010/main" val="154060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FEDACC-1A22-45D0-7093-07AD9B5264DD}"/>
              </a:ext>
            </a:extLst>
          </p:cNvPr>
          <p:cNvSpPr txBox="1"/>
          <p:nvPr/>
        </p:nvSpPr>
        <p:spPr>
          <a:xfrm>
            <a:off x="523494" y="470130"/>
            <a:ext cx="7376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 Insights : </a:t>
            </a:r>
            <a:r>
              <a:rPr lang="en-US" sz="2800" i="0" dirty="0">
                <a:effectLst/>
                <a:latin typeface="Söhne"/>
              </a:rPr>
              <a:t>Patient Demographic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5A19A-C1BD-6F55-6A6E-022F8666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37" y="1657815"/>
            <a:ext cx="6456955" cy="3710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5A0997A-B0A8-E0F0-2FE2-4A5836B3A0ED}"/>
              </a:ext>
            </a:extLst>
          </p:cNvPr>
          <p:cNvSpPr txBox="1">
            <a:spLocks/>
          </p:cNvSpPr>
          <p:nvPr/>
        </p:nvSpPr>
        <p:spPr>
          <a:xfrm>
            <a:off x="64008" y="1928622"/>
            <a:ext cx="5607029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0" dirty="0"/>
              <a:t>Adults between 19 and 50 years old visit the ED the most, indicating they often need urgent care.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FEF113-5F22-D3B5-8E2F-C22E29B0AB6D}"/>
              </a:ext>
            </a:extLst>
          </p:cNvPr>
          <p:cNvSpPr txBox="1">
            <a:spLocks/>
          </p:cNvSpPr>
          <p:nvPr/>
        </p:nvSpPr>
        <p:spPr>
          <a:xfrm>
            <a:off x="64008" y="3116307"/>
            <a:ext cx="5607029" cy="7795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 dirty="0"/>
              <a:t>People aged 51 to 65 also go to the ED, but not as much as the younger adults, showing they have fewer emergencies.</a:t>
            </a:r>
            <a:endParaRPr lang="en-US" sz="250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18AB3A0-4331-CB8B-3C48-F83EE456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C4494AB-0404-5058-4323-1B90D63738A8}"/>
              </a:ext>
            </a:extLst>
          </p:cNvPr>
          <p:cNvSpPr txBox="1">
            <a:spLocks/>
          </p:cNvSpPr>
          <p:nvPr/>
        </p:nvSpPr>
        <p:spPr>
          <a:xfrm>
            <a:off x="64008" y="4063450"/>
            <a:ext cx="5607029" cy="11374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3600" i="0" dirty="0"/>
          </a:p>
          <a:p>
            <a:pPr marL="457200" lvl="0" indent="-4572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i="0" dirty="0"/>
              <a:t>Seniors over 65 have the least number of visits, which might mean they have fewer health crises or don't use the ED as often.</a:t>
            </a:r>
          </a:p>
        </p:txBody>
      </p:sp>
    </p:spTree>
    <p:extLst>
      <p:ext uri="{BB962C8B-B14F-4D97-AF65-F5344CB8AC3E}">
        <p14:creationId xmlns:p14="http://schemas.microsoft.com/office/powerpoint/2010/main" val="208199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A35DD9-5179-1449-988C-DCEE8064FCE3}"/>
              </a:ext>
            </a:extLst>
          </p:cNvPr>
          <p:cNvSpPr txBox="1">
            <a:spLocks/>
          </p:cNvSpPr>
          <p:nvPr/>
        </p:nvSpPr>
        <p:spPr>
          <a:xfrm>
            <a:off x="228600" y="665988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Strategic Recommendations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0F68BE-76DF-9754-F678-2D249B4A62A0}"/>
              </a:ext>
            </a:extLst>
          </p:cNvPr>
          <p:cNvSpPr txBox="1">
            <a:spLocks/>
          </p:cNvSpPr>
          <p:nvPr/>
        </p:nvSpPr>
        <p:spPr>
          <a:xfrm>
            <a:off x="228600" y="2495550"/>
            <a:ext cx="10671048" cy="686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i="0" dirty="0"/>
              <a:t>Consider increasing medical staff during the identified peak times, especially on Friday and Sunday nights, to reduce wait times and improve patient flow and care.</a:t>
            </a:r>
            <a:endParaRPr lang="en-US" sz="23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E51AB5-45B4-BA64-21AA-A6FC994D0D35}"/>
              </a:ext>
            </a:extLst>
          </p:cNvPr>
          <p:cNvSpPr txBox="1">
            <a:spLocks/>
          </p:cNvSpPr>
          <p:nvPr/>
        </p:nvSpPr>
        <p:spPr>
          <a:xfrm>
            <a:off x="228600" y="3675888"/>
            <a:ext cx="10671048" cy="6865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 dirty="0"/>
              <a:t>Implement targeted health interventions or awareness campaigns aimed at the 19-50 age group to potentially reduce the frequency of their ED visits.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9E5143-3A9F-A807-BED5-486792CD4AE7}"/>
              </a:ext>
            </a:extLst>
          </p:cNvPr>
          <p:cNvSpPr txBox="1">
            <a:spLocks/>
          </p:cNvSpPr>
          <p:nvPr/>
        </p:nvSpPr>
        <p:spPr>
          <a:xfrm>
            <a:off x="228600" y="4512945"/>
            <a:ext cx="10671048" cy="6865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i="0" dirty="0"/>
              <a:t>Explore the reasons behind lower ED usage by seniors aged 66+ to ensure they have adequate access to emergency healthcare services and are not avoiding necessary care.</a:t>
            </a:r>
            <a:endParaRPr lang="en-US" sz="23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5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145CD-3A42-43AD-F1A0-EF927DF6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50926"/>
            <a:ext cx="10671048" cy="822960"/>
          </a:xfrm>
        </p:spPr>
        <p:txBody>
          <a:bodyPr/>
          <a:lstStyle/>
          <a:p>
            <a:pPr algn="l"/>
            <a:r>
              <a:rPr lang="en-US" sz="4000" b="1" dirty="0"/>
              <a:t>Closing Remarks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AA2B-5605-CA42-68B0-E62625C6233D}"/>
              </a:ext>
            </a:extLst>
          </p:cNvPr>
          <p:cNvSpPr txBox="1"/>
          <p:nvPr/>
        </p:nvSpPr>
        <p:spPr>
          <a:xfrm>
            <a:off x="3046476" y="3205862"/>
            <a:ext cx="6096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your attention to these insights.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6DBAB-0E22-2D50-0426-3A7963F0C62A}"/>
              </a:ext>
            </a:extLst>
          </p:cNvPr>
          <p:cNvSpPr txBox="1"/>
          <p:nvPr/>
        </p:nvSpPr>
        <p:spPr>
          <a:xfrm>
            <a:off x="2112264" y="3105834"/>
            <a:ext cx="7964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By focusing on the highlighted areas, we can drive improvements in patient satisfaction and operational efficiency</a:t>
            </a:r>
            <a:endParaRPr lang="en-US" sz="2300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F8ED1-CB5D-E615-503A-D9AA78E6C055}"/>
              </a:ext>
            </a:extLst>
          </p:cNvPr>
          <p:cNvSpPr txBox="1"/>
          <p:nvPr/>
        </p:nvSpPr>
        <p:spPr>
          <a:xfrm>
            <a:off x="2112264" y="3105833"/>
            <a:ext cx="7964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 invite any questions you may have and welcome a discussion on potential strategies to implement these recommendations.</a:t>
            </a:r>
            <a:endParaRPr lang="en-US" sz="2300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377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22AD9-C558-7F1A-C100-12BD9A5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99" y="107681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Medical Researchers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Graphic 3" descr="Research with solid fill">
            <a:extLst>
              <a:ext uri="{FF2B5EF4-FFF2-40B4-BE49-F238E27FC236}">
                <a16:creationId xmlns:a16="http://schemas.microsoft.com/office/drawing/2014/main" id="{8C4CBF74-FC0B-749B-891E-80058A97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875" y="1932432"/>
            <a:ext cx="2993136" cy="29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E3302C9-D86D-0B13-7EF4-570EA5951053}"/>
              </a:ext>
            </a:extLst>
          </p:cNvPr>
          <p:cNvSpPr txBox="1">
            <a:spLocks/>
          </p:cNvSpPr>
          <p:nvPr/>
        </p:nvSpPr>
        <p:spPr>
          <a:xfrm>
            <a:off x="758952" y="755904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Significance of Emergency Room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EB67FD-590B-3DAF-F790-943D11B8033F}"/>
              </a:ext>
            </a:extLst>
          </p:cNvPr>
          <p:cNvSpPr txBox="1">
            <a:spLocks/>
          </p:cNvSpPr>
          <p:nvPr/>
        </p:nvSpPr>
        <p:spPr>
          <a:xfrm>
            <a:off x="763051" y="2523744"/>
            <a:ext cx="10666949" cy="9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0" dirty="0"/>
              <a:t>Critical Care Hub: </a:t>
            </a:r>
            <a:r>
              <a:rPr lang="en-US" i="0" dirty="0"/>
              <a:t>ERs serve as the primary point for critical and urgent care, handling a diverse range of medical emergencies.</a:t>
            </a:r>
            <a:endParaRPr lang="en-US" sz="25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68A24B-4E2F-95FF-FB2A-554FB2E11C43}"/>
              </a:ext>
            </a:extLst>
          </p:cNvPr>
          <p:cNvSpPr txBox="1">
            <a:spLocks/>
          </p:cNvSpPr>
          <p:nvPr/>
        </p:nvSpPr>
        <p:spPr>
          <a:xfrm>
            <a:off x="758952" y="3672840"/>
            <a:ext cx="10666949" cy="9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0" dirty="0"/>
              <a:t>Quality of Care: </a:t>
            </a:r>
            <a:r>
              <a:rPr lang="en-US" i="0" dirty="0"/>
              <a:t>Continuous analysis helps maintain high standards of care, ensuring that the ER responds effectively to patient needs.</a:t>
            </a:r>
            <a:endParaRPr lang="en-US" sz="25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6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963DC6-3DFD-EBFC-7296-5763EEF9D7E9}"/>
              </a:ext>
            </a:extLst>
          </p:cNvPr>
          <p:cNvSpPr txBox="1">
            <a:spLocks/>
          </p:cNvSpPr>
          <p:nvPr/>
        </p:nvSpPr>
        <p:spPr>
          <a:xfrm>
            <a:off x="758952" y="1128811"/>
            <a:ext cx="3447288" cy="3342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0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Emergency Room Visits Dashboard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02A61-03DD-6C99-503C-20E3564A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3366" y="1359710"/>
            <a:ext cx="6644639" cy="3717891"/>
          </a:xfrm>
          <a:prstGeom prst="rect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EC912-90F5-809C-3327-F2CDFEA0D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7688" y="1153228"/>
            <a:ext cx="5413248" cy="3939977"/>
          </a:xfrm>
          <a:prstGeom prst="rect">
            <a:avLst/>
          </a:prstGeom>
          <a:solidFill>
            <a:srgbClr val="00B0F0"/>
          </a:solidFill>
          <a:ln w="41573" cap="flat">
            <a:noFill/>
            <a:prstDash val="solid"/>
            <a:miter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29951-A364-DD64-BA13-119BC45D5C0E}"/>
              </a:ext>
            </a:extLst>
          </p:cNvPr>
          <p:cNvSpPr txBox="1"/>
          <p:nvPr/>
        </p:nvSpPr>
        <p:spPr>
          <a:xfrm>
            <a:off x="2925572" y="60294"/>
            <a:ext cx="634085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i="1" kern="1200" spc="100" baseline="0" dirty="0">
                <a:latin typeface="+mj-lt"/>
                <a:ea typeface="+mj-ea"/>
                <a:cs typeface="+mj-cs"/>
              </a:rPr>
              <a:t>Emergency Room Visits Dashboard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9844C-E07E-9B66-4902-7EB39C8B29DD}"/>
              </a:ext>
            </a:extLst>
          </p:cNvPr>
          <p:cNvSpPr txBox="1"/>
          <p:nvPr/>
        </p:nvSpPr>
        <p:spPr>
          <a:xfrm>
            <a:off x="131064" y="4850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Quick Stats Overview: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24BD2-C3E6-3CC6-3431-E8AD58B2E453}"/>
              </a:ext>
            </a:extLst>
          </p:cNvPr>
          <p:cNvSpPr txBox="1"/>
          <p:nvPr/>
        </p:nvSpPr>
        <p:spPr>
          <a:xfrm>
            <a:off x="491998" y="811773"/>
            <a:ext cx="6340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Total patient visits: 9,216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Gender distribution: 48.69% female, 51.05% male, 0.26% non-conforming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Average wait time: 38.97 minutes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Average satisfaction: 5.03/10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47358-F239-6278-CAA7-B8257BEA076F}"/>
              </a:ext>
            </a:extLst>
          </p:cNvPr>
          <p:cNvSpPr txBox="1"/>
          <p:nvPr/>
        </p:nvSpPr>
        <p:spPr>
          <a:xfrm>
            <a:off x="85344" y="2105748"/>
            <a:ext cx="6140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Patient Age and Volume Trends: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372E2-F695-78E3-14CD-F49F3EB13FFD}"/>
              </a:ext>
            </a:extLst>
          </p:cNvPr>
          <p:cNvSpPr txBox="1"/>
          <p:nvPr/>
        </p:nvSpPr>
        <p:spPr>
          <a:xfrm>
            <a:off x="-397256" y="2381886"/>
            <a:ext cx="7105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Stacked area chart tracks patient age distribution over 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Clear visualization of patient volume changes within age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DC260-38EA-B846-2F2B-2B159A1C2AC0}"/>
              </a:ext>
            </a:extLst>
          </p:cNvPr>
          <p:cNvSpPr txBox="1"/>
          <p:nvPr/>
        </p:nvSpPr>
        <p:spPr>
          <a:xfrm>
            <a:off x="131064" y="3130129"/>
            <a:ext cx="6359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Demographic Breakdown by Race:</a:t>
            </a:r>
            <a:endParaRPr lang="en-US" b="0" i="0" dirty="0">
              <a:effectLst/>
              <a:latin typeface="Söhne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094D4-7913-4AE4-9571-85EE3FF45D09}"/>
              </a:ext>
            </a:extLst>
          </p:cNvPr>
          <p:cNvCxnSpPr/>
          <p:nvPr/>
        </p:nvCxnSpPr>
        <p:spPr>
          <a:xfrm>
            <a:off x="98933" y="1997369"/>
            <a:ext cx="6423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CE1947-E650-4D88-82DD-DDB65E84845D}"/>
              </a:ext>
            </a:extLst>
          </p:cNvPr>
          <p:cNvCxnSpPr/>
          <p:nvPr/>
        </p:nvCxnSpPr>
        <p:spPr>
          <a:xfrm>
            <a:off x="98933" y="2973853"/>
            <a:ext cx="6423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03E0BC-92B7-FDB1-9F7F-B33189A13334}"/>
              </a:ext>
            </a:extLst>
          </p:cNvPr>
          <p:cNvSpPr txBox="1"/>
          <p:nvPr/>
        </p:nvSpPr>
        <p:spPr>
          <a:xfrm>
            <a:off x="-184531" y="3425923"/>
            <a:ext cx="67256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Bar chart details racial composition of patients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Highlights service usage across diverse populations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5C6BA6-00DE-68E8-D7DA-CDDD6BBE5B41}"/>
              </a:ext>
            </a:extLst>
          </p:cNvPr>
          <p:cNvCxnSpPr/>
          <p:nvPr/>
        </p:nvCxnSpPr>
        <p:spPr>
          <a:xfrm>
            <a:off x="117221" y="4077229"/>
            <a:ext cx="6423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C61D0F-5E71-26AC-2332-17012CAFD048}"/>
              </a:ext>
            </a:extLst>
          </p:cNvPr>
          <p:cNvSpPr txBox="1"/>
          <p:nvPr/>
        </p:nvSpPr>
        <p:spPr>
          <a:xfrm>
            <a:off x="98933" y="4143761"/>
            <a:ext cx="629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Wait Time Dynamics: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67B3E9-75A6-D9EA-2A22-306E0CD9D218}"/>
              </a:ext>
            </a:extLst>
          </p:cNvPr>
          <p:cNvSpPr txBox="1"/>
          <p:nvPr/>
        </p:nvSpPr>
        <p:spPr>
          <a:xfrm>
            <a:off x="-70104" y="4415267"/>
            <a:ext cx="6295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Heatmap showcases wait times by day and hour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Identifies when patients experience longer wait times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63B706-BB1A-4CFF-845C-EBB91420223A}"/>
              </a:ext>
            </a:extLst>
          </p:cNvPr>
          <p:cNvSpPr txBox="1"/>
          <p:nvPr/>
        </p:nvSpPr>
        <p:spPr>
          <a:xfrm>
            <a:off x="117221" y="5093205"/>
            <a:ext cx="6291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Departmental Referrals: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E20F14-FED4-00B0-9814-8D0839309627}"/>
              </a:ext>
            </a:extLst>
          </p:cNvPr>
          <p:cNvCxnSpPr/>
          <p:nvPr/>
        </p:nvCxnSpPr>
        <p:spPr>
          <a:xfrm>
            <a:off x="117221" y="4995999"/>
            <a:ext cx="6423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15931D-02D1-278B-1FC2-ACAF64738D66}"/>
              </a:ext>
            </a:extLst>
          </p:cNvPr>
          <p:cNvSpPr txBox="1"/>
          <p:nvPr/>
        </p:nvSpPr>
        <p:spPr>
          <a:xfrm>
            <a:off x="-58420" y="5389506"/>
            <a:ext cx="9805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Bar chart indicates most frequent post-ER department referrals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Reveals potential patterns in patient care pathways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D65C86-07C7-9A01-17C3-01A59C83941D}"/>
              </a:ext>
            </a:extLst>
          </p:cNvPr>
          <p:cNvSpPr txBox="1"/>
          <p:nvPr/>
        </p:nvSpPr>
        <p:spPr>
          <a:xfrm>
            <a:off x="117221" y="6035531"/>
            <a:ext cx="6291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Insights for Research: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3BCD7B-0AFF-0936-EADC-678BD8BE0F84}"/>
              </a:ext>
            </a:extLst>
          </p:cNvPr>
          <p:cNvCxnSpPr/>
          <p:nvPr/>
        </p:nvCxnSpPr>
        <p:spPr>
          <a:xfrm>
            <a:off x="98933" y="5965464"/>
            <a:ext cx="6423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1645690-3120-809A-5C7B-EC5EFF5155DB}"/>
              </a:ext>
            </a:extLst>
          </p:cNvPr>
          <p:cNvSpPr txBox="1"/>
          <p:nvPr/>
        </p:nvSpPr>
        <p:spPr>
          <a:xfrm>
            <a:off x="-184532" y="6354784"/>
            <a:ext cx="12053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Enables quick spotting of trends, peak times, and potential care disparities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Supports evidence-based analysis for operational improvements and research</a:t>
            </a:r>
          </a:p>
        </p:txBody>
      </p:sp>
    </p:spTree>
    <p:extLst>
      <p:ext uri="{BB962C8B-B14F-4D97-AF65-F5344CB8AC3E}">
        <p14:creationId xmlns:p14="http://schemas.microsoft.com/office/powerpoint/2010/main" val="243836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21" grpId="0"/>
      <p:bldP spid="24" grpId="0"/>
      <p:bldP spid="26" grpId="0"/>
      <p:bldP spid="28" grpId="0"/>
      <p:bldP spid="31" grpId="0"/>
      <p:bldP spid="33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D21BBA4-08D3-8697-A538-35962E59E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BC8B6-F101-619A-B352-071E7A0A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2136127"/>
            <a:ext cx="10666949" cy="643771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Source (</a:t>
            </a:r>
            <a:r>
              <a:rPr lang="en-US" sz="2800" dirty="0" err="1">
                <a:latin typeface="+mn-lt"/>
                <a:ea typeface="+mn-ea"/>
                <a:cs typeface="+mn-cs"/>
              </a:rPr>
              <a:t>data.world</a:t>
            </a:r>
            <a:r>
              <a:rPr lang="en-US" sz="2800" dirty="0">
                <a:latin typeface="+mn-lt"/>
                <a:ea typeface="+mn-ea"/>
                <a:cs typeface="+mn-cs"/>
              </a:rPr>
              <a:t>)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C7AD-B401-D94A-8D03-801EE2DC9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607568"/>
            <a:ext cx="10671048" cy="822960"/>
          </a:xfrm>
        </p:spPr>
        <p:txBody>
          <a:bodyPr>
            <a:normAutofit/>
          </a:bodyPr>
          <a:lstStyle/>
          <a:p>
            <a:r>
              <a:rPr lang="en-US" sz="4000" b="1" dirty="0"/>
              <a:t>About Dataset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5FC6B-5B34-0BB0-FF1E-37EE3534D6F4}"/>
              </a:ext>
            </a:extLst>
          </p:cNvPr>
          <p:cNvSpPr txBox="1">
            <a:spLocks/>
          </p:cNvSpPr>
          <p:nvPr/>
        </p:nvSpPr>
        <p:spPr>
          <a:xfrm>
            <a:off x="758951" y="2939710"/>
            <a:ext cx="10666949" cy="1317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What is </a:t>
            </a:r>
            <a:r>
              <a:rPr lang="en-US" sz="2800" dirty="0" err="1">
                <a:latin typeface="+mn-lt"/>
                <a:ea typeface="+mn-ea"/>
                <a:cs typeface="+mn-cs"/>
              </a:rPr>
              <a:t>data.world</a:t>
            </a:r>
            <a:r>
              <a:rPr lang="en-US" sz="2800" dirty="0">
                <a:latin typeface="+mn-lt"/>
                <a:ea typeface="+mn-ea"/>
                <a:cs typeface="+mn-cs"/>
              </a:rPr>
              <a:t> ?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	It is a platform which allows users to access data from various locations whether it is on premises or in cloud.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94294B-0470-D33B-F853-1CB92E670915}"/>
              </a:ext>
            </a:extLst>
          </p:cNvPr>
          <p:cNvSpPr txBox="1">
            <a:spLocks/>
          </p:cNvSpPr>
          <p:nvPr/>
        </p:nvSpPr>
        <p:spPr>
          <a:xfrm>
            <a:off x="758950" y="4576969"/>
            <a:ext cx="10666949" cy="6437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 It has data in detailed manner regarding the emergency room similar to a record-keeping diary but in digital form.</a:t>
            </a:r>
          </a:p>
        </p:txBody>
      </p:sp>
    </p:spTree>
    <p:extLst>
      <p:ext uri="{BB962C8B-B14F-4D97-AF65-F5344CB8AC3E}">
        <p14:creationId xmlns:p14="http://schemas.microsoft.com/office/powerpoint/2010/main" val="4991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44C423F-629C-26E2-3200-5136692838E7}"/>
              </a:ext>
            </a:extLst>
          </p:cNvPr>
          <p:cNvSpPr txBox="1">
            <a:spLocks/>
          </p:cNvSpPr>
          <p:nvPr/>
        </p:nvSpPr>
        <p:spPr>
          <a:xfrm>
            <a:off x="758952" y="420625"/>
            <a:ext cx="10667998" cy="1326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Strategic Recommendations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5E848B-E449-4E48-9AE3-E2DA005506EE}"/>
              </a:ext>
            </a:extLst>
          </p:cNvPr>
          <p:cNvSpPr txBox="1">
            <a:spLocks/>
          </p:cNvSpPr>
          <p:nvPr/>
        </p:nvSpPr>
        <p:spPr>
          <a:xfrm>
            <a:off x="758952" y="2601959"/>
            <a:ext cx="8888810" cy="57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79476" indent="-379476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i="0" kern="1200" spc="83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Staffing and Efficiency</a:t>
            </a:r>
            <a:r>
              <a:rPr lang="en-US" sz="2300" i="0" kern="1200" spc="83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Investigate optimal staffing levels during peak wait times to improve patient throughput.</a:t>
            </a:r>
            <a:endParaRPr lang="en-US" sz="2300" i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F340D0-73BD-17E0-4592-449D82E83A63}"/>
              </a:ext>
            </a:extLst>
          </p:cNvPr>
          <p:cNvSpPr txBox="1">
            <a:spLocks/>
          </p:cNvSpPr>
          <p:nvPr/>
        </p:nvSpPr>
        <p:spPr>
          <a:xfrm>
            <a:off x="758952" y="3470275"/>
            <a:ext cx="8888810" cy="57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79476" indent="-379476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i="0" kern="1200" spc="83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Patient Experience: </a:t>
            </a:r>
            <a:r>
              <a:rPr lang="en-US" sz="2300" i="0" kern="1200" spc="83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Conduct research into the determinants of patient satisfaction to guide quality improvement strategies</a:t>
            </a:r>
            <a:endParaRPr lang="en-US" sz="2300" i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8053FE-7EE3-7A8C-3C3B-197723498404}"/>
              </a:ext>
            </a:extLst>
          </p:cNvPr>
          <p:cNvSpPr txBox="1">
            <a:spLocks/>
          </p:cNvSpPr>
          <p:nvPr/>
        </p:nvSpPr>
        <p:spPr>
          <a:xfrm>
            <a:off x="758952" y="4338590"/>
            <a:ext cx="8888810" cy="57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79476" indent="-379476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i="0" kern="1200" spc="83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Care Disparities: </a:t>
            </a:r>
            <a:r>
              <a:rPr lang="en-US" sz="2300" i="0" kern="1200" spc="83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Analyze demographic data to address disparities and promote equitable healthcare delivery.</a:t>
            </a:r>
            <a:endParaRPr lang="en-US" sz="2300" i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825077-64A4-B4D9-F5D1-4F1DC28D8512}"/>
              </a:ext>
            </a:extLst>
          </p:cNvPr>
          <p:cNvSpPr txBox="1">
            <a:spLocks/>
          </p:cNvSpPr>
          <p:nvPr/>
        </p:nvSpPr>
        <p:spPr>
          <a:xfrm>
            <a:off x="758952" y="5206906"/>
            <a:ext cx="8888810" cy="57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79476" indent="-379476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i="0" kern="1200" spc="83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Care Models: </a:t>
            </a:r>
            <a:r>
              <a:rPr lang="en-US" sz="2300" i="0" kern="1200" spc="83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Study the referral patterns and develop integrated care models to streamline patient management post-ER visit.</a:t>
            </a:r>
            <a:endParaRPr lang="en-US" sz="2300" i="0" dirty="0"/>
          </a:p>
        </p:txBody>
      </p:sp>
    </p:spTree>
    <p:extLst>
      <p:ext uri="{BB962C8B-B14F-4D97-AF65-F5344CB8AC3E}">
        <p14:creationId xmlns:p14="http://schemas.microsoft.com/office/powerpoint/2010/main" val="243988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145CD-3A42-43AD-F1A0-EF927DF6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50926"/>
            <a:ext cx="10671048" cy="822960"/>
          </a:xfrm>
        </p:spPr>
        <p:txBody>
          <a:bodyPr/>
          <a:lstStyle/>
          <a:p>
            <a:pPr algn="l"/>
            <a:r>
              <a:rPr lang="en-US" sz="4000" b="1" dirty="0"/>
              <a:t>Closing Remarks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AA2B-5605-CA42-68B0-E62625C6233D}"/>
              </a:ext>
            </a:extLst>
          </p:cNvPr>
          <p:cNvSpPr txBox="1"/>
          <p:nvPr/>
        </p:nvSpPr>
        <p:spPr>
          <a:xfrm>
            <a:off x="3046476" y="3205862"/>
            <a:ext cx="6096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your attention to these insights.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6DBAB-0E22-2D50-0426-3A7963F0C62A}"/>
              </a:ext>
            </a:extLst>
          </p:cNvPr>
          <p:cNvSpPr txBox="1"/>
          <p:nvPr/>
        </p:nvSpPr>
        <p:spPr>
          <a:xfrm>
            <a:off x="2112264" y="3105834"/>
            <a:ext cx="7964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By focusing on the highlighted areas, we can drive improvements in patient satisfaction and operational efficiency</a:t>
            </a:r>
            <a:endParaRPr lang="en-US" sz="2300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F8ED1-CB5D-E615-503A-D9AA78E6C055}"/>
              </a:ext>
            </a:extLst>
          </p:cNvPr>
          <p:cNvSpPr txBox="1"/>
          <p:nvPr/>
        </p:nvSpPr>
        <p:spPr>
          <a:xfrm>
            <a:off x="2112264" y="3105833"/>
            <a:ext cx="7964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 invite any questions you may have and welcome a discussion on potential strategies to implement these recommendations.</a:t>
            </a:r>
            <a:endParaRPr lang="en-US" sz="2300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40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54A51-D11B-16DF-BA10-75F73717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63" y="296334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0436207-AF41-279D-1457-F28275EB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528" y="1104066"/>
            <a:ext cx="4682585" cy="468258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edical icons and symbols&#10;&#10;Description automatically generated">
            <a:extLst>
              <a:ext uri="{FF2B5EF4-FFF2-40B4-BE49-F238E27FC236}">
                <a16:creationId xmlns:a16="http://schemas.microsoft.com/office/drawing/2014/main" id="{59DC88E9-304B-F3C4-70C4-F026CB632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6FB4-78C5-3312-3726-002C4AD7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086" y="509637"/>
            <a:ext cx="5337048" cy="822960"/>
          </a:xfrm>
        </p:spPr>
        <p:txBody>
          <a:bodyPr>
            <a:normAutofit/>
          </a:bodyPr>
          <a:lstStyle/>
          <a:p>
            <a:r>
              <a:rPr lang="en-US" sz="4000" b="1" dirty="0"/>
              <a:t>Our Target Audience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30C7C41-B426-0CFB-B383-7A0539305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68752"/>
              </p:ext>
            </p:extLst>
          </p:nvPr>
        </p:nvGraphicFramePr>
        <p:xfrm>
          <a:off x="632086" y="1670927"/>
          <a:ext cx="10807058" cy="4135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Medical with solid fill">
            <a:extLst>
              <a:ext uri="{FF2B5EF4-FFF2-40B4-BE49-F238E27FC236}">
                <a16:creationId xmlns:a16="http://schemas.microsoft.com/office/drawing/2014/main" id="{59E9EB54-02D1-9E53-162E-769ACA4BCB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71472" y="2295144"/>
            <a:ext cx="914400" cy="914400"/>
          </a:xfrm>
          <a:prstGeom prst="rect">
            <a:avLst/>
          </a:prstGeom>
        </p:spPr>
      </p:pic>
      <p:pic>
        <p:nvPicPr>
          <p:cNvPr id="6" name="Graphic 5" descr="Hospital outline">
            <a:extLst>
              <a:ext uri="{FF2B5EF4-FFF2-40B4-BE49-F238E27FC236}">
                <a16:creationId xmlns:a16="http://schemas.microsoft.com/office/drawing/2014/main" id="{345C1D66-DCCF-A83F-48D7-A041C14F63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78416" y="2295144"/>
            <a:ext cx="914400" cy="914400"/>
          </a:xfrm>
          <a:prstGeom prst="rect">
            <a:avLst/>
          </a:prstGeom>
        </p:spPr>
      </p:pic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08F00C02-BE33-F4A3-1014-477959344C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98704" y="22951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51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2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22AD9-C558-7F1A-C100-12BD9A5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1907185"/>
            <a:ext cx="5364937" cy="29012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Hospital Administrators:</a:t>
            </a:r>
            <a:endParaRPr lang="en-US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Graphic 3" descr="Medical with solid fill">
            <a:extLst>
              <a:ext uri="{FF2B5EF4-FFF2-40B4-BE49-F238E27FC236}">
                <a16:creationId xmlns:a16="http://schemas.microsoft.com/office/drawing/2014/main" id="{8D6FA9B7-6EB7-2993-FEF0-DB8D0EA6F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1227" y="1361440"/>
            <a:ext cx="3992784" cy="39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F11F-4DBF-5E15-2A16-D6D76E43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69" y="3081528"/>
            <a:ext cx="10666949" cy="905256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n-lt"/>
                <a:ea typeface="+mn-ea"/>
                <a:cs typeface="+mn-cs"/>
              </a:rPr>
              <a:t>Operational Efficiency</a:t>
            </a:r>
            <a:r>
              <a:rPr lang="en-US" sz="2500" dirty="0">
                <a:latin typeface="+mn-lt"/>
                <a:ea typeface="+mn-ea"/>
                <a:cs typeface="+mn-cs"/>
              </a:rPr>
              <a:t>: Efficient ER operations are crucial for prompt and effective patient treatment, impacting overall hospital performance.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A44B-7C89-3016-EE21-2644458F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713232"/>
            <a:ext cx="10671048" cy="822960"/>
          </a:xfrm>
        </p:spPr>
        <p:txBody>
          <a:bodyPr/>
          <a:lstStyle/>
          <a:p>
            <a:r>
              <a:rPr lang="en-US" sz="4000" b="1" dirty="0"/>
              <a:t>Significance of Emergency Room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144278-AAD4-76A3-AEE0-46044700640B}"/>
              </a:ext>
            </a:extLst>
          </p:cNvPr>
          <p:cNvSpPr txBox="1">
            <a:spLocks/>
          </p:cNvSpPr>
          <p:nvPr/>
        </p:nvSpPr>
        <p:spPr>
          <a:xfrm>
            <a:off x="689369" y="4334256"/>
            <a:ext cx="10666949" cy="9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n-lt"/>
                <a:ea typeface="+mn-ea"/>
                <a:cs typeface="+mn-cs"/>
              </a:rPr>
              <a:t>Patient Flow Management: </a:t>
            </a:r>
            <a:r>
              <a:rPr lang="en-US" sz="2300" dirty="0">
                <a:latin typeface="+mn-lt"/>
                <a:ea typeface="+mn-ea"/>
                <a:cs typeface="+mn-cs"/>
              </a:rPr>
              <a:t>Understanding ER dynamics aids in optimizing patient flow, reducing wait times, and improving patient satisfaction.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501E47-54B2-F085-506C-D54FAF0FAAFE}"/>
              </a:ext>
            </a:extLst>
          </p:cNvPr>
          <p:cNvSpPr txBox="1">
            <a:spLocks/>
          </p:cNvSpPr>
          <p:nvPr/>
        </p:nvSpPr>
        <p:spPr>
          <a:xfrm>
            <a:off x="689369" y="2281428"/>
            <a:ext cx="10666949" cy="9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n-lt"/>
                <a:ea typeface="+mn-ea"/>
                <a:cs typeface="+mn-cs"/>
              </a:rPr>
              <a:t>Most Visited</a:t>
            </a:r>
            <a:r>
              <a:rPr lang="en-US" sz="2500" dirty="0">
                <a:latin typeface="+mn-lt"/>
                <a:ea typeface="+mn-ea"/>
                <a:cs typeface="+mn-cs"/>
              </a:rPr>
              <a:t>: Responsible for more than half of all hospital admissions</a:t>
            </a:r>
          </a:p>
        </p:txBody>
      </p:sp>
    </p:spTree>
    <p:extLst>
      <p:ext uri="{BB962C8B-B14F-4D97-AF65-F5344CB8AC3E}">
        <p14:creationId xmlns:p14="http://schemas.microsoft.com/office/powerpoint/2010/main" val="6111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08D33B-9B4F-8861-E3D4-ADD947A6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7856"/>
            <a:ext cx="10671048" cy="822960"/>
          </a:xfrm>
        </p:spPr>
        <p:txBody>
          <a:bodyPr/>
          <a:lstStyle/>
          <a:p>
            <a:r>
              <a:rPr lang="en-US" sz="4000" b="1" dirty="0"/>
              <a:t>Key Trends: </a:t>
            </a:r>
            <a:r>
              <a:rPr lang="en-US" sz="4000" dirty="0"/>
              <a:t>Visitor Trends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924F7-EA7F-EDEE-363D-099319DFE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23696"/>
            <a:ext cx="6096000" cy="3118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18A18F-2F71-DC3A-7929-2F1F9E186D42}"/>
              </a:ext>
            </a:extLst>
          </p:cNvPr>
          <p:cNvSpPr txBox="1"/>
          <p:nvPr/>
        </p:nvSpPr>
        <p:spPr>
          <a:xfrm>
            <a:off x="226314" y="4424619"/>
            <a:ext cx="355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ea typeface="+mn-ea"/>
                <a:cs typeface="+mn-cs"/>
              </a:rPr>
              <a:t>Significant Dip in August: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4B072-355C-1249-A4D1-11B0A5CE2576}"/>
              </a:ext>
            </a:extLst>
          </p:cNvPr>
          <p:cNvSpPr txBox="1"/>
          <p:nvPr/>
        </p:nvSpPr>
        <p:spPr>
          <a:xfrm>
            <a:off x="2129030" y="47921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  <a:ea typeface="+mn-ea"/>
                <a:cs typeface="+mn-cs"/>
              </a:rPr>
              <a:t>Reduction: </a:t>
            </a:r>
            <a:r>
              <a:rPr lang="en-US" sz="1800" dirty="0">
                <a:latin typeface="+mn-lt"/>
                <a:ea typeface="+mn-ea"/>
                <a:cs typeface="+mn-cs"/>
              </a:rPr>
              <a:t>Approximately 25% decrease in ER visits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2E5C02-937F-E863-ABE8-BB77633FD83B}"/>
              </a:ext>
            </a:extLst>
          </p:cNvPr>
          <p:cNvSpPr txBox="1"/>
          <p:nvPr/>
        </p:nvSpPr>
        <p:spPr>
          <a:xfrm>
            <a:off x="1117854" y="5065592"/>
            <a:ext cx="6204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  <a:ea typeface="+mn-ea"/>
                <a:cs typeface="+mn-cs"/>
              </a:rPr>
              <a:t>Reasons for the Dip:</a:t>
            </a:r>
            <a:br>
              <a:rPr lang="en-US" sz="1800" b="1" dirty="0"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75B08A-3A7B-5E9E-D112-79A6C8652F60}"/>
              </a:ext>
            </a:extLst>
          </p:cNvPr>
          <p:cNvSpPr txBox="1"/>
          <p:nvPr/>
        </p:nvSpPr>
        <p:spPr>
          <a:xfrm>
            <a:off x="3138678" y="5388757"/>
            <a:ext cx="859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  <a:ea typeface="+mn-ea"/>
                <a:cs typeface="+mn-cs"/>
              </a:rPr>
              <a:t>Ongoing summer vacations leading to fewer local ER visits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578A44-DE8D-99BF-A6E5-FF3C1712B524}"/>
              </a:ext>
            </a:extLst>
          </p:cNvPr>
          <p:cNvSpPr txBox="1"/>
          <p:nvPr/>
        </p:nvSpPr>
        <p:spPr>
          <a:xfrm>
            <a:off x="3138678" y="5758089"/>
            <a:ext cx="6204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800" dirty="0">
                <a:latin typeface="+mn-lt"/>
                <a:ea typeface="+mn-ea"/>
                <a:cs typeface="+mn-cs"/>
              </a:rPr>
              <a:t>Lower prevalence of contagious diseases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582DE0-5742-9678-EE3F-767D2A1A8A38}"/>
              </a:ext>
            </a:extLst>
          </p:cNvPr>
          <p:cNvSpPr txBox="1"/>
          <p:nvPr/>
        </p:nvSpPr>
        <p:spPr>
          <a:xfrm>
            <a:off x="3138678" y="6133440"/>
            <a:ext cx="736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latin typeface="+mn-lt"/>
                <a:ea typeface="+mn-ea"/>
                <a:cs typeface="+mn-cs"/>
              </a:rPr>
              <a:t>School summer break resulting in fewer injuries among children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5B45B-76EA-6EEB-113A-09DB71842A07}"/>
              </a:ext>
            </a:extLst>
          </p:cNvPr>
          <p:cNvSpPr txBox="1"/>
          <p:nvPr/>
        </p:nvSpPr>
        <p:spPr>
          <a:xfrm>
            <a:off x="226314" y="4422833"/>
            <a:ext cx="3755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ea typeface="+mn-ea"/>
                <a:cs typeface="+mn-cs"/>
              </a:rPr>
              <a:t>December Peak in Activity:</a:t>
            </a:r>
            <a:br>
              <a:rPr lang="en-US" sz="1800" b="1" dirty="0"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0844E6-2B24-C6DA-B8A2-6082C75A5092}"/>
              </a:ext>
            </a:extLst>
          </p:cNvPr>
          <p:cNvSpPr txBox="1"/>
          <p:nvPr/>
        </p:nvSpPr>
        <p:spPr>
          <a:xfrm>
            <a:off x="2129030" y="4782574"/>
            <a:ext cx="628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  <a:ea typeface="+mn-ea"/>
                <a:cs typeface="+mn-cs"/>
              </a:rPr>
              <a:t>Increase: </a:t>
            </a:r>
            <a:r>
              <a:rPr lang="en-US" sz="1800" dirty="0">
                <a:latin typeface="+mn-lt"/>
                <a:ea typeface="+mn-ea"/>
                <a:cs typeface="+mn-cs"/>
              </a:rPr>
              <a:t>Roughly 35% uptick in ER visits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92CD4-0772-A807-53AF-6871B46B2F60}"/>
              </a:ext>
            </a:extLst>
          </p:cNvPr>
          <p:cNvSpPr txBox="1"/>
          <p:nvPr/>
        </p:nvSpPr>
        <p:spPr>
          <a:xfrm>
            <a:off x="1117854" y="5075183"/>
            <a:ext cx="628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  <a:ea typeface="+mn-ea"/>
                <a:cs typeface="+mn-cs"/>
              </a:rPr>
              <a:t>Causes for the Peak:</a:t>
            </a:r>
            <a:br>
              <a:rPr lang="en-US" sz="1800" b="1" dirty="0"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0F4AB7-C51A-776A-66B3-B5B1105A9CA4}"/>
              </a:ext>
            </a:extLst>
          </p:cNvPr>
          <p:cNvSpPr txBox="1"/>
          <p:nvPr/>
        </p:nvSpPr>
        <p:spPr>
          <a:xfrm>
            <a:off x="3138678" y="5373479"/>
            <a:ext cx="782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  <a:ea typeface="+mn-ea"/>
                <a:cs typeface="+mn-cs"/>
              </a:rPr>
              <a:t>Seasonal rise in illnesses during the winter months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239957-1528-B08C-96A7-64A889A1EDCC}"/>
              </a:ext>
            </a:extLst>
          </p:cNvPr>
          <p:cNvSpPr txBox="1"/>
          <p:nvPr/>
        </p:nvSpPr>
        <p:spPr>
          <a:xfrm>
            <a:off x="3138678" y="5739239"/>
            <a:ext cx="628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800" dirty="0">
                <a:latin typeface="+mn-lt"/>
                <a:ea typeface="+mn-ea"/>
                <a:cs typeface="+mn-cs"/>
              </a:rPr>
              <a:t>Reduced personal care due to holiday season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/>
      <p:bldP spid="14" grpId="1"/>
      <p:bldP spid="16" grpId="0"/>
      <p:bldP spid="16" grpId="1"/>
      <p:bldP spid="20" grpId="0"/>
      <p:bldP spid="20" grpId="1"/>
      <p:bldP spid="24" grpId="0"/>
      <p:bldP spid="24" grpId="1"/>
      <p:bldP spid="26" grpId="0"/>
      <p:bldP spid="26" grpId="1"/>
      <p:bldP spid="28" grpId="0"/>
      <p:bldP spid="28" grpId="1"/>
      <p:bldP spid="30" grpId="0"/>
      <p:bldP spid="32" grpId="0"/>
      <p:bldP spid="34" grpId="0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5522-2299-25F7-8230-B3392E8B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956" y="1220222"/>
            <a:ext cx="5150088" cy="2620405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/>
            <a:r>
              <a:rPr lang="en-US" sz="2800" b="1" dirty="0"/>
              <a:t>Other Insights : </a:t>
            </a:r>
            <a:r>
              <a:rPr lang="en-US" sz="2800" i="0" dirty="0">
                <a:effectLst/>
              </a:rPr>
              <a:t>Patient Wait Times and Satisfaction</a:t>
            </a:r>
          </a:p>
          <a:p>
            <a:pPr marL="182880"/>
            <a:endParaRPr lang="en-US" b="1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603DDE21-AB8B-54BC-D6CD-E4A78E6C7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2"/>
          <a:stretch/>
        </p:blipFill>
        <p:spPr>
          <a:xfrm>
            <a:off x="5758930" y="1470560"/>
            <a:ext cx="6136779" cy="3430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42FF41-15A1-8D75-1A71-9C51B8B4F52E}"/>
              </a:ext>
            </a:extLst>
          </p:cNvPr>
          <p:cNvSpPr txBox="1"/>
          <p:nvPr/>
        </p:nvSpPr>
        <p:spPr>
          <a:xfrm>
            <a:off x="540899" y="3302018"/>
            <a:ext cx="52216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6601" indent="-236601" defTabSz="630936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clear pattern showing that the longer patients have to wait, the less satisfied they are with their hospital experience. The strength of this pattern is very high.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CD600-CAD4-7CE0-B923-CB991FE435F1}"/>
              </a:ext>
            </a:extLst>
          </p:cNvPr>
          <p:cNvSpPr txBox="1"/>
          <p:nvPr/>
        </p:nvSpPr>
        <p:spPr>
          <a:xfrm>
            <a:off x="472956" y="4418289"/>
            <a:ext cx="52216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630936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altLang="en-US" sz="1600" dirty="0"/>
              <a:t>Patients typically wait around 39 minutes, but this can differ by about 15 minutes more or less. This big difference in wait times points out that there's a chance to make waiting times more consistent and possibly shorter.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7B207-27A2-F6D4-5CCE-F48E6782CF94}"/>
              </a:ext>
            </a:extLst>
          </p:cNvPr>
          <p:cNvSpPr txBox="1"/>
          <p:nvPr/>
        </p:nvSpPr>
        <p:spPr>
          <a:xfrm>
            <a:off x="472956" y="5804266"/>
            <a:ext cx="10620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630936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altLang="en-US" sz="1600" dirty="0"/>
              <a:t>The mean patient satisfaction score is slightly above 5 out of 10, with a standard deviation of around 3. This wide distribution implies that there is significant room for improvement in patient satisfaction scores, especially if strategies to reduce wait times are implemented.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73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FD59-AEA3-7C8C-5C0D-7A99AC01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665988"/>
            <a:ext cx="10671048" cy="822960"/>
          </a:xfrm>
        </p:spPr>
        <p:txBody>
          <a:bodyPr>
            <a:normAutofit/>
          </a:bodyPr>
          <a:lstStyle/>
          <a:p>
            <a:r>
              <a:rPr lang="en-US" sz="4000" b="1" dirty="0"/>
              <a:t>Strategic Recommendations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2A738B-30C1-7544-EC07-7EFA4EFBF213}"/>
              </a:ext>
            </a:extLst>
          </p:cNvPr>
          <p:cNvSpPr txBox="1">
            <a:spLocks/>
          </p:cNvSpPr>
          <p:nvPr/>
        </p:nvSpPr>
        <p:spPr>
          <a:xfrm>
            <a:off x="767150" y="2523744"/>
            <a:ext cx="10666949" cy="9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0" dirty="0"/>
              <a:t>Implement Queue Management Solutions</a:t>
            </a:r>
            <a:r>
              <a:rPr lang="en-US" i="0" dirty="0"/>
              <a:t>: Adopt a queue management system to streamline patient flow, thereby reducing wait times and improving satisfaction scores.</a:t>
            </a:r>
            <a:endParaRPr lang="en-US" sz="25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EF117-D807-DD0D-0030-6D089DEADD18}"/>
              </a:ext>
            </a:extLst>
          </p:cNvPr>
          <p:cNvSpPr txBox="1"/>
          <p:nvPr/>
        </p:nvSpPr>
        <p:spPr>
          <a:xfrm>
            <a:off x="763050" y="3700760"/>
            <a:ext cx="10666949" cy="594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Analyze Seasonal Trends: </a:t>
            </a:r>
            <a:r>
              <a:rPr lang="en-US" sz="23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Investigate the causes of seasonal fluctuations in visitor numbers to better allocate resources during expected peak periods.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7E9BF-2CA2-BDA3-357D-616FE2DC9E08}"/>
              </a:ext>
            </a:extLst>
          </p:cNvPr>
          <p:cNvSpPr txBox="1"/>
          <p:nvPr/>
        </p:nvSpPr>
        <p:spPr>
          <a:xfrm>
            <a:off x="763051" y="4730496"/>
            <a:ext cx="10666948" cy="84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Standardize Processes: </a:t>
            </a:r>
            <a:r>
              <a:rPr lang="en-US" sz="23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Develop standard operating procedures to minimize variability in patient wait times, aiming for a more predictable and efficient patient journey.</a:t>
            </a:r>
          </a:p>
        </p:txBody>
      </p:sp>
    </p:spTree>
    <p:extLst>
      <p:ext uri="{BB962C8B-B14F-4D97-AF65-F5344CB8AC3E}">
        <p14:creationId xmlns:p14="http://schemas.microsoft.com/office/powerpoint/2010/main" val="38759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145CD-3A42-43AD-F1A0-EF927DF6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50926"/>
            <a:ext cx="10671048" cy="822960"/>
          </a:xfrm>
        </p:spPr>
        <p:txBody>
          <a:bodyPr/>
          <a:lstStyle/>
          <a:p>
            <a:pPr algn="l"/>
            <a:r>
              <a:rPr lang="en-US" sz="4000" b="1" dirty="0"/>
              <a:t>Closing Remarks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AA2B-5605-CA42-68B0-E62625C6233D}"/>
              </a:ext>
            </a:extLst>
          </p:cNvPr>
          <p:cNvSpPr txBox="1"/>
          <p:nvPr/>
        </p:nvSpPr>
        <p:spPr>
          <a:xfrm>
            <a:off x="3046476" y="3205862"/>
            <a:ext cx="6096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your attention to these insights.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6DBAB-0E22-2D50-0426-3A7963F0C62A}"/>
              </a:ext>
            </a:extLst>
          </p:cNvPr>
          <p:cNvSpPr txBox="1"/>
          <p:nvPr/>
        </p:nvSpPr>
        <p:spPr>
          <a:xfrm>
            <a:off x="2112264" y="3105834"/>
            <a:ext cx="7964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By focusing on the highlighted areas, we can drive improvements in patient satisfaction and operational efficiency</a:t>
            </a:r>
            <a:endParaRPr lang="en-US" sz="2300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F8ED1-CB5D-E615-503A-D9AA78E6C055}"/>
              </a:ext>
            </a:extLst>
          </p:cNvPr>
          <p:cNvSpPr txBox="1"/>
          <p:nvPr/>
        </p:nvSpPr>
        <p:spPr>
          <a:xfrm>
            <a:off x="2112264" y="3105833"/>
            <a:ext cx="7964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 invite any questions you may have and welcome a discussion on potential strategies to implement these recommendations.</a:t>
            </a:r>
            <a:endParaRPr lang="en-US" sz="2300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16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Override1.xml><?xml version="1.0" encoding="utf-8"?>
<a:themeOverride xmlns:a="http://schemas.openxmlformats.org/drawingml/2006/main">
  <a:clrScheme name="Headlines">
    <a:dk1>
      <a:sysClr val="windowText" lastClr="000000"/>
    </a:dk1>
    <a:lt1>
      <a:sysClr val="window" lastClr="FFFFFF"/>
    </a:lt1>
    <a:dk2>
      <a:srgbClr val="232C41"/>
    </a:dk2>
    <a:lt2>
      <a:srgbClr val="F6F4EF"/>
    </a:lt2>
    <a:accent1>
      <a:srgbClr val="439EB7"/>
    </a:accent1>
    <a:accent2>
      <a:srgbClr val="E20E65"/>
    </a:accent2>
    <a:accent3>
      <a:srgbClr val="F59324"/>
    </a:accent3>
    <a:accent4>
      <a:srgbClr val="5046B9"/>
    </a:accent4>
    <a:accent5>
      <a:srgbClr val="5CB678"/>
    </a:accent5>
    <a:accent6>
      <a:srgbClr val="9717F7"/>
    </a:accent6>
    <a:hlink>
      <a:srgbClr val="E80095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1159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Sitka Banner</vt:lpstr>
      <vt:lpstr>Söhne</vt:lpstr>
      <vt:lpstr>HeadlinesVTI</vt:lpstr>
      <vt:lpstr>A Comprehensive Analysis of Hospital Emergency Rooms</vt:lpstr>
      <vt:lpstr>Source (data.world) </vt:lpstr>
      <vt:lpstr>PowerPoint Presentation</vt:lpstr>
      <vt:lpstr>Hospital Administrators:</vt:lpstr>
      <vt:lpstr>Operational Efficiency: Efficient ER operations are crucial for prompt and effective patient treatment, impacting overall hospital performance.</vt:lpstr>
      <vt:lpstr>PowerPoint Presentation</vt:lpstr>
      <vt:lpstr>PowerPoint Presentation</vt:lpstr>
      <vt:lpstr>PowerPoint Presentation</vt:lpstr>
      <vt:lpstr>PowerPoint Presentation</vt:lpstr>
      <vt:lpstr>Healthcare Policy Makers: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Medical Researchers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of Hospital Emergency Rooms</dc:title>
  <dc:creator>More, Rishikesh Pandharinath</dc:creator>
  <cp:lastModifiedBy>Rishikesh More</cp:lastModifiedBy>
  <cp:revision>4</cp:revision>
  <dcterms:created xsi:type="dcterms:W3CDTF">2023-12-04T00:09:22Z</dcterms:created>
  <dcterms:modified xsi:type="dcterms:W3CDTF">2025-02-12T20:54:22Z</dcterms:modified>
</cp:coreProperties>
</file>