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8" r:id="rId3"/>
    <p:sldId id="265" r:id="rId4"/>
    <p:sldId id="266" r:id="rId5"/>
    <p:sldId id="267" r:id="rId6"/>
    <p:sldId id="268" r:id="rId7"/>
    <p:sldId id="269" r:id="rId8"/>
    <p:sldId id="270" r:id="rId9"/>
    <p:sldId id="271" r:id="rId10"/>
    <p:sldId id="272" r:id="rId11"/>
    <p:sldId id="273" r:id="rId12"/>
    <p:sldId id="280" r:id="rId13"/>
    <p:sldId id="281" r:id="rId14"/>
    <p:sldId id="282" r:id="rId15"/>
    <p:sldId id="259" r:id="rId16"/>
    <p:sldId id="274" r:id="rId17"/>
    <p:sldId id="275" r:id="rId18"/>
    <p:sldId id="276" r:id="rId19"/>
    <p:sldId id="277" r:id="rId20"/>
    <p:sldId id="278" r:id="rId21"/>
    <p:sldId id="279"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7"/>
    <p:restoredTop sz="96327"/>
  </p:normalViewPr>
  <p:slideViewPr>
    <p:cSldViewPr snapToGrid="0">
      <p:cViewPr varScale="1">
        <p:scale>
          <a:sx n="65" d="100"/>
          <a:sy n="65" d="100"/>
        </p:scale>
        <p:origin x="40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son Augustyn" userId="fbb54edd-51d2-4d76-b5e6-19f777e3f79c" providerId="ADAL" clId="{3991D4AF-4C79-5A4E-ADFE-2B78AC3324AD}"/>
    <pc:docChg chg="undo custSel modSld">
      <pc:chgData name="Jason Augustyn" userId="fbb54edd-51d2-4d76-b5e6-19f777e3f79c" providerId="ADAL" clId="{3991D4AF-4C79-5A4E-ADFE-2B78AC3324AD}" dt="2022-12-14T00:21:00.336" v="1" actId="20577"/>
      <pc:docMkLst>
        <pc:docMk/>
      </pc:docMkLst>
      <pc:sldChg chg="modSp mod">
        <pc:chgData name="Jason Augustyn" userId="fbb54edd-51d2-4d76-b5e6-19f777e3f79c" providerId="ADAL" clId="{3991D4AF-4C79-5A4E-ADFE-2B78AC3324AD}" dt="2022-12-14T00:21:00.336" v="1" actId="20577"/>
        <pc:sldMkLst>
          <pc:docMk/>
          <pc:sldMk cId="457489618" sldId="261"/>
        </pc:sldMkLst>
        <pc:spChg chg="mod">
          <ac:chgData name="Jason Augustyn" userId="fbb54edd-51d2-4d76-b5e6-19f777e3f79c" providerId="ADAL" clId="{3991D4AF-4C79-5A4E-ADFE-2B78AC3324AD}" dt="2022-12-14T00:21:00.336" v="1" actId="20577"/>
          <ac:spMkLst>
            <pc:docMk/>
            <pc:sldMk cId="457489618" sldId="261"/>
            <ac:spMk id="3" creationId="{567E00B9-E47A-F923-9ABE-3E63E88B1A57}"/>
          </ac:spMkLst>
        </pc:spChg>
      </pc:sldChg>
    </pc:docChg>
  </pc:docChgLst>
  <pc:docChgLst>
    <pc:chgData name="Jason Augustyn" userId="fbb54edd-51d2-4d76-b5e6-19f777e3f79c" providerId="ADAL" clId="{344267C3-FCEA-2144-A630-7EFC313C0964}"/>
    <pc:docChg chg="undo custSel addSld modSld">
      <pc:chgData name="Jason Augustyn" userId="fbb54edd-51d2-4d76-b5e6-19f777e3f79c" providerId="ADAL" clId="{344267C3-FCEA-2144-A630-7EFC313C0964}" dt="2022-11-15T23:25:15.564" v="72" actId="1076"/>
      <pc:docMkLst>
        <pc:docMk/>
      </pc:docMkLst>
      <pc:sldChg chg="addSp delSp modSp new mod">
        <pc:chgData name="Jason Augustyn" userId="fbb54edd-51d2-4d76-b5e6-19f777e3f79c" providerId="ADAL" clId="{344267C3-FCEA-2144-A630-7EFC313C0964}" dt="2022-11-15T23:25:15.564" v="72" actId="1076"/>
        <pc:sldMkLst>
          <pc:docMk/>
          <pc:sldMk cId="3833742269" sldId="265"/>
        </pc:sldMkLst>
        <pc:spChg chg="mod">
          <ac:chgData name="Jason Augustyn" userId="fbb54edd-51d2-4d76-b5e6-19f777e3f79c" providerId="ADAL" clId="{344267C3-FCEA-2144-A630-7EFC313C0964}" dt="2022-11-15T23:24:15.344" v="36" actId="20577"/>
          <ac:spMkLst>
            <pc:docMk/>
            <pc:sldMk cId="3833742269" sldId="265"/>
            <ac:spMk id="2" creationId="{415D240D-2E95-34EA-2DD2-E778747EF415}"/>
          </ac:spMkLst>
        </pc:spChg>
        <pc:spChg chg="add del mod">
          <ac:chgData name="Jason Augustyn" userId="fbb54edd-51d2-4d76-b5e6-19f777e3f79c" providerId="ADAL" clId="{344267C3-FCEA-2144-A630-7EFC313C0964}" dt="2022-11-15T23:24:22.430" v="39" actId="1076"/>
          <ac:spMkLst>
            <pc:docMk/>
            <pc:sldMk cId="3833742269" sldId="265"/>
            <ac:spMk id="3" creationId="{4979CA02-EB30-4188-07CF-22F7FB9D7A1E}"/>
          </ac:spMkLst>
        </pc:spChg>
        <pc:spChg chg="add mod">
          <ac:chgData name="Jason Augustyn" userId="fbb54edd-51d2-4d76-b5e6-19f777e3f79c" providerId="ADAL" clId="{344267C3-FCEA-2144-A630-7EFC313C0964}" dt="2022-11-15T23:24:48.829" v="68" actId="20577"/>
          <ac:spMkLst>
            <pc:docMk/>
            <pc:sldMk cId="3833742269" sldId="265"/>
            <ac:spMk id="4" creationId="{FEDE022A-5751-F12C-6FA5-B61564D9F956}"/>
          </ac:spMkLst>
        </pc:spChg>
        <pc:graphicFrameChg chg="add mod">
          <ac:chgData name="Jason Augustyn" userId="fbb54edd-51d2-4d76-b5e6-19f777e3f79c" providerId="ADAL" clId="{344267C3-FCEA-2144-A630-7EFC313C0964}" dt="2022-11-15T23:25:15.564" v="72" actId="1076"/>
          <ac:graphicFrameMkLst>
            <pc:docMk/>
            <pc:sldMk cId="3833742269" sldId="265"/>
            <ac:graphicFrameMk id="5" creationId="{CF63C2AA-67CB-8CC4-2949-48F5F96FC387}"/>
          </ac:graphicFrameMkLst>
        </pc:graphicFrame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691D5-68F7-FACD-74E3-113580696B3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136C2CD-B043-6AD6-BD41-85FC7AC945A0}"/>
              </a:ext>
            </a:extLst>
          </p:cNvPr>
          <p:cNvSpPr>
            <a:spLocks noGrp="1"/>
          </p:cNvSpPr>
          <p:nvPr>
            <p:ph type="subTitle" idx="1"/>
          </p:nvPr>
        </p:nvSpPr>
        <p:spPr>
          <a:xfrm>
            <a:off x="1524000" y="3602038"/>
            <a:ext cx="9144000" cy="1655762"/>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B85F74C-80D4-F122-39CB-883C1A0AC1C2}"/>
              </a:ext>
            </a:extLst>
          </p:cNvPr>
          <p:cNvSpPr>
            <a:spLocks noGrp="1"/>
          </p:cNvSpPr>
          <p:nvPr>
            <p:ph type="dt" sz="half" idx="10"/>
          </p:nvPr>
        </p:nvSpPr>
        <p:spPr/>
        <p:txBody>
          <a:bodyPr/>
          <a:lstStyle/>
          <a:p>
            <a:fld id="{8A94D60C-7EC1-CD4C-AF51-64B56E1A2085}" type="datetimeFigureOut">
              <a:rPr lang="en-US" smtClean="0"/>
              <a:t>12/18/2023</a:t>
            </a:fld>
            <a:endParaRPr lang="en-US"/>
          </a:p>
        </p:txBody>
      </p:sp>
      <p:sp>
        <p:nvSpPr>
          <p:cNvPr id="5" name="Footer Placeholder 4">
            <a:extLst>
              <a:ext uri="{FF2B5EF4-FFF2-40B4-BE49-F238E27FC236}">
                <a16:creationId xmlns:a16="http://schemas.microsoft.com/office/drawing/2014/main" id="{0A20C1AD-4021-5F0D-A365-ABB7969B5F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A8481E-E1B4-2D66-2731-22BB10A8E1F2}"/>
              </a:ext>
            </a:extLst>
          </p:cNvPr>
          <p:cNvSpPr>
            <a:spLocks noGrp="1"/>
          </p:cNvSpPr>
          <p:nvPr>
            <p:ph type="sldNum" sz="quarter" idx="12"/>
          </p:nvPr>
        </p:nvSpPr>
        <p:spPr/>
        <p:txBody>
          <a:bodyPr/>
          <a:lstStyle/>
          <a:p>
            <a:fld id="{98F5F129-8437-0C47-97F0-046B1C578365}" type="slidenum">
              <a:rPr lang="en-US" smtClean="0"/>
              <a:t>‹#›</a:t>
            </a:fld>
            <a:endParaRPr lang="en-US"/>
          </a:p>
        </p:txBody>
      </p:sp>
    </p:spTree>
    <p:extLst>
      <p:ext uri="{BB962C8B-B14F-4D97-AF65-F5344CB8AC3E}">
        <p14:creationId xmlns:p14="http://schemas.microsoft.com/office/powerpoint/2010/main" val="27670395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E56E8-2F42-93AC-0455-5A765556704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514F453-EE2E-EC45-507D-F72649E8552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C20343-E5C7-CD63-3810-D865C315829A}"/>
              </a:ext>
            </a:extLst>
          </p:cNvPr>
          <p:cNvSpPr>
            <a:spLocks noGrp="1"/>
          </p:cNvSpPr>
          <p:nvPr>
            <p:ph type="dt" sz="half" idx="10"/>
          </p:nvPr>
        </p:nvSpPr>
        <p:spPr/>
        <p:txBody>
          <a:bodyPr/>
          <a:lstStyle/>
          <a:p>
            <a:fld id="{8A94D60C-7EC1-CD4C-AF51-64B56E1A2085}" type="datetimeFigureOut">
              <a:rPr lang="en-US" smtClean="0"/>
              <a:t>12/18/2023</a:t>
            </a:fld>
            <a:endParaRPr lang="en-US"/>
          </a:p>
        </p:txBody>
      </p:sp>
      <p:sp>
        <p:nvSpPr>
          <p:cNvPr id="5" name="Footer Placeholder 4">
            <a:extLst>
              <a:ext uri="{FF2B5EF4-FFF2-40B4-BE49-F238E27FC236}">
                <a16:creationId xmlns:a16="http://schemas.microsoft.com/office/drawing/2014/main" id="{F733230F-4EF0-495B-723E-733971AE5A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774F5B-8C05-6A17-2E87-C11CDCB6F3AA}"/>
              </a:ext>
            </a:extLst>
          </p:cNvPr>
          <p:cNvSpPr>
            <a:spLocks noGrp="1"/>
          </p:cNvSpPr>
          <p:nvPr>
            <p:ph type="sldNum" sz="quarter" idx="12"/>
          </p:nvPr>
        </p:nvSpPr>
        <p:spPr/>
        <p:txBody>
          <a:bodyPr/>
          <a:lstStyle/>
          <a:p>
            <a:fld id="{98F5F129-8437-0C47-97F0-046B1C578365}" type="slidenum">
              <a:rPr lang="en-US" smtClean="0"/>
              <a:t>‹#›</a:t>
            </a:fld>
            <a:endParaRPr lang="en-US"/>
          </a:p>
        </p:txBody>
      </p:sp>
    </p:spTree>
    <p:extLst>
      <p:ext uri="{BB962C8B-B14F-4D97-AF65-F5344CB8AC3E}">
        <p14:creationId xmlns:p14="http://schemas.microsoft.com/office/powerpoint/2010/main" val="11101613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4F03A36-F556-4E96-882E-F092F695EF9A}"/>
              </a:ext>
            </a:extLst>
          </p:cNvPr>
          <p:cNvSpPr>
            <a:spLocks noGrp="1"/>
          </p:cNvSpPr>
          <p:nvPr>
            <p:ph type="title" orient="vert"/>
          </p:nvPr>
        </p:nvSpPr>
        <p:spPr>
          <a:xfrm>
            <a:off x="8724901"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AB056AD-CD03-8E79-64C3-F24732AFBB10}"/>
              </a:ext>
            </a:extLst>
          </p:cNvPr>
          <p:cNvSpPr>
            <a:spLocks noGrp="1"/>
          </p:cNvSpPr>
          <p:nvPr>
            <p:ph type="body" orient="vert" idx="1"/>
          </p:nvPr>
        </p:nvSpPr>
        <p:spPr>
          <a:xfrm>
            <a:off x="838201"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DE6255-F3CD-7F16-2699-06F4FB029CC7}"/>
              </a:ext>
            </a:extLst>
          </p:cNvPr>
          <p:cNvSpPr>
            <a:spLocks noGrp="1"/>
          </p:cNvSpPr>
          <p:nvPr>
            <p:ph type="dt" sz="half" idx="10"/>
          </p:nvPr>
        </p:nvSpPr>
        <p:spPr/>
        <p:txBody>
          <a:bodyPr/>
          <a:lstStyle/>
          <a:p>
            <a:fld id="{8A94D60C-7EC1-CD4C-AF51-64B56E1A2085}" type="datetimeFigureOut">
              <a:rPr lang="en-US" smtClean="0"/>
              <a:t>12/18/2023</a:t>
            </a:fld>
            <a:endParaRPr lang="en-US"/>
          </a:p>
        </p:txBody>
      </p:sp>
      <p:sp>
        <p:nvSpPr>
          <p:cNvPr id="5" name="Footer Placeholder 4">
            <a:extLst>
              <a:ext uri="{FF2B5EF4-FFF2-40B4-BE49-F238E27FC236}">
                <a16:creationId xmlns:a16="http://schemas.microsoft.com/office/drawing/2014/main" id="{183D85C4-B493-75CA-CD70-3F3E69B3F0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9CD75A-B497-B5F2-E16A-8134C11A312B}"/>
              </a:ext>
            </a:extLst>
          </p:cNvPr>
          <p:cNvSpPr>
            <a:spLocks noGrp="1"/>
          </p:cNvSpPr>
          <p:nvPr>
            <p:ph type="sldNum" sz="quarter" idx="12"/>
          </p:nvPr>
        </p:nvSpPr>
        <p:spPr/>
        <p:txBody>
          <a:bodyPr/>
          <a:lstStyle/>
          <a:p>
            <a:fld id="{98F5F129-8437-0C47-97F0-046B1C578365}" type="slidenum">
              <a:rPr lang="en-US" smtClean="0"/>
              <a:t>‹#›</a:t>
            </a:fld>
            <a:endParaRPr lang="en-US"/>
          </a:p>
        </p:txBody>
      </p:sp>
    </p:spTree>
    <p:extLst>
      <p:ext uri="{BB962C8B-B14F-4D97-AF65-F5344CB8AC3E}">
        <p14:creationId xmlns:p14="http://schemas.microsoft.com/office/powerpoint/2010/main" val="32321194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EDD4D-8302-B9EB-6347-3775A16789D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E99D2C5-C8F0-E72B-AC8A-BAFDADEAF54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7EF7D0-4025-7FCA-6D86-7E5D939639CC}"/>
              </a:ext>
            </a:extLst>
          </p:cNvPr>
          <p:cNvSpPr>
            <a:spLocks noGrp="1"/>
          </p:cNvSpPr>
          <p:nvPr>
            <p:ph type="dt" sz="half" idx="10"/>
          </p:nvPr>
        </p:nvSpPr>
        <p:spPr/>
        <p:txBody>
          <a:bodyPr/>
          <a:lstStyle/>
          <a:p>
            <a:fld id="{8A94D60C-7EC1-CD4C-AF51-64B56E1A2085}" type="datetimeFigureOut">
              <a:rPr lang="en-US" smtClean="0"/>
              <a:t>12/18/2023</a:t>
            </a:fld>
            <a:endParaRPr lang="en-US"/>
          </a:p>
        </p:txBody>
      </p:sp>
      <p:sp>
        <p:nvSpPr>
          <p:cNvPr id="5" name="Footer Placeholder 4">
            <a:extLst>
              <a:ext uri="{FF2B5EF4-FFF2-40B4-BE49-F238E27FC236}">
                <a16:creationId xmlns:a16="http://schemas.microsoft.com/office/drawing/2014/main" id="{9233EB64-F22F-385A-A1D4-6F6210754E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86DB52-D692-F1D2-7EFF-BE271C8E0FBD}"/>
              </a:ext>
            </a:extLst>
          </p:cNvPr>
          <p:cNvSpPr>
            <a:spLocks noGrp="1"/>
          </p:cNvSpPr>
          <p:nvPr>
            <p:ph type="sldNum" sz="quarter" idx="12"/>
          </p:nvPr>
        </p:nvSpPr>
        <p:spPr/>
        <p:txBody>
          <a:bodyPr/>
          <a:lstStyle/>
          <a:p>
            <a:fld id="{98F5F129-8437-0C47-97F0-046B1C578365}" type="slidenum">
              <a:rPr lang="en-US" smtClean="0"/>
              <a:t>‹#›</a:t>
            </a:fld>
            <a:endParaRPr lang="en-US"/>
          </a:p>
        </p:txBody>
      </p:sp>
    </p:spTree>
    <p:extLst>
      <p:ext uri="{BB962C8B-B14F-4D97-AF65-F5344CB8AC3E}">
        <p14:creationId xmlns:p14="http://schemas.microsoft.com/office/powerpoint/2010/main" val="15906777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A145D-68DD-F42D-0C85-A0AAFCCC136B}"/>
              </a:ext>
            </a:extLst>
          </p:cNvPr>
          <p:cNvSpPr>
            <a:spLocks noGrp="1"/>
          </p:cNvSpPr>
          <p:nvPr>
            <p:ph type="title"/>
          </p:nvPr>
        </p:nvSpPr>
        <p:spPr>
          <a:xfrm>
            <a:off x="831851" y="1709740"/>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7AA4BEB-9B22-BFB7-FE53-A42746D3CB18}"/>
              </a:ext>
            </a:extLst>
          </p:cNvPr>
          <p:cNvSpPr>
            <a:spLocks noGrp="1"/>
          </p:cNvSpPr>
          <p:nvPr>
            <p:ph type="body" idx="1"/>
          </p:nvPr>
        </p:nvSpPr>
        <p:spPr>
          <a:xfrm>
            <a:off x="831851" y="4589465"/>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DDE2043-D6F6-1F93-57A2-BF8D7638E531}"/>
              </a:ext>
            </a:extLst>
          </p:cNvPr>
          <p:cNvSpPr>
            <a:spLocks noGrp="1"/>
          </p:cNvSpPr>
          <p:nvPr>
            <p:ph type="dt" sz="half" idx="10"/>
          </p:nvPr>
        </p:nvSpPr>
        <p:spPr/>
        <p:txBody>
          <a:bodyPr/>
          <a:lstStyle/>
          <a:p>
            <a:fld id="{8A94D60C-7EC1-CD4C-AF51-64B56E1A2085}" type="datetimeFigureOut">
              <a:rPr lang="en-US" smtClean="0"/>
              <a:t>12/18/2023</a:t>
            </a:fld>
            <a:endParaRPr lang="en-US"/>
          </a:p>
        </p:txBody>
      </p:sp>
      <p:sp>
        <p:nvSpPr>
          <p:cNvPr id="5" name="Footer Placeholder 4">
            <a:extLst>
              <a:ext uri="{FF2B5EF4-FFF2-40B4-BE49-F238E27FC236}">
                <a16:creationId xmlns:a16="http://schemas.microsoft.com/office/drawing/2014/main" id="{9E0882CE-7888-8A66-ED95-E650CCFD22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793F76-2501-E1AC-D7D9-B8B90138C0E2}"/>
              </a:ext>
            </a:extLst>
          </p:cNvPr>
          <p:cNvSpPr>
            <a:spLocks noGrp="1"/>
          </p:cNvSpPr>
          <p:nvPr>
            <p:ph type="sldNum" sz="quarter" idx="12"/>
          </p:nvPr>
        </p:nvSpPr>
        <p:spPr/>
        <p:txBody>
          <a:bodyPr/>
          <a:lstStyle/>
          <a:p>
            <a:fld id="{98F5F129-8437-0C47-97F0-046B1C578365}" type="slidenum">
              <a:rPr lang="en-US" smtClean="0"/>
              <a:t>‹#›</a:t>
            </a:fld>
            <a:endParaRPr lang="en-US"/>
          </a:p>
        </p:txBody>
      </p:sp>
    </p:spTree>
    <p:extLst>
      <p:ext uri="{BB962C8B-B14F-4D97-AF65-F5344CB8AC3E}">
        <p14:creationId xmlns:p14="http://schemas.microsoft.com/office/powerpoint/2010/main" val="503012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9AD6F-801A-346E-B4D3-1987D6E9782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E48E0BE-4CCE-0987-BF59-B409B3FDE63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B882CE4-10C8-A090-3223-DA1F3837E45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D70A8D9-BD47-62F5-3199-E0FE70F508A5}"/>
              </a:ext>
            </a:extLst>
          </p:cNvPr>
          <p:cNvSpPr>
            <a:spLocks noGrp="1"/>
          </p:cNvSpPr>
          <p:nvPr>
            <p:ph type="dt" sz="half" idx="10"/>
          </p:nvPr>
        </p:nvSpPr>
        <p:spPr/>
        <p:txBody>
          <a:bodyPr/>
          <a:lstStyle/>
          <a:p>
            <a:fld id="{8A94D60C-7EC1-CD4C-AF51-64B56E1A2085}" type="datetimeFigureOut">
              <a:rPr lang="en-US" smtClean="0"/>
              <a:t>12/18/2023</a:t>
            </a:fld>
            <a:endParaRPr lang="en-US"/>
          </a:p>
        </p:txBody>
      </p:sp>
      <p:sp>
        <p:nvSpPr>
          <p:cNvPr id="6" name="Footer Placeholder 5">
            <a:extLst>
              <a:ext uri="{FF2B5EF4-FFF2-40B4-BE49-F238E27FC236}">
                <a16:creationId xmlns:a16="http://schemas.microsoft.com/office/drawing/2014/main" id="{A67C6EB2-C8BF-D9A0-63E0-FEA97A00208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40BAAB-E950-3E5E-B646-51DB8A32AC10}"/>
              </a:ext>
            </a:extLst>
          </p:cNvPr>
          <p:cNvSpPr>
            <a:spLocks noGrp="1"/>
          </p:cNvSpPr>
          <p:nvPr>
            <p:ph type="sldNum" sz="quarter" idx="12"/>
          </p:nvPr>
        </p:nvSpPr>
        <p:spPr/>
        <p:txBody>
          <a:bodyPr/>
          <a:lstStyle/>
          <a:p>
            <a:fld id="{98F5F129-8437-0C47-97F0-046B1C578365}" type="slidenum">
              <a:rPr lang="en-US" smtClean="0"/>
              <a:t>‹#›</a:t>
            </a:fld>
            <a:endParaRPr lang="en-US"/>
          </a:p>
        </p:txBody>
      </p:sp>
    </p:spTree>
    <p:extLst>
      <p:ext uri="{BB962C8B-B14F-4D97-AF65-F5344CB8AC3E}">
        <p14:creationId xmlns:p14="http://schemas.microsoft.com/office/powerpoint/2010/main" val="26289439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318EC-07BE-49E4-D338-E62D0E8B2733}"/>
              </a:ext>
            </a:extLst>
          </p:cNvPr>
          <p:cNvSpPr>
            <a:spLocks noGrp="1"/>
          </p:cNvSpPr>
          <p:nvPr>
            <p:ph type="title"/>
          </p:nvPr>
        </p:nvSpPr>
        <p:spPr>
          <a:xfrm>
            <a:off x="839788" y="365127"/>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FACC777-C17D-AC39-FF7B-A6598C86B387}"/>
              </a:ext>
            </a:extLst>
          </p:cNvPr>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CDC07D1-EDB6-309D-BFC9-466907A7EBE1}"/>
              </a:ext>
            </a:extLst>
          </p:cNvPr>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3ECA22F-A145-0912-1D48-80B31C6C11A1}"/>
              </a:ext>
            </a:extLst>
          </p:cNvPr>
          <p:cNvSpPr>
            <a:spLocks noGrp="1"/>
          </p:cNvSpPr>
          <p:nvPr>
            <p:ph type="body" sz="quarter" idx="3"/>
          </p:nvPr>
        </p:nvSpPr>
        <p:spPr>
          <a:xfrm>
            <a:off x="6172201"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B8470DC-ABD1-31EB-CA6E-63E5D3D1BA6E}"/>
              </a:ext>
            </a:extLst>
          </p:cNvPr>
          <p:cNvSpPr>
            <a:spLocks noGrp="1"/>
          </p:cNvSpPr>
          <p:nvPr>
            <p:ph sz="quarter" idx="4"/>
          </p:nvPr>
        </p:nvSpPr>
        <p:spPr>
          <a:xfrm>
            <a:off x="6172201"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870633B-E54F-E132-8576-0B3AD9245334}"/>
              </a:ext>
            </a:extLst>
          </p:cNvPr>
          <p:cNvSpPr>
            <a:spLocks noGrp="1"/>
          </p:cNvSpPr>
          <p:nvPr>
            <p:ph type="dt" sz="half" idx="10"/>
          </p:nvPr>
        </p:nvSpPr>
        <p:spPr/>
        <p:txBody>
          <a:bodyPr/>
          <a:lstStyle/>
          <a:p>
            <a:fld id="{8A94D60C-7EC1-CD4C-AF51-64B56E1A2085}" type="datetimeFigureOut">
              <a:rPr lang="en-US" smtClean="0"/>
              <a:t>12/18/2023</a:t>
            </a:fld>
            <a:endParaRPr lang="en-US"/>
          </a:p>
        </p:txBody>
      </p:sp>
      <p:sp>
        <p:nvSpPr>
          <p:cNvPr id="8" name="Footer Placeholder 7">
            <a:extLst>
              <a:ext uri="{FF2B5EF4-FFF2-40B4-BE49-F238E27FC236}">
                <a16:creationId xmlns:a16="http://schemas.microsoft.com/office/drawing/2014/main" id="{6FCC457C-0178-E7EF-6B20-C16974C4390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B61A92A-85E8-CC0C-1494-BF0769FA012E}"/>
              </a:ext>
            </a:extLst>
          </p:cNvPr>
          <p:cNvSpPr>
            <a:spLocks noGrp="1"/>
          </p:cNvSpPr>
          <p:nvPr>
            <p:ph type="sldNum" sz="quarter" idx="12"/>
          </p:nvPr>
        </p:nvSpPr>
        <p:spPr/>
        <p:txBody>
          <a:bodyPr/>
          <a:lstStyle/>
          <a:p>
            <a:fld id="{98F5F129-8437-0C47-97F0-046B1C578365}" type="slidenum">
              <a:rPr lang="en-US" smtClean="0"/>
              <a:t>‹#›</a:t>
            </a:fld>
            <a:endParaRPr lang="en-US"/>
          </a:p>
        </p:txBody>
      </p:sp>
    </p:spTree>
    <p:extLst>
      <p:ext uri="{BB962C8B-B14F-4D97-AF65-F5344CB8AC3E}">
        <p14:creationId xmlns:p14="http://schemas.microsoft.com/office/powerpoint/2010/main" val="893642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D2E6E-88EC-AFAD-9586-5CA01EE42C0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DB733C4-357B-7AC2-07D3-16AC11DB93E5}"/>
              </a:ext>
            </a:extLst>
          </p:cNvPr>
          <p:cNvSpPr>
            <a:spLocks noGrp="1"/>
          </p:cNvSpPr>
          <p:nvPr>
            <p:ph type="dt" sz="half" idx="10"/>
          </p:nvPr>
        </p:nvSpPr>
        <p:spPr/>
        <p:txBody>
          <a:bodyPr/>
          <a:lstStyle/>
          <a:p>
            <a:fld id="{8A94D60C-7EC1-CD4C-AF51-64B56E1A2085}" type="datetimeFigureOut">
              <a:rPr lang="en-US" smtClean="0"/>
              <a:t>12/18/2023</a:t>
            </a:fld>
            <a:endParaRPr lang="en-US"/>
          </a:p>
        </p:txBody>
      </p:sp>
      <p:sp>
        <p:nvSpPr>
          <p:cNvPr id="4" name="Footer Placeholder 3">
            <a:extLst>
              <a:ext uri="{FF2B5EF4-FFF2-40B4-BE49-F238E27FC236}">
                <a16:creationId xmlns:a16="http://schemas.microsoft.com/office/drawing/2014/main" id="{5A090B3A-763C-3AD6-A42A-E4D8C99B17C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7241BEA-60A3-49A1-978A-152B488BC89D}"/>
              </a:ext>
            </a:extLst>
          </p:cNvPr>
          <p:cNvSpPr>
            <a:spLocks noGrp="1"/>
          </p:cNvSpPr>
          <p:nvPr>
            <p:ph type="sldNum" sz="quarter" idx="12"/>
          </p:nvPr>
        </p:nvSpPr>
        <p:spPr/>
        <p:txBody>
          <a:bodyPr/>
          <a:lstStyle/>
          <a:p>
            <a:fld id="{98F5F129-8437-0C47-97F0-046B1C578365}" type="slidenum">
              <a:rPr lang="en-US" smtClean="0"/>
              <a:t>‹#›</a:t>
            </a:fld>
            <a:endParaRPr lang="en-US"/>
          </a:p>
        </p:txBody>
      </p:sp>
    </p:spTree>
    <p:extLst>
      <p:ext uri="{BB962C8B-B14F-4D97-AF65-F5344CB8AC3E}">
        <p14:creationId xmlns:p14="http://schemas.microsoft.com/office/powerpoint/2010/main" val="16471687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B0DEF12-0EE7-DE7D-B334-33CF33C30D42}"/>
              </a:ext>
            </a:extLst>
          </p:cNvPr>
          <p:cNvSpPr>
            <a:spLocks noGrp="1"/>
          </p:cNvSpPr>
          <p:nvPr>
            <p:ph type="dt" sz="half" idx="10"/>
          </p:nvPr>
        </p:nvSpPr>
        <p:spPr/>
        <p:txBody>
          <a:bodyPr/>
          <a:lstStyle/>
          <a:p>
            <a:fld id="{8A94D60C-7EC1-CD4C-AF51-64B56E1A2085}" type="datetimeFigureOut">
              <a:rPr lang="en-US" smtClean="0"/>
              <a:t>12/18/2023</a:t>
            </a:fld>
            <a:endParaRPr lang="en-US"/>
          </a:p>
        </p:txBody>
      </p:sp>
      <p:sp>
        <p:nvSpPr>
          <p:cNvPr id="3" name="Footer Placeholder 2">
            <a:extLst>
              <a:ext uri="{FF2B5EF4-FFF2-40B4-BE49-F238E27FC236}">
                <a16:creationId xmlns:a16="http://schemas.microsoft.com/office/drawing/2014/main" id="{83D6F710-36E4-8AC0-0900-A2F88E999A8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2C7F942-72BC-BBD1-84AC-5328BDD8F194}"/>
              </a:ext>
            </a:extLst>
          </p:cNvPr>
          <p:cNvSpPr>
            <a:spLocks noGrp="1"/>
          </p:cNvSpPr>
          <p:nvPr>
            <p:ph type="sldNum" sz="quarter" idx="12"/>
          </p:nvPr>
        </p:nvSpPr>
        <p:spPr/>
        <p:txBody>
          <a:bodyPr/>
          <a:lstStyle/>
          <a:p>
            <a:fld id="{98F5F129-8437-0C47-97F0-046B1C578365}" type="slidenum">
              <a:rPr lang="en-US" smtClean="0"/>
              <a:t>‹#›</a:t>
            </a:fld>
            <a:endParaRPr lang="en-US"/>
          </a:p>
        </p:txBody>
      </p:sp>
    </p:spTree>
    <p:extLst>
      <p:ext uri="{BB962C8B-B14F-4D97-AF65-F5344CB8AC3E}">
        <p14:creationId xmlns:p14="http://schemas.microsoft.com/office/powerpoint/2010/main" val="13742729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6916D-E460-E284-5369-64C2191FA5B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926FD19-8153-6E0C-5137-B5A8C86045FF}"/>
              </a:ext>
            </a:extLst>
          </p:cNvPr>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32FE5AA-8B48-B1E2-CEB3-DA9AB890AC3F}"/>
              </a:ext>
            </a:extLst>
          </p:cNvPr>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2CB6FBB-CC55-C220-A417-7C2A7907F8AD}"/>
              </a:ext>
            </a:extLst>
          </p:cNvPr>
          <p:cNvSpPr>
            <a:spLocks noGrp="1"/>
          </p:cNvSpPr>
          <p:nvPr>
            <p:ph type="dt" sz="half" idx="10"/>
          </p:nvPr>
        </p:nvSpPr>
        <p:spPr/>
        <p:txBody>
          <a:bodyPr/>
          <a:lstStyle/>
          <a:p>
            <a:fld id="{8A94D60C-7EC1-CD4C-AF51-64B56E1A2085}" type="datetimeFigureOut">
              <a:rPr lang="en-US" smtClean="0"/>
              <a:t>12/18/2023</a:t>
            </a:fld>
            <a:endParaRPr lang="en-US"/>
          </a:p>
        </p:txBody>
      </p:sp>
      <p:sp>
        <p:nvSpPr>
          <p:cNvPr id="6" name="Footer Placeholder 5">
            <a:extLst>
              <a:ext uri="{FF2B5EF4-FFF2-40B4-BE49-F238E27FC236}">
                <a16:creationId xmlns:a16="http://schemas.microsoft.com/office/drawing/2014/main" id="{309906DF-3833-E0E1-F05F-378609F1C1A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008363A-22C1-F008-526F-BDCA4F9FDC9B}"/>
              </a:ext>
            </a:extLst>
          </p:cNvPr>
          <p:cNvSpPr>
            <a:spLocks noGrp="1"/>
          </p:cNvSpPr>
          <p:nvPr>
            <p:ph type="sldNum" sz="quarter" idx="12"/>
          </p:nvPr>
        </p:nvSpPr>
        <p:spPr/>
        <p:txBody>
          <a:bodyPr/>
          <a:lstStyle/>
          <a:p>
            <a:fld id="{98F5F129-8437-0C47-97F0-046B1C578365}" type="slidenum">
              <a:rPr lang="en-US" smtClean="0"/>
              <a:t>‹#›</a:t>
            </a:fld>
            <a:endParaRPr lang="en-US"/>
          </a:p>
        </p:txBody>
      </p:sp>
    </p:spTree>
    <p:extLst>
      <p:ext uri="{BB962C8B-B14F-4D97-AF65-F5344CB8AC3E}">
        <p14:creationId xmlns:p14="http://schemas.microsoft.com/office/powerpoint/2010/main" val="12153974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18C60-E779-248E-CCB8-9C4FE8D85E0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AF3E8D0-FFC1-C7BA-76D0-1094B5CA0FC5}"/>
              </a:ext>
            </a:extLst>
          </p:cNvPr>
          <p:cNvSpPr>
            <a:spLocks noGrp="1"/>
          </p:cNvSpPr>
          <p:nvPr>
            <p:ph type="pic" idx="1"/>
          </p:nvPr>
        </p:nvSpPr>
        <p:spPr>
          <a:xfrm>
            <a:off x="5183188" y="987427"/>
            <a:ext cx="6172200" cy="4873625"/>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a:p>
        </p:txBody>
      </p:sp>
      <p:sp>
        <p:nvSpPr>
          <p:cNvPr id="4" name="Text Placeholder 3">
            <a:extLst>
              <a:ext uri="{FF2B5EF4-FFF2-40B4-BE49-F238E27FC236}">
                <a16:creationId xmlns:a16="http://schemas.microsoft.com/office/drawing/2014/main" id="{DBB2855F-8953-DB94-F406-02DDB0644139}"/>
              </a:ext>
            </a:extLst>
          </p:cNvPr>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D78F8ED-5A5A-E6C2-86F8-46459699DD6A}"/>
              </a:ext>
            </a:extLst>
          </p:cNvPr>
          <p:cNvSpPr>
            <a:spLocks noGrp="1"/>
          </p:cNvSpPr>
          <p:nvPr>
            <p:ph type="dt" sz="half" idx="10"/>
          </p:nvPr>
        </p:nvSpPr>
        <p:spPr/>
        <p:txBody>
          <a:bodyPr/>
          <a:lstStyle/>
          <a:p>
            <a:fld id="{8A94D60C-7EC1-CD4C-AF51-64B56E1A2085}" type="datetimeFigureOut">
              <a:rPr lang="en-US" smtClean="0"/>
              <a:t>12/18/2023</a:t>
            </a:fld>
            <a:endParaRPr lang="en-US"/>
          </a:p>
        </p:txBody>
      </p:sp>
      <p:sp>
        <p:nvSpPr>
          <p:cNvPr id="6" name="Footer Placeholder 5">
            <a:extLst>
              <a:ext uri="{FF2B5EF4-FFF2-40B4-BE49-F238E27FC236}">
                <a16:creationId xmlns:a16="http://schemas.microsoft.com/office/drawing/2014/main" id="{5663C3C5-68D4-B270-124E-81942322FB0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53E6A9A-D8D0-9FB4-0708-FF33D92AC7B6}"/>
              </a:ext>
            </a:extLst>
          </p:cNvPr>
          <p:cNvSpPr>
            <a:spLocks noGrp="1"/>
          </p:cNvSpPr>
          <p:nvPr>
            <p:ph type="sldNum" sz="quarter" idx="12"/>
          </p:nvPr>
        </p:nvSpPr>
        <p:spPr/>
        <p:txBody>
          <a:bodyPr/>
          <a:lstStyle/>
          <a:p>
            <a:fld id="{98F5F129-8437-0C47-97F0-046B1C578365}" type="slidenum">
              <a:rPr lang="en-US" smtClean="0"/>
              <a:t>‹#›</a:t>
            </a:fld>
            <a:endParaRPr lang="en-US"/>
          </a:p>
        </p:txBody>
      </p:sp>
    </p:spTree>
    <p:extLst>
      <p:ext uri="{BB962C8B-B14F-4D97-AF65-F5344CB8AC3E}">
        <p14:creationId xmlns:p14="http://schemas.microsoft.com/office/powerpoint/2010/main" val="35302635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CCA3FE9-110C-F0EA-7C3B-431C380F45F3}"/>
              </a:ext>
            </a:extLst>
          </p:cNvPr>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467E6EF-F3EA-5777-EAF4-F65295A5BD0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1AA6C9-729D-6651-7685-B95C43FD4F8C}"/>
              </a:ext>
            </a:extLst>
          </p:cNvPr>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94D60C-7EC1-CD4C-AF51-64B56E1A2085}" type="datetimeFigureOut">
              <a:rPr lang="en-US" smtClean="0"/>
              <a:t>12/18/2023</a:t>
            </a:fld>
            <a:endParaRPr lang="en-US"/>
          </a:p>
        </p:txBody>
      </p:sp>
      <p:sp>
        <p:nvSpPr>
          <p:cNvPr id="5" name="Footer Placeholder 4">
            <a:extLst>
              <a:ext uri="{FF2B5EF4-FFF2-40B4-BE49-F238E27FC236}">
                <a16:creationId xmlns:a16="http://schemas.microsoft.com/office/drawing/2014/main" id="{444E8CF1-49EB-2E25-30BF-FC7CC18D1BC5}"/>
              </a:ext>
            </a:extLst>
          </p:cNvPr>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5BD479A-562A-1019-3212-B9CD04AE3E32}"/>
              </a:ext>
            </a:extLst>
          </p:cNvPr>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F5F129-8437-0C47-97F0-046B1C578365}" type="slidenum">
              <a:rPr lang="en-US" smtClean="0"/>
              <a:t>‹#›</a:t>
            </a:fld>
            <a:endParaRPr lang="en-US"/>
          </a:p>
        </p:txBody>
      </p:sp>
    </p:spTree>
    <p:extLst>
      <p:ext uri="{BB962C8B-B14F-4D97-AF65-F5344CB8AC3E}">
        <p14:creationId xmlns:p14="http://schemas.microsoft.com/office/powerpoint/2010/main" val="12710133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E7EFE-5F93-B701-07CC-DC02D11AA9CF}"/>
              </a:ext>
            </a:extLst>
          </p:cNvPr>
          <p:cNvSpPr>
            <a:spLocks noGrp="1"/>
          </p:cNvSpPr>
          <p:nvPr>
            <p:ph type="ctrTitle"/>
          </p:nvPr>
        </p:nvSpPr>
        <p:spPr/>
        <p:txBody>
          <a:bodyPr/>
          <a:lstStyle/>
          <a:p>
            <a:r>
              <a:rPr lang="en-US" dirty="0"/>
              <a:t>MSIT 3860</a:t>
            </a:r>
          </a:p>
        </p:txBody>
      </p:sp>
      <p:sp>
        <p:nvSpPr>
          <p:cNvPr id="3" name="Subtitle 2">
            <a:extLst>
              <a:ext uri="{FF2B5EF4-FFF2-40B4-BE49-F238E27FC236}">
                <a16:creationId xmlns:a16="http://schemas.microsoft.com/office/drawing/2014/main" id="{6C26170F-B5AE-5B58-A562-6CC4F9A45A76}"/>
              </a:ext>
            </a:extLst>
          </p:cNvPr>
          <p:cNvSpPr>
            <a:spLocks noGrp="1"/>
          </p:cNvSpPr>
          <p:nvPr>
            <p:ph type="subTitle" idx="1"/>
          </p:nvPr>
        </p:nvSpPr>
        <p:spPr/>
        <p:txBody>
          <a:bodyPr/>
          <a:lstStyle/>
          <a:p>
            <a:r>
              <a:rPr lang="en-US" dirty="0"/>
              <a:t>Final Project Template</a:t>
            </a:r>
          </a:p>
        </p:txBody>
      </p:sp>
    </p:spTree>
    <p:extLst>
      <p:ext uri="{BB962C8B-B14F-4D97-AF65-F5344CB8AC3E}">
        <p14:creationId xmlns:p14="http://schemas.microsoft.com/office/powerpoint/2010/main" val="7809920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73E91D-E776-4104-06FC-D2BF30A5E089}"/>
              </a:ext>
            </a:extLst>
          </p:cNvPr>
          <p:cNvSpPr>
            <a:spLocks noGrp="1"/>
          </p:cNvSpPr>
          <p:nvPr>
            <p:ph type="title"/>
          </p:nvPr>
        </p:nvSpPr>
        <p:spPr>
          <a:xfrm>
            <a:off x="838199" y="365127"/>
            <a:ext cx="10950677" cy="1325563"/>
          </a:xfrm>
        </p:spPr>
        <p:txBody>
          <a:bodyPr/>
          <a:lstStyle/>
          <a:p>
            <a:r>
              <a:rPr lang="en-US" dirty="0"/>
              <a:t>Impact of Tip Length on Compliments Received</a:t>
            </a:r>
          </a:p>
        </p:txBody>
      </p:sp>
      <p:sp>
        <p:nvSpPr>
          <p:cNvPr id="3" name="TextBox 2">
            <a:extLst>
              <a:ext uri="{FF2B5EF4-FFF2-40B4-BE49-F238E27FC236}">
                <a16:creationId xmlns:a16="http://schemas.microsoft.com/office/drawing/2014/main" id="{62B7EFD9-CBAC-CB43-0F8A-72A8D734CA5F}"/>
              </a:ext>
            </a:extLst>
          </p:cNvPr>
          <p:cNvSpPr txBox="1"/>
          <p:nvPr/>
        </p:nvSpPr>
        <p:spPr>
          <a:xfrm>
            <a:off x="641553" y="1859339"/>
            <a:ext cx="11343968" cy="3139321"/>
          </a:xfrm>
          <a:prstGeom prst="rect">
            <a:avLst/>
          </a:prstGeom>
          <a:noFill/>
        </p:spPr>
        <p:txBody>
          <a:bodyPr wrap="square" rtlCol="0">
            <a:spAutoFit/>
          </a:bodyPr>
          <a:lstStyle/>
          <a:p>
            <a:pPr algn="l"/>
            <a:r>
              <a:rPr lang="en-US" b="1" dirty="0"/>
              <a:t>Tip Length Analysis:</a:t>
            </a:r>
          </a:p>
          <a:p>
            <a:pPr marL="742950" lvl="1" indent="-285750" algn="l">
              <a:buFont typeface="Arial" panose="020B0604020202020204" pitchFamily="34" charset="0"/>
              <a:buChar char="•"/>
            </a:pPr>
            <a:r>
              <a:rPr lang="en-US" dirty="0"/>
              <a:t>Tips with more compliments: Average length </a:t>
            </a:r>
            <a:r>
              <a:rPr lang="en-US" b="1" dirty="0"/>
              <a:t>144</a:t>
            </a:r>
            <a:r>
              <a:rPr lang="en-US" dirty="0"/>
              <a:t> characters</a:t>
            </a:r>
          </a:p>
          <a:p>
            <a:pPr marL="742950" lvl="1" indent="-285750" algn="l">
              <a:buFont typeface="Arial" panose="020B0604020202020204" pitchFamily="34" charset="0"/>
              <a:buChar char="•"/>
            </a:pPr>
            <a:r>
              <a:rPr lang="en-US" dirty="0"/>
              <a:t>Tips with fewer compliments: Average length </a:t>
            </a:r>
            <a:r>
              <a:rPr lang="en-US" b="1" dirty="0"/>
              <a:t>50</a:t>
            </a:r>
            <a:r>
              <a:rPr lang="en-US" dirty="0"/>
              <a:t> characters</a:t>
            </a:r>
          </a:p>
          <a:p>
            <a:pPr marL="742950" lvl="1" indent="-285750" algn="l">
              <a:buFont typeface="Arial" panose="020B0604020202020204" pitchFamily="34" charset="0"/>
              <a:buChar char="•"/>
            </a:pPr>
            <a:endParaRPr lang="en-US" dirty="0"/>
          </a:p>
          <a:p>
            <a:pPr algn="l"/>
            <a:r>
              <a:rPr lang="en-US" b="1" dirty="0"/>
              <a:t>Findings:</a:t>
            </a:r>
          </a:p>
          <a:p>
            <a:pPr marL="742950" lvl="1" indent="-285750" algn="l">
              <a:buFont typeface="Arial" panose="020B0604020202020204" pitchFamily="34" charset="0"/>
              <a:buChar char="•"/>
            </a:pPr>
            <a:r>
              <a:rPr lang="en-US" dirty="0"/>
              <a:t>Longer tips receive more compliments.</a:t>
            </a:r>
          </a:p>
          <a:p>
            <a:pPr marL="742950" lvl="1" indent="-285750" algn="l">
              <a:buFont typeface="Arial" panose="020B0604020202020204" pitchFamily="34" charset="0"/>
              <a:buChar char="•"/>
            </a:pPr>
            <a:r>
              <a:rPr lang="en-US" dirty="0"/>
              <a:t>Nearly triple the length in most-complimented tips.</a:t>
            </a:r>
          </a:p>
          <a:p>
            <a:pPr marL="742950" lvl="1" indent="-285750" algn="l">
              <a:buFont typeface="Arial" panose="020B0604020202020204" pitchFamily="34" charset="0"/>
              <a:buChar char="•"/>
            </a:pPr>
            <a:endParaRPr lang="en-US" b="1" dirty="0"/>
          </a:p>
          <a:p>
            <a:pPr algn="l"/>
            <a:r>
              <a:rPr lang="en-US" b="1" dirty="0"/>
              <a:t>Implications:</a:t>
            </a:r>
          </a:p>
          <a:p>
            <a:pPr marL="742950" lvl="1" indent="-285750" algn="l">
              <a:buFont typeface="Arial" panose="020B0604020202020204" pitchFamily="34" charset="0"/>
              <a:buChar char="•"/>
            </a:pPr>
            <a:r>
              <a:rPr lang="en-US" dirty="0"/>
              <a:t>Detailed tips may provide more value, leading to more compliments.</a:t>
            </a:r>
          </a:p>
          <a:p>
            <a:pPr marL="742950" lvl="1" indent="-285750" algn="l">
              <a:buFont typeface="Arial" panose="020B0604020202020204" pitchFamily="34" charset="0"/>
              <a:buChar char="•"/>
            </a:pPr>
            <a:r>
              <a:rPr lang="en-US" dirty="0"/>
              <a:t>Encourage users to write comprehensive tips to increase engagement.</a:t>
            </a:r>
          </a:p>
        </p:txBody>
      </p:sp>
    </p:spTree>
    <p:extLst>
      <p:ext uri="{BB962C8B-B14F-4D97-AF65-F5344CB8AC3E}">
        <p14:creationId xmlns:p14="http://schemas.microsoft.com/office/powerpoint/2010/main" val="40710519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73E91D-E776-4104-06FC-D2BF30A5E089}"/>
              </a:ext>
            </a:extLst>
          </p:cNvPr>
          <p:cNvSpPr>
            <a:spLocks noGrp="1"/>
          </p:cNvSpPr>
          <p:nvPr>
            <p:ph type="title"/>
          </p:nvPr>
        </p:nvSpPr>
        <p:spPr>
          <a:xfrm>
            <a:off x="838199" y="365127"/>
            <a:ext cx="10950677" cy="1325563"/>
          </a:xfrm>
        </p:spPr>
        <p:txBody>
          <a:bodyPr/>
          <a:lstStyle/>
          <a:p>
            <a:r>
              <a:rPr lang="en-US" dirty="0"/>
              <a:t>Factors Influencing Restaurant Reviews</a:t>
            </a:r>
          </a:p>
        </p:txBody>
      </p:sp>
      <p:sp>
        <p:nvSpPr>
          <p:cNvPr id="3" name="TextBox 2">
            <a:extLst>
              <a:ext uri="{FF2B5EF4-FFF2-40B4-BE49-F238E27FC236}">
                <a16:creationId xmlns:a16="http://schemas.microsoft.com/office/drawing/2014/main" id="{62B7EFD9-CBAC-CB43-0F8A-72A8D734CA5F}"/>
              </a:ext>
            </a:extLst>
          </p:cNvPr>
          <p:cNvSpPr txBox="1"/>
          <p:nvPr/>
        </p:nvSpPr>
        <p:spPr>
          <a:xfrm>
            <a:off x="838199" y="1859339"/>
            <a:ext cx="11147322" cy="4801314"/>
          </a:xfrm>
          <a:prstGeom prst="rect">
            <a:avLst/>
          </a:prstGeom>
          <a:noFill/>
        </p:spPr>
        <p:txBody>
          <a:bodyPr wrap="square" rtlCol="0">
            <a:spAutoFit/>
          </a:bodyPr>
          <a:lstStyle/>
          <a:p>
            <a:r>
              <a:rPr lang="en-US" b="1" dirty="0"/>
              <a:t>Growth Trend Overview:</a:t>
            </a:r>
          </a:p>
          <a:p>
            <a:pPr lvl="1">
              <a:buFont typeface="Arial" panose="020B0604020202020204" pitchFamily="34" charset="0"/>
              <a:buChar char="•"/>
            </a:pPr>
            <a:r>
              <a:rPr lang="en-US" dirty="0"/>
              <a:t>Strong growth from 2010 to 2015, peaking at </a:t>
            </a:r>
            <a:r>
              <a:rPr lang="en-US" b="1" dirty="0"/>
              <a:t>247,850</a:t>
            </a:r>
            <a:r>
              <a:rPr lang="en-US" dirty="0"/>
              <a:t> new users.</a:t>
            </a:r>
          </a:p>
          <a:p>
            <a:pPr lvl="1">
              <a:buFont typeface="Arial" panose="020B0604020202020204" pitchFamily="34" charset="0"/>
              <a:buChar char="•"/>
            </a:pPr>
            <a:r>
              <a:rPr lang="en-US" dirty="0"/>
              <a:t>Downward trend begins in 2016, with a significant fall to </a:t>
            </a:r>
            <a:r>
              <a:rPr lang="en-US" b="1" dirty="0"/>
              <a:t>2,782</a:t>
            </a:r>
            <a:r>
              <a:rPr lang="en-US" dirty="0"/>
              <a:t> in 2022.</a:t>
            </a:r>
          </a:p>
          <a:p>
            <a:pPr lvl="1">
              <a:buFont typeface="Arial" panose="020B0604020202020204" pitchFamily="34" charset="0"/>
              <a:buChar char="•"/>
            </a:pPr>
            <a:endParaRPr lang="en-US" dirty="0"/>
          </a:p>
          <a:p>
            <a:r>
              <a:rPr lang="en-US" b="1" dirty="0"/>
              <a:t>Possible Reasons for Decline:</a:t>
            </a:r>
          </a:p>
          <a:p>
            <a:pPr lvl="1">
              <a:buFont typeface="Arial" panose="020B0604020202020204" pitchFamily="34" charset="0"/>
              <a:buChar char="•"/>
            </a:pPr>
            <a:r>
              <a:rPr lang="en-US" dirty="0"/>
              <a:t>Market saturation and increased competition.</a:t>
            </a:r>
          </a:p>
          <a:p>
            <a:pPr lvl="1">
              <a:buFont typeface="Arial" panose="020B0604020202020204" pitchFamily="34" charset="0"/>
              <a:buChar char="•"/>
            </a:pPr>
            <a:r>
              <a:rPr lang="en-US" dirty="0"/>
              <a:t>Shifts in consumer behavior.</a:t>
            </a:r>
          </a:p>
          <a:p>
            <a:pPr lvl="1">
              <a:buFont typeface="Arial" panose="020B0604020202020204" pitchFamily="34" charset="0"/>
              <a:buChar char="•"/>
            </a:pPr>
            <a:r>
              <a:rPr lang="en-US" dirty="0"/>
              <a:t>Changes in Yelp's business strategy.</a:t>
            </a:r>
          </a:p>
          <a:p>
            <a:pPr lvl="1">
              <a:buFont typeface="Arial" panose="020B0604020202020204" pitchFamily="34" charset="0"/>
              <a:buChar char="•"/>
            </a:pPr>
            <a:endParaRPr lang="en-US" dirty="0"/>
          </a:p>
          <a:p>
            <a:r>
              <a:rPr lang="en-US" b="1" dirty="0"/>
              <a:t>Strategic Implications:</a:t>
            </a:r>
          </a:p>
          <a:p>
            <a:pPr lvl="1">
              <a:buFont typeface="Arial" panose="020B0604020202020204" pitchFamily="34" charset="0"/>
              <a:buChar char="•"/>
            </a:pPr>
            <a:r>
              <a:rPr lang="en-US" dirty="0"/>
              <a:t>Need to investigate the decline's causes.</a:t>
            </a:r>
          </a:p>
          <a:p>
            <a:pPr lvl="1">
              <a:buFont typeface="Arial" panose="020B0604020202020204" pitchFamily="34" charset="0"/>
              <a:buChar char="•"/>
            </a:pPr>
            <a:r>
              <a:rPr lang="en-US" dirty="0"/>
              <a:t>Assess the activity levels of existing users to offset new user reduction.</a:t>
            </a:r>
          </a:p>
          <a:p>
            <a:pPr lvl="1">
              <a:buFont typeface="Arial" panose="020B0604020202020204" pitchFamily="34" charset="0"/>
              <a:buChar char="•"/>
            </a:pPr>
            <a:endParaRPr lang="en-US" dirty="0"/>
          </a:p>
          <a:p>
            <a:r>
              <a:rPr lang="en-US" b="1" dirty="0"/>
              <a:t>Recommendations for Reversing the Trend:</a:t>
            </a:r>
          </a:p>
          <a:p>
            <a:pPr lvl="1">
              <a:buFont typeface="Arial" panose="020B0604020202020204" pitchFamily="34" charset="0"/>
              <a:buChar char="•"/>
            </a:pPr>
            <a:r>
              <a:rPr lang="en-US" dirty="0"/>
              <a:t>Review and revamp user acquisition strategies.</a:t>
            </a:r>
          </a:p>
          <a:p>
            <a:pPr lvl="1">
              <a:buFont typeface="Arial" panose="020B0604020202020204" pitchFamily="34" charset="0"/>
              <a:buChar char="•"/>
            </a:pPr>
            <a:r>
              <a:rPr lang="en-US" dirty="0"/>
              <a:t>Conduct market trend analysis.</a:t>
            </a:r>
          </a:p>
          <a:p>
            <a:pPr lvl="1">
              <a:buFont typeface="Arial" panose="020B0604020202020204" pitchFamily="34" charset="0"/>
              <a:buChar char="•"/>
            </a:pPr>
            <a:r>
              <a:rPr lang="en-US" dirty="0"/>
              <a:t>Enhance product features to attract and retain users</a:t>
            </a:r>
          </a:p>
        </p:txBody>
      </p:sp>
    </p:spTree>
    <p:extLst>
      <p:ext uri="{BB962C8B-B14F-4D97-AF65-F5344CB8AC3E}">
        <p14:creationId xmlns:p14="http://schemas.microsoft.com/office/powerpoint/2010/main" val="16390321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C2E09-FC2E-4C1F-D0DA-645440234656}"/>
              </a:ext>
            </a:extLst>
          </p:cNvPr>
          <p:cNvSpPr>
            <a:spLocks noGrp="1"/>
          </p:cNvSpPr>
          <p:nvPr>
            <p:ph type="title"/>
          </p:nvPr>
        </p:nvSpPr>
        <p:spPr/>
        <p:txBody>
          <a:bodyPr/>
          <a:lstStyle/>
          <a:p>
            <a:r>
              <a:rPr lang="en-US" dirty="0"/>
              <a:t>User Review Engagement Analysis</a:t>
            </a:r>
          </a:p>
        </p:txBody>
      </p:sp>
      <p:sp>
        <p:nvSpPr>
          <p:cNvPr id="3" name="TextBox 2">
            <a:extLst>
              <a:ext uri="{FF2B5EF4-FFF2-40B4-BE49-F238E27FC236}">
                <a16:creationId xmlns:a16="http://schemas.microsoft.com/office/drawing/2014/main" id="{D21A717A-E8F8-0405-B370-4A1F61A82193}"/>
              </a:ext>
            </a:extLst>
          </p:cNvPr>
          <p:cNvSpPr txBox="1"/>
          <p:nvPr/>
        </p:nvSpPr>
        <p:spPr>
          <a:xfrm>
            <a:off x="680883" y="2075648"/>
            <a:ext cx="11147322" cy="3970318"/>
          </a:xfrm>
          <a:prstGeom prst="rect">
            <a:avLst/>
          </a:prstGeom>
          <a:noFill/>
        </p:spPr>
        <p:txBody>
          <a:bodyPr wrap="square" rtlCol="0">
            <a:spAutoFit/>
          </a:bodyPr>
          <a:lstStyle/>
          <a:p>
            <a:pPr algn="l"/>
            <a:r>
              <a:rPr lang="en-US" b="1" dirty="0"/>
              <a:t>Average Reviews Per User</a:t>
            </a:r>
            <a:r>
              <a:rPr lang="en-US" dirty="0"/>
              <a:t>:</a:t>
            </a:r>
          </a:p>
          <a:p>
            <a:pPr marL="742950" lvl="1" indent="-285750" algn="l">
              <a:buFont typeface="Arial" panose="020B0604020202020204" pitchFamily="34" charset="0"/>
              <a:buChar char="•"/>
            </a:pPr>
            <a:r>
              <a:rPr lang="en-US" dirty="0"/>
              <a:t>Current average: </a:t>
            </a:r>
            <a:r>
              <a:rPr lang="en-US" b="1" dirty="0"/>
              <a:t>3.46 reviews/user</a:t>
            </a:r>
          </a:p>
          <a:p>
            <a:pPr marL="742950" lvl="1" indent="-285750" algn="l">
              <a:buFont typeface="Arial" panose="020B0604020202020204" pitchFamily="34" charset="0"/>
              <a:buChar char="•"/>
            </a:pPr>
            <a:endParaRPr lang="en-US" dirty="0"/>
          </a:p>
          <a:p>
            <a:pPr algn="l"/>
            <a:r>
              <a:rPr lang="en-US" b="1" dirty="0"/>
              <a:t>Insights</a:t>
            </a:r>
            <a:r>
              <a:rPr lang="en-US" dirty="0"/>
              <a:t>:</a:t>
            </a:r>
          </a:p>
          <a:p>
            <a:pPr marL="742950" lvl="1" indent="-285750" algn="l">
              <a:buFont typeface="Arial" panose="020B0604020202020204" pitchFamily="34" charset="0"/>
              <a:buChar char="•"/>
            </a:pPr>
            <a:r>
              <a:rPr lang="en-US" dirty="0"/>
              <a:t>Reflects moderate engagement level across the user base.</a:t>
            </a:r>
          </a:p>
          <a:p>
            <a:pPr marL="742950" lvl="1" indent="-285750" algn="l">
              <a:buFont typeface="Arial" panose="020B0604020202020204" pitchFamily="34" charset="0"/>
              <a:buChar char="•"/>
            </a:pPr>
            <a:r>
              <a:rPr lang="en-US" dirty="0"/>
              <a:t>Indicates a user typically reviews more than one business.</a:t>
            </a:r>
          </a:p>
          <a:p>
            <a:pPr algn="l"/>
            <a:endParaRPr lang="en-US" b="1" dirty="0"/>
          </a:p>
          <a:p>
            <a:pPr algn="l"/>
            <a:r>
              <a:rPr lang="en-US" b="1" dirty="0"/>
              <a:t>Considerations</a:t>
            </a:r>
            <a:r>
              <a:rPr lang="en-US" dirty="0"/>
              <a:t>:</a:t>
            </a:r>
          </a:p>
          <a:p>
            <a:pPr marL="742950" lvl="1" indent="-285750" algn="l">
              <a:buFont typeface="Arial" panose="020B0604020202020204" pitchFamily="34" charset="0"/>
              <a:buChar char="•"/>
            </a:pPr>
            <a:r>
              <a:rPr lang="en-US" dirty="0"/>
              <a:t>May suggest a diverse user interest across multiple business categories.</a:t>
            </a:r>
          </a:p>
          <a:p>
            <a:pPr marL="742950" lvl="1" indent="-285750" algn="l">
              <a:buFont typeface="Arial" panose="020B0604020202020204" pitchFamily="34" charset="0"/>
              <a:buChar char="•"/>
            </a:pPr>
            <a:r>
              <a:rPr lang="en-US" dirty="0"/>
              <a:t>Potential for encouraging users to become more active reviewers.</a:t>
            </a:r>
          </a:p>
          <a:p>
            <a:pPr algn="l"/>
            <a:endParaRPr lang="en-US" b="1" dirty="0"/>
          </a:p>
          <a:p>
            <a:pPr algn="l"/>
            <a:r>
              <a:rPr lang="en-US" b="1" dirty="0"/>
              <a:t>Action</a:t>
            </a:r>
            <a:r>
              <a:rPr lang="en-US" dirty="0"/>
              <a:t> </a:t>
            </a:r>
            <a:r>
              <a:rPr lang="en-US" b="1" dirty="0"/>
              <a:t>Points</a:t>
            </a:r>
            <a:r>
              <a:rPr lang="en-US" dirty="0"/>
              <a:t>:</a:t>
            </a:r>
          </a:p>
          <a:p>
            <a:pPr marL="742950" lvl="1" indent="-285750" algn="l">
              <a:buFont typeface="Arial" panose="020B0604020202020204" pitchFamily="34" charset="0"/>
              <a:buChar char="•"/>
            </a:pPr>
            <a:r>
              <a:rPr lang="en-US" dirty="0"/>
              <a:t>Implement incentives for frequent reviews to boost engagement.</a:t>
            </a:r>
          </a:p>
          <a:p>
            <a:pPr marL="742950" lvl="1" indent="-285750" algn="l">
              <a:buFont typeface="Arial" panose="020B0604020202020204" pitchFamily="34" charset="0"/>
              <a:buChar char="•"/>
            </a:pPr>
            <a:r>
              <a:rPr lang="en-US" dirty="0"/>
              <a:t>Explore targeted campaigns to convert one-time reviewers into regular contributors.</a:t>
            </a:r>
          </a:p>
        </p:txBody>
      </p:sp>
    </p:spTree>
    <p:extLst>
      <p:ext uri="{BB962C8B-B14F-4D97-AF65-F5344CB8AC3E}">
        <p14:creationId xmlns:p14="http://schemas.microsoft.com/office/powerpoint/2010/main" val="34984769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2ECEED-694D-39FE-6F2F-4210909EE676}"/>
              </a:ext>
            </a:extLst>
          </p:cNvPr>
          <p:cNvSpPr>
            <a:spLocks noGrp="1"/>
          </p:cNvSpPr>
          <p:nvPr>
            <p:ph type="title"/>
          </p:nvPr>
        </p:nvSpPr>
        <p:spPr>
          <a:xfrm>
            <a:off x="186813" y="365127"/>
            <a:ext cx="11166987" cy="1325563"/>
          </a:xfrm>
        </p:spPr>
        <p:txBody>
          <a:bodyPr/>
          <a:lstStyle/>
          <a:p>
            <a:r>
              <a:rPr lang="en-US" dirty="0"/>
              <a:t>Business Attributes and Their Impact on Reviews</a:t>
            </a:r>
          </a:p>
        </p:txBody>
      </p:sp>
      <p:sp>
        <p:nvSpPr>
          <p:cNvPr id="3" name="TextBox 2">
            <a:extLst>
              <a:ext uri="{FF2B5EF4-FFF2-40B4-BE49-F238E27FC236}">
                <a16:creationId xmlns:a16="http://schemas.microsoft.com/office/drawing/2014/main" id="{B2BEF2E2-966E-C08D-AC39-A1AFAA66E3C0}"/>
              </a:ext>
            </a:extLst>
          </p:cNvPr>
          <p:cNvSpPr txBox="1"/>
          <p:nvPr/>
        </p:nvSpPr>
        <p:spPr>
          <a:xfrm>
            <a:off x="522339" y="1947828"/>
            <a:ext cx="11147322" cy="4247317"/>
          </a:xfrm>
          <a:prstGeom prst="rect">
            <a:avLst/>
          </a:prstGeom>
          <a:noFill/>
        </p:spPr>
        <p:txBody>
          <a:bodyPr wrap="square" rtlCol="0">
            <a:spAutoFit/>
          </a:bodyPr>
          <a:lstStyle/>
          <a:p>
            <a:r>
              <a:rPr lang="en-US" b="1" dirty="0"/>
              <a:t>Data Overview:</a:t>
            </a:r>
          </a:p>
          <a:p>
            <a:pPr marL="0" lvl="1" indent="-285750">
              <a:buFont typeface="Arial" panose="020B0604020202020204" pitchFamily="34" charset="0"/>
              <a:buChar char="•"/>
            </a:pPr>
            <a:r>
              <a:rPr lang="en-US" dirty="0"/>
              <a:t>Analyzed relationship between attributes and reviews from the dataset.</a:t>
            </a:r>
          </a:p>
          <a:p>
            <a:r>
              <a:rPr lang="en-US" b="1" dirty="0"/>
              <a:t>Key Findings:</a:t>
            </a:r>
          </a:p>
          <a:p>
            <a:pPr marL="0" lvl="1" indent="-285750">
              <a:buFont typeface="Arial" panose="020B0604020202020204" pitchFamily="34" charset="0"/>
              <a:buChar char="•"/>
            </a:pPr>
            <a:r>
              <a:rPr lang="en-US" dirty="0"/>
              <a:t>No direct correlation observed between attribute count and review ratings.</a:t>
            </a:r>
          </a:p>
          <a:p>
            <a:pPr marL="0" lvl="1" indent="-285750">
              <a:buFont typeface="Arial" panose="020B0604020202020204" pitchFamily="34" charset="0"/>
              <a:buChar char="•"/>
            </a:pPr>
            <a:r>
              <a:rPr lang="en-US" dirty="0"/>
              <a:t>Businesses with a higher number of attributes do not consistently have higher review ratings.</a:t>
            </a:r>
          </a:p>
          <a:p>
            <a:r>
              <a:rPr lang="en-US" b="1" dirty="0"/>
              <a:t>Notable Observations:</a:t>
            </a:r>
          </a:p>
          <a:p>
            <a:pPr marL="0" lvl="1" indent="-285750">
              <a:buFont typeface="Arial" panose="020B0604020202020204" pitchFamily="34" charset="0"/>
              <a:buChar char="•"/>
            </a:pPr>
            <a:r>
              <a:rPr lang="en-US" dirty="0"/>
              <a:t>Some businesses with numerous attributes have many reviews, suggesting that a variety of services/features may      attract more customer feedback.</a:t>
            </a:r>
          </a:p>
          <a:p>
            <a:pPr marL="0" lvl="1" indent="-285750">
              <a:buFont typeface="Arial" panose="020B0604020202020204" pitchFamily="34" charset="0"/>
              <a:buChar char="•"/>
            </a:pPr>
            <a:r>
              <a:rPr lang="en-US" dirty="0"/>
              <a:t>Review count varies significantly, even among businesses with a similar number of attributes.</a:t>
            </a:r>
          </a:p>
          <a:p>
            <a:r>
              <a:rPr lang="en-US" b="1" dirty="0"/>
              <a:t>Strategic Insights:</a:t>
            </a:r>
          </a:p>
          <a:p>
            <a:pPr marL="0" lvl="1" indent="-285750">
              <a:buFont typeface="Arial" panose="020B0604020202020204" pitchFamily="34" charset="0"/>
              <a:buChar char="•"/>
            </a:pPr>
            <a:r>
              <a:rPr lang="en-US" dirty="0"/>
              <a:t>Quality over quantity: The presence of more attributes does not guarantee higher ratings.</a:t>
            </a:r>
          </a:p>
          <a:p>
            <a:pPr marL="0" lvl="1" indent="-285750">
              <a:buFont typeface="Arial" panose="020B0604020202020204" pitchFamily="34" charset="0"/>
              <a:buChar char="•"/>
            </a:pPr>
            <a:r>
              <a:rPr lang="en-US" dirty="0"/>
              <a:t>Focus on value-adding attributes that enhance customer experience.</a:t>
            </a:r>
          </a:p>
          <a:p>
            <a:r>
              <a:rPr lang="en-US" b="1" dirty="0"/>
              <a:t>Recommendations:</a:t>
            </a:r>
            <a:endParaRPr lang="en-US" b="1" i="0" dirty="0">
              <a:solidFill>
                <a:srgbClr val="D1D5DB"/>
              </a:solidFill>
              <a:effectLst/>
              <a:latin typeface="Söhne"/>
            </a:endParaRPr>
          </a:p>
          <a:p>
            <a:pPr marL="0" lvl="1" indent="-285750">
              <a:buFont typeface="Arial" panose="020B0604020202020204" pitchFamily="34" charset="0"/>
              <a:buChar char="•"/>
            </a:pPr>
            <a:r>
              <a:rPr lang="en-US" dirty="0"/>
              <a:t>Prioritize attributes that align with customer preferences and satisfaction.</a:t>
            </a:r>
          </a:p>
          <a:p>
            <a:pPr marL="0" lvl="1" indent="-285750">
              <a:buFont typeface="Arial" panose="020B0604020202020204" pitchFamily="34" charset="0"/>
              <a:buChar char="•"/>
            </a:pPr>
            <a:r>
              <a:rPr lang="en-US" dirty="0"/>
              <a:t>Further qualitative analysis on which specific attributes contribute positively to customer experience and reviews.</a:t>
            </a:r>
          </a:p>
        </p:txBody>
      </p:sp>
    </p:spTree>
    <p:extLst>
      <p:ext uri="{BB962C8B-B14F-4D97-AF65-F5344CB8AC3E}">
        <p14:creationId xmlns:p14="http://schemas.microsoft.com/office/powerpoint/2010/main" val="13282755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652D0-CCBF-47A1-4C04-B5DEC7CF06EC}"/>
              </a:ext>
            </a:extLst>
          </p:cNvPr>
          <p:cNvSpPr>
            <a:spLocks noGrp="1"/>
          </p:cNvSpPr>
          <p:nvPr>
            <p:ph type="title"/>
          </p:nvPr>
        </p:nvSpPr>
        <p:spPr/>
        <p:txBody>
          <a:bodyPr/>
          <a:lstStyle/>
          <a:p>
            <a:r>
              <a:rPr lang="en-US" dirty="0"/>
              <a:t>Established vs. New Businesses</a:t>
            </a:r>
          </a:p>
        </p:txBody>
      </p:sp>
      <p:sp>
        <p:nvSpPr>
          <p:cNvPr id="3" name="TextBox 2">
            <a:extLst>
              <a:ext uri="{FF2B5EF4-FFF2-40B4-BE49-F238E27FC236}">
                <a16:creationId xmlns:a16="http://schemas.microsoft.com/office/drawing/2014/main" id="{D9612BC2-0386-0D8F-DE51-7821683F2DA0}"/>
              </a:ext>
            </a:extLst>
          </p:cNvPr>
          <p:cNvSpPr txBox="1"/>
          <p:nvPr/>
        </p:nvSpPr>
        <p:spPr>
          <a:xfrm>
            <a:off x="522339" y="1947828"/>
            <a:ext cx="11147322" cy="4247317"/>
          </a:xfrm>
          <a:prstGeom prst="rect">
            <a:avLst/>
          </a:prstGeom>
          <a:noFill/>
        </p:spPr>
        <p:txBody>
          <a:bodyPr wrap="square" rtlCol="0">
            <a:spAutoFit/>
          </a:bodyPr>
          <a:lstStyle/>
          <a:p>
            <a:pPr algn="l"/>
            <a:r>
              <a:rPr lang="en-US" b="1" dirty="0"/>
              <a:t>Rating Comparison</a:t>
            </a:r>
            <a:r>
              <a:rPr lang="en-US" b="0" i="0" dirty="0">
                <a:solidFill>
                  <a:srgbClr val="D1D5DB"/>
                </a:solidFill>
                <a:effectLst/>
                <a:latin typeface="Söhne"/>
              </a:rPr>
              <a:t>:</a:t>
            </a:r>
          </a:p>
          <a:p>
            <a:pPr marL="742950" lvl="1" indent="-285750" algn="l">
              <a:buFont typeface="Arial" panose="020B0604020202020204" pitchFamily="34" charset="0"/>
              <a:buChar char="•"/>
            </a:pPr>
            <a:r>
              <a:rPr lang="en-US" dirty="0"/>
              <a:t>New Businesses: Avg. Rating </a:t>
            </a:r>
            <a:r>
              <a:rPr lang="en-US" b="1" dirty="0"/>
              <a:t>3.79</a:t>
            </a:r>
          </a:p>
          <a:p>
            <a:pPr marL="742950" lvl="1" indent="-285750" algn="l">
              <a:buFont typeface="Arial" panose="020B0604020202020204" pitchFamily="34" charset="0"/>
              <a:buChar char="•"/>
            </a:pPr>
            <a:r>
              <a:rPr lang="en-US" dirty="0"/>
              <a:t>Established Businesses (since 2010): Avg. Rating </a:t>
            </a:r>
            <a:r>
              <a:rPr lang="en-US" b="1" dirty="0"/>
              <a:t>3.69</a:t>
            </a:r>
            <a:br>
              <a:rPr lang="en-US" dirty="0"/>
            </a:br>
            <a:endParaRPr lang="en-US" dirty="0"/>
          </a:p>
          <a:p>
            <a:pPr algn="l"/>
            <a:r>
              <a:rPr lang="en-US" b="1" dirty="0"/>
              <a:t>Analysis:</a:t>
            </a:r>
          </a:p>
          <a:p>
            <a:pPr marL="742950" lvl="1" indent="-285750">
              <a:buFont typeface="Arial" panose="020B0604020202020204" pitchFamily="34" charset="0"/>
              <a:buChar char="•"/>
            </a:pPr>
            <a:r>
              <a:rPr lang="en-US" dirty="0"/>
              <a:t>New businesses have slightly higher average ratings than established ones.</a:t>
            </a:r>
          </a:p>
          <a:p>
            <a:pPr marL="742950" lvl="1" indent="-285750">
              <a:buFont typeface="Arial" panose="020B0604020202020204" pitchFamily="34" charset="0"/>
              <a:buChar char="•"/>
            </a:pPr>
            <a:r>
              <a:rPr lang="en-US" dirty="0"/>
              <a:t>This could indicate fresher experiences or modern standards appealing to reviewers.</a:t>
            </a:r>
            <a:br>
              <a:rPr lang="en-US" dirty="0"/>
            </a:br>
            <a:endParaRPr lang="en-US" dirty="0"/>
          </a:p>
          <a:p>
            <a:pPr algn="l"/>
            <a:r>
              <a:rPr lang="en-US" b="1" dirty="0"/>
              <a:t>Implications:</a:t>
            </a:r>
          </a:p>
          <a:p>
            <a:pPr marL="742950" lvl="1" indent="-285750">
              <a:buFont typeface="Arial" panose="020B0604020202020204" pitchFamily="34" charset="0"/>
              <a:buChar char="•"/>
            </a:pPr>
            <a:r>
              <a:rPr lang="en-US" dirty="0"/>
              <a:t>Longevity doesn't necessarily equate to higher ratings.</a:t>
            </a:r>
          </a:p>
          <a:p>
            <a:pPr marL="742950" lvl="1" indent="-285750">
              <a:buFont typeface="Arial" panose="020B0604020202020204" pitchFamily="34" charset="0"/>
              <a:buChar char="•"/>
            </a:pPr>
            <a:r>
              <a:rPr lang="en-US" dirty="0"/>
              <a:t>New businesses might be benefiting from initial excitement or promotional efforts.</a:t>
            </a:r>
          </a:p>
          <a:p>
            <a:pPr marL="742950" lvl="1" indent="-285750">
              <a:buFont typeface="Arial" panose="020B0604020202020204" pitchFamily="34" charset="0"/>
              <a:buChar char="•"/>
            </a:pPr>
            <a:endParaRPr lang="en-US" dirty="0"/>
          </a:p>
          <a:p>
            <a:r>
              <a:rPr lang="en-US" b="1" dirty="0"/>
              <a:t>Actionable Insights:</a:t>
            </a:r>
          </a:p>
          <a:p>
            <a:pPr marL="742950" lvl="1" indent="-285750">
              <a:buFont typeface="Arial" panose="020B0604020202020204" pitchFamily="34" charset="0"/>
              <a:buChar char="•"/>
            </a:pPr>
            <a:r>
              <a:rPr lang="en-US" dirty="0"/>
              <a:t>Investigate if established businesses can refresh their offerings.</a:t>
            </a:r>
          </a:p>
          <a:p>
            <a:pPr marL="742950" lvl="1" indent="-285750">
              <a:buFont typeface="Arial" panose="020B0604020202020204" pitchFamily="34" charset="0"/>
              <a:buChar char="•"/>
            </a:pPr>
            <a:r>
              <a:rPr lang="en-US" dirty="0"/>
              <a:t>Consider strategies to re-engage customers with long-standing businesses.</a:t>
            </a:r>
          </a:p>
        </p:txBody>
      </p:sp>
    </p:spTree>
    <p:extLst>
      <p:ext uri="{BB962C8B-B14F-4D97-AF65-F5344CB8AC3E}">
        <p14:creationId xmlns:p14="http://schemas.microsoft.com/office/powerpoint/2010/main" val="1174743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0DA02-B3C1-4E41-F29D-6B55CC42D204}"/>
              </a:ext>
            </a:extLst>
          </p:cNvPr>
          <p:cNvSpPr>
            <a:spLocks noGrp="1"/>
          </p:cNvSpPr>
          <p:nvPr>
            <p:ph type="title"/>
          </p:nvPr>
        </p:nvSpPr>
        <p:spPr/>
        <p:txBody>
          <a:bodyPr/>
          <a:lstStyle/>
          <a:p>
            <a:r>
              <a:rPr lang="en-US" dirty="0"/>
              <a:t>Part 2: Personal Presentation</a:t>
            </a:r>
          </a:p>
        </p:txBody>
      </p:sp>
      <p:sp>
        <p:nvSpPr>
          <p:cNvPr id="5" name="TextBox 4">
            <a:extLst>
              <a:ext uri="{FF2B5EF4-FFF2-40B4-BE49-F238E27FC236}">
                <a16:creationId xmlns:a16="http://schemas.microsoft.com/office/drawing/2014/main" id="{55D52797-3542-F71C-8B71-DEBED0F94208}"/>
              </a:ext>
            </a:extLst>
          </p:cNvPr>
          <p:cNvSpPr txBox="1"/>
          <p:nvPr/>
        </p:nvSpPr>
        <p:spPr>
          <a:xfrm>
            <a:off x="7255527" y="4562477"/>
            <a:ext cx="6097836" cy="369332"/>
          </a:xfrm>
          <a:prstGeom prst="rect">
            <a:avLst/>
          </a:prstGeom>
          <a:noFill/>
        </p:spPr>
        <p:txBody>
          <a:bodyPr wrap="square">
            <a:spAutoFit/>
          </a:bodyPr>
          <a:lstStyle/>
          <a:p>
            <a:r>
              <a:rPr lang="en-US" dirty="0"/>
              <a:t>- Personal experience</a:t>
            </a:r>
          </a:p>
        </p:txBody>
      </p:sp>
    </p:spTree>
    <p:extLst>
      <p:ext uri="{BB962C8B-B14F-4D97-AF65-F5344CB8AC3E}">
        <p14:creationId xmlns:p14="http://schemas.microsoft.com/office/powerpoint/2010/main" val="13683469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73E91D-E776-4104-06FC-D2BF30A5E089}"/>
              </a:ext>
            </a:extLst>
          </p:cNvPr>
          <p:cNvSpPr>
            <a:spLocks noGrp="1"/>
          </p:cNvSpPr>
          <p:nvPr>
            <p:ph type="title"/>
          </p:nvPr>
        </p:nvSpPr>
        <p:spPr>
          <a:xfrm>
            <a:off x="838199" y="365127"/>
            <a:ext cx="10950677" cy="1325563"/>
          </a:xfrm>
        </p:spPr>
        <p:txBody>
          <a:bodyPr/>
          <a:lstStyle/>
          <a:p>
            <a:r>
              <a:rPr lang="en-US" b="1" i="0" dirty="0">
                <a:effectLst/>
                <a:latin typeface="Söhne"/>
              </a:rPr>
              <a:t>Biggest Challenge in Data Project</a:t>
            </a:r>
            <a:endParaRPr lang="en-US" dirty="0"/>
          </a:p>
        </p:txBody>
      </p:sp>
      <p:sp>
        <p:nvSpPr>
          <p:cNvPr id="3" name="TextBox 2">
            <a:extLst>
              <a:ext uri="{FF2B5EF4-FFF2-40B4-BE49-F238E27FC236}">
                <a16:creationId xmlns:a16="http://schemas.microsoft.com/office/drawing/2014/main" id="{62B7EFD9-CBAC-CB43-0F8A-72A8D734CA5F}"/>
              </a:ext>
            </a:extLst>
          </p:cNvPr>
          <p:cNvSpPr txBox="1"/>
          <p:nvPr/>
        </p:nvSpPr>
        <p:spPr>
          <a:xfrm>
            <a:off x="838199" y="1859339"/>
            <a:ext cx="11147322" cy="1200329"/>
          </a:xfrm>
          <a:prstGeom prst="rect">
            <a:avLst/>
          </a:prstGeom>
          <a:noFill/>
        </p:spPr>
        <p:txBody>
          <a:bodyPr wrap="square" rtlCol="0">
            <a:spAutoFit/>
          </a:bodyPr>
          <a:lstStyle/>
          <a:p>
            <a:r>
              <a:rPr lang="en-US" b="1" dirty="0"/>
              <a:t>Challenge:</a:t>
            </a:r>
          </a:p>
          <a:p>
            <a:pPr lvl="1"/>
            <a:r>
              <a:rPr lang="en-US" dirty="0"/>
              <a:t>The primary challenge was constructing a database from the provided CSV files &amp; when implementing the 'Join' function in SQL queries. The inconsistencies in data across different files posed a significant barrier to efficient integration..</a:t>
            </a:r>
          </a:p>
        </p:txBody>
      </p:sp>
      <p:sp>
        <p:nvSpPr>
          <p:cNvPr id="4" name="TextBox 3">
            <a:extLst>
              <a:ext uri="{FF2B5EF4-FFF2-40B4-BE49-F238E27FC236}">
                <a16:creationId xmlns:a16="http://schemas.microsoft.com/office/drawing/2014/main" id="{E9052E45-0996-A7A5-EE37-DD4FCF93997B}"/>
              </a:ext>
            </a:extLst>
          </p:cNvPr>
          <p:cNvSpPr txBox="1"/>
          <p:nvPr/>
        </p:nvSpPr>
        <p:spPr>
          <a:xfrm>
            <a:off x="838199" y="3228317"/>
            <a:ext cx="11147322" cy="2308324"/>
          </a:xfrm>
          <a:prstGeom prst="rect">
            <a:avLst/>
          </a:prstGeom>
          <a:noFill/>
        </p:spPr>
        <p:txBody>
          <a:bodyPr wrap="square" rtlCol="0">
            <a:spAutoFit/>
          </a:bodyPr>
          <a:lstStyle/>
          <a:p>
            <a:r>
              <a:rPr lang="en-US" b="1" dirty="0"/>
              <a:t>Overcoming the Challenge:</a:t>
            </a:r>
          </a:p>
          <a:p>
            <a:pPr marR="0" lvl="1" indent="0" fontAlgn="base">
              <a:lnSpc>
                <a:spcPct val="100000"/>
              </a:lnSpc>
              <a:spcBef>
                <a:spcPct val="0"/>
              </a:spcBef>
              <a:spcAft>
                <a:spcPct val="0"/>
              </a:spcAft>
              <a:buClrTx/>
              <a:buSzTx/>
              <a:buFontTx/>
              <a:buNone/>
              <a:tabLst/>
            </a:pPr>
            <a:r>
              <a:rPr lang="en-US" dirty="0"/>
              <a:t>Creating </a:t>
            </a:r>
            <a:r>
              <a:rPr lang="en-US" altLang="en-US" dirty="0"/>
              <a:t>To solve this problem, we carefully organized the data fields to make sure they matched up correctly. We also created special SQL scripts to accurately link the data, even though there were some differences. This careful process made sure we could combine the data smoothly for a thorough analysis.</a:t>
            </a:r>
          </a:p>
          <a:p>
            <a:pPr marR="0" lvl="1" indent="0" fontAlgn="base">
              <a:lnSpc>
                <a:spcPct val="100000"/>
              </a:lnSpc>
              <a:spcBef>
                <a:spcPct val="0"/>
              </a:spcBef>
              <a:spcAft>
                <a:spcPct val="0"/>
              </a:spcAft>
              <a:buClrTx/>
              <a:buSzTx/>
              <a:buFontTx/>
              <a:buNone/>
              <a:tabLst/>
            </a:pPr>
            <a:r>
              <a:rPr lang="en-US" altLang="en-US" dirty="0"/>
              <a:t>3of30</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a:p>
            <a:pPr lvl="1"/>
            <a:endParaRPr lang="en-US" dirty="0"/>
          </a:p>
        </p:txBody>
      </p:sp>
    </p:spTree>
    <p:extLst>
      <p:ext uri="{BB962C8B-B14F-4D97-AF65-F5344CB8AC3E}">
        <p14:creationId xmlns:p14="http://schemas.microsoft.com/office/powerpoint/2010/main" val="11389132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120378-1638-62CD-038A-BF5C7C82F75B}"/>
              </a:ext>
            </a:extLst>
          </p:cNvPr>
          <p:cNvSpPr>
            <a:spLocks noGrp="1"/>
          </p:cNvSpPr>
          <p:nvPr>
            <p:ph type="title"/>
          </p:nvPr>
        </p:nvSpPr>
        <p:spPr/>
        <p:txBody>
          <a:bodyPr/>
          <a:lstStyle/>
          <a:p>
            <a:r>
              <a:rPr lang="en-US" b="1" i="0" dirty="0">
                <a:effectLst/>
                <a:latin typeface="Söhne"/>
              </a:rPr>
              <a:t>Easiest Part of the Project</a:t>
            </a:r>
            <a:endParaRPr lang="en-US" dirty="0"/>
          </a:p>
        </p:txBody>
      </p:sp>
      <p:sp>
        <p:nvSpPr>
          <p:cNvPr id="3" name="TextBox 2">
            <a:extLst>
              <a:ext uri="{FF2B5EF4-FFF2-40B4-BE49-F238E27FC236}">
                <a16:creationId xmlns:a16="http://schemas.microsoft.com/office/drawing/2014/main" id="{BCF5079E-B814-87B2-978B-F16EA431B613}"/>
              </a:ext>
            </a:extLst>
          </p:cNvPr>
          <p:cNvSpPr txBox="1"/>
          <p:nvPr/>
        </p:nvSpPr>
        <p:spPr>
          <a:xfrm>
            <a:off x="739876" y="1690690"/>
            <a:ext cx="11147322" cy="1477328"/>
          </a:xfrm>
          <a:prstGeom prst="rect">
            <a:avLst/>
          </a:prstGeom>
          <a:noFill/>
        </p:spPr>
        <p:txBody>
          <a:bodyPr wrap="square" rtlCol="0">
            <a:spAutoFit/>
          </a:bodyPr>
          <a:lstStyle/>
          <a:p>
            <a:r>
              <a:rPr lang="en-US" b="1" dirty="0"/>
              <a:t>Ease:</a:t>
            </a:r>
          </a:p>
          <a:p>
            <a:pPr marR="0" lvl="1" indent="0" fontAlgn="base">
              <a:lnSpc>
                <a:spcPct val="100000"/>
              </a:lnSpc>
              <a:spcBef>
                <a:spcPct val="0"/>
              </a:spcBef>
              <a:spcAft>
                <a:spcPct val="0"/>
              </a:spcAft>
              <a:buClrTx/>
              <a:buSzTx/>
              <a:buFontTx/>
              <a:buNone/>
              <a:tabLst/>
            </a:pPr>
            <a:r>
              <a:rPr lang="en-US" dirty="0"/>
              <a:t>The simplest aspect was developing a comprehensive data dictionary. With all necessary information at hand, the process was straightforward and efficient.</a:t>
            </a:r>
            <a:br>
              <a:rPr lang="en-US" altLang="en-US" dirty="0"/>
            </a:br>
            <a:endParaRPr lang="en-US" altLang="en-US" dirty="0"/>
          </a:p>
          <a:p>
            <a:pPr lvl="1"/>
            <a:endParaRPr lang="en-US" dirty="0"/>
          </a:p>
        </p:txBody>
      </p:sp>
      <p:sp>
        <p:nvSpPr>
          <p:cNvPr id="4" name="TextBox 3">
            <a:extLst>
              <a:ext uri="{FF2B5EF4-FFF2-40B4-BE49-F238E27FC236}">
                <a16:creationId xmlns:a16="http://schemas.microsoft.com/office/drawing/2014/main" id="{0B697E3D-0FB2-FD1D-FA5B-A392D3F4EDEA}"/>
              </a:ext>
            </a:extLst>
          </p:cNvPr>
          <p:cNvSpPr txBox="1"/>
          <p:nvPr/>
        </p:nvSpPr>
        <p:spPr>
          <a:xfrm>
            <a:off x="739876" y="3168018"/>
            <a:ext cx="11147322" cy="2031325"/>
          </a:xfrm>
          <a:prstGeom prst="rect">
            <a:avLst/>
          </a:prstGeom>
          <a:noFill/>
        </p:spPr>
        <p:txBody>
          <a:bodyPr wrap="square" rtlCol="0">
            <a:spAutoFit/>
          </a:bodyPr>
          <a:lstStyle/>
          <a:p>
            <a:r>
              <a:rPr lang="en-US" b="1" dirty="0"/>
              <a:t>Reason for Ease</a:t>
            </a:r>
            <a:r>
              <a:rPr lang="en-US" b="0" i="0" dirty="0">
                <a:solidFill>
                  <a:srgbClr val="D1D5DB"/>
                </a:solidFill>
                <a:effectLst/>
                <a:latin typeface="Söhne"/>
              </a:rPr>
              <a:t>:</a:t>
            </a:r>
            <a:r>
              <a:rPr lang="en-US" b="1" dirty="0"/>
              <a:t>:</a:t>
            </a:r>
          </a:p>
          <a:p>
            <a:pPr marR="0" lvl="1" indent="0" fontAlgn="base">
              <a:lnSpc>
                <a:spcPct val="100000"/>
              </a:lnSpc>
              <a:spcBef>
                <a:spcPct val="0"/>
              </a:spcBef>
              <a:spcAft>
                <a:spcPct val="0"/>
              </a:spcAft>
              <a:buClrTx/>
              <a:buSzTx/>
              <a:buFontTx/>
              <a:buNone/>
              <a:tabLst/>
            </a:pPr>
            <a:r>
              <a:rPr lang="en-US" dirty="0"/>
              <a:t>The availability of detailed data facilitated the clear definition of database elements, which in turn made creating visuals for outputs a smooth and unchallenging task. This direct access to complete data sets allowed for quick reference and streamlined the visualization process, resulting in effective and compelling graphical representations of our findings.</a:t>
            </a:r>
            <a:br>
              <a:rPr lang="en-US" altLang="en-US" dirty="0"/>
            </a:br>
            <a:endParaRPr lang="en-US" altLang="en-US" dirty="0"/>
          </a:p>
          <a:p>
            <a:pPr lvl="1"/>
            <a:endParaRPr lang="en-US" dirty="0"/>
          </a:p>
        </p:txBody>
      </p:sp>
    </p:spTree>
    <p:extLst>
      <p:ext uri="{BB962C8B-B14F-4D97-AF65-F5344CB8AC3E}">
        <p14:creationId xmlns:p14="http://schemas.microsoft.com/office/powerpoint/2010/main" val="17525888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FD57D-A812-33C3-1C50-02F60781A02D}"/>
              </a:ext>
            </a:extLst>
          </p:cNvPr>
          <p:cNvSpPr>
            <a:spLocks noGrp="1"/>
          </p:cNvSpPr>
          <p:nvPr>
            <p:ph type="title"/>
          </p:nvPr>
        </p:nvSpPr>
        <p:spPr/>
        <p:txBody>
          <a:bodyPr/>
          <a:lstStyle/>
          <a:p>
            <a:r>
              <a:rPr lang="en-US" b="1" i="0" dirty="0">
                <a:effectLst/>
                <a:latin typeface="Söhne"/>
              </a:rPr>
              <a:t>Surprises in the Data</a:t>
            </a:r>
            <a:endParaRPr lang="en-US" dirty="0"/>
          </a:p>
        </p:txBody>
      </p:sp>
      <p:sp>
        <p:nvSpPr>
          <p:cNvPr id="3" name="TextBox 2">
            <a:extLst>
              <a:ext uri="{FF2B5EF4-FFF2-40B4-BE49-F238E27FC236}">
                <a16:creationId xmlns:a16="http://schemas.microsoft.com/office/drawing/2014/main" id="{39FE0481-48E1-D7BF-CBB7-AA318B8F2A44}"/>
              </a:ext>
            </a:extLst>
          </p:cNvPr>
          <p:cNvSpPr txBox="1"/>
          <p:nvPr/>
        </p:nvSpPr>
        <p:spPr>
          <a:xfrm>
            <a:off x="683964" y="2286670"/>
            <a:ext cx="11147322" cy="1477328"/>
          </a:xfrm>
          <a:prstGeom prst="rect">
            <a:avLst/>
          </a:prstGeom>
          <a:noFill/>
        </p:spPr>
        <p:txBody>
          <a:bodyPr wrap="square" rtlCol="0">
            <a:spAutoFit/>
          </a:bodyPr>
          <a:lstStyle/>
          <a:p>
            <a:r>
              <a:rPr lang="en-US" dirty="0"/>
              <a:t>Surprisingly, the data showed some trends that we didn’t expect. For example, It's intriguing to note that the highest average review ratings are not necessarily associated with businesses that have a price range defined. This could suggest that customer satisfaction may not always correlate with the price range of services or products offered.</a:t>
            </a:r>
            <a:br>
              <a:rPr lang="en-US" altLang="en-US" dirty="0"/>
            </a:br>
            <a:endParaRPr lang="en-US" altLang="en-US" dirty="0"/>
          </a:p>
          <a:p>
            <a:pPr lvl="1"/>
            <a:endParaRPr lang="en-US" dirty="0"/>
          </a:p>
        </p:txBody>
      </p:sp>
    </p:spTree>
    <p:extLst>
      <p:ext uri="{BB962C8B-B14F-4D97-AF65-F5344CB8AC3E}">
        <p14:creationId xmlns:p14="http://schemas.microsoft.com/office/powerpoint/2010/main" val="25458069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67154-072D-7279-28D6-4ADC7A56A146}"/>
              </a:ext>
            </a:extLst>
          </p:cNvPr>
          <p:cNvSpPr>
            <a:spLocks noGrp="1"/>
          </p:cNvSpPr>
          <p:nvPr>
            <p:ph type="title"/>
          </p:nvPr>
        </p:nvSpPr>
        <p:spPr/>
        <p:txBody>
          <a:bodyPr/>
          <a:lstStyle/>
          <a:p>
            <a:r>
              <a:rPr lang="en-US" b="1" i="0" dirty="0">
                <a:effectLst/>
                <a:latin typeface="Söhne"/>
              </a:rPr>
              <a:t>Curiosities about Yelp's Real Data</a:t>
            </a:r>
            <a:endParaRPr lang="en-US" dirty="0"/>
          </a:p>
        </p:txBody>
      </p:sp>
      <p:sp>
        <p:nvSpPr>
          <p:cNvPr id="3" name="TextBox 2">
            <a:extLst>
              <a:ext uri="{FF2B5EF4-FFF2-40B4-BE49-F238E27FC236}">
                <a16:creationId xmlns:a16="http://schemas.microsoft.com/office/drawing/2014/main" id="{0F5CC36B-6CF4-410E-B503-0C04753BAD59}"/>
              </a:ext>
            </a:extLst>
          </p:cNvPr>
          <p:cNvSpPr txBox="1"/>
          <p:nvPr/>
        </p:nvSpPr>
        <p:spPr>
          <a:xfrm>
            <a:off x="683964" y="2286670"/>
            <a:ext cx="11147322" cy="1200329"/>
          </a:xfrm>
          <a:prstGeom prst="rect">
            <a:avLst/>
          </a:prstGeom>
          <a:noFill/>
        </p:spPr>
        <p:txBody>
          <a:bodyPr wrap="square" rtlCol="0">
            <a:spAutoFit/>
          </a:bodyPr>
          <a:lstStyle/>
          <a:p>
            <a:r>
              <a:rPr lang="en-US" b="1" dirty="0"/>
              <a:t>Wonder</a:t>
            </a:r>
            <a:r>
              <a:rPr lang="en-US" dirty="0"/>
              <a:t>: </a:t>
            </a:r>
          </a:p>
          <a:p>
            <a:r>
              <a:rPr lang="en-US" dirty="0"/>
              <a:t>	It’s interesting to think about how big and complicated Yelp’s real data might be. People might ask about 	how their database is set up, how they manage so much data, and what kind of trends and information they 	get from how users use the site.</a:t>
            </a:r>
          </a:p>
        </p:txBody>
      </p:sp>
    </p:spTree>
    <p:extLst>
      <p:ext uri="{BB962C8B-B14F-4D97-AF65-F5344CB8AC3E}">
        <p14:creationId xmlns:p14="http://schemas.microsoft.com/office/powerpoint/2010/main" val="37450042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0DA02-B3C1-4E41-F29D-6B55CC42D204}"/>
              </a:ext>
            </a:extLst>
          </p:cNvPr>
          <p:cNvSpPr>
            <a:spLocks noGrp="1"/>
          </p:cNvSpPr>
          <p:nvPr>
            <p:ph type="title"/>
          </p:nvPr>
        </p:nvSpPr>
        <p:spPr/>
        <p:txBody>
          <a:bodyPr/>
          <a:lstStyle/>
          <a:p>
            <a:r>
              <a:rPr lang="en-US" dirty="0"/>
              <a:t>Part 1: Business Presentation</a:t>
            </a:r>
          </a:p>
        </p:txBody>
      </p:sp>
      <p:sp>
        <p:nvSpPr>
          <p:cNvPr id="3" name="Text Placeholder 2">
            <a:extLst>
              <a:ext uri="{FF2B5EF4-FFF2-40B4-BE49-F238E27FC236}">
                <a16:creationId xmlns:a16="http://schemas.microsoft.com/office/drawing/2014/main" id="{1AAFF2F6-A7A8-8ED7-E520-87C92CE02CDE}"/>
              </a:ext>
            </a:extLst>
          </p:cNvPr>
          <p:cNvSpPr>
            <a:spLocks noGrp="1"/>
          </p:cNvSpPr>
          <p:nvPr>
            <p:ph type="body" idx="1"/>
          </p:nvPr>
        </p:nvSpPr>
        <p:spPr/>
        <p:txBody>
          <a:bodyPr/>
          <a:lstStyle/>
          <a:p>
            <a:r>
              <a:rPr lang="en-US" dirty="0"/>
              <a:t>Presented By – Rishikesh More </a:t>
            </a:r>
            <a:br>
              <a:rPr lang="en-US" dirty="0"/>
            </a:br>
            <a:endParaRPr lang="en-US" dirty="0"/>
          </a:p>
        </p:txBody>
      </p:sp>
    </p:spTree>
    <p:extLst>
      <p:ext uri="{BB962C8B-B14F-4D97-AF65-F5344CB8AC3E}">
        <p14:creationId xmlns:p14="http://schemas.microsoft.com/office/powerpoint/2010/main" val="23598311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1F4C3-3540-F9D0-2CC5-B1876D81A67F}"/>
              </a:ext>
            </a:extLst>
          </p:cNvPr>
          <p:cNvSpPr>
            <a:spLocks noGrp="1"/>
          </p:cNvSpPr>
          <p:nvPr>
            <p:ph type="title"/>
          </p:nvPr>
        </p:nvSpPr>
        <p:spPr/>
        <p:txBody>
          <a:bodyPr/>
          <a:lstStyle/>
          <a:p>
            <a:r>
              <a:rPr lang="en-US" b="1" i="0" dirty="0">
                <a:effectLst/>
                <a:latin typeface="Söhne"/>
              </a:rPr>
              <a:t>Recommendations for Yelp</a:t>
            </a:r>
            <a:endParaRPr lang="en-US" dirty="0"/>
          </a:p>
        </p:txBody>
      </p:sp>
      <p:sp>
        <p:nvSpPr>
          <p:cNvPr id="3" name="TextBox 2">
            <a:extLst>
              <a:ext uri="{FF2B5EF4-FFF2-40B4-BE49-F238E27FC236}">
                <a16:creationId xmlns:a16="http://schemas.microsoft.com/office/drawing/2014/main" id="{EF989BBA-E2B6-7A1B-45B9-4DCCD1A2B3E9}"/>
              </a:ext>
            </a:extLst>
          </p:cNvPr>
          <p:cNvSpPr txBox="1"/>
          <p:nvPr/>
        </p:nvSpPr>
        <p:spPr>
          <a:xfrm>
            <a:off x="683964" y="2286670"/>
            <a:ext cx="11147322" cy="923330"/>
          </a:xfrm>
          <a:prstGeom prst="rect">
            <a:avLst/>
          </a:prstGeom>
          <a:noFill/>
        </p:spPr>
        <p:txBody>
          <a:bodyPr wrap="square" rtlCol="0">
            <a:spAutoFit/>
          </a:bodyPr>
          <a:lstStyle/>
          <a:p>
            <a:r>
              <a:rPr lang="en-US" b="1" dirty="0"/>
              <a:t>Recommendation</a:t>
            </a:r>
            <a:r>
              <a:rPr lang="en-US" dirty="0"/>
              <a:t>:</a:t>
            </a:r>
          </a:p>
          <a:p>
            <a:r>
              <a:rPr lang="en-US" dirty="0"/>
              <a:t>	 Yelp could improve data utility by standardizing entry formats at the point of input. This would reduce 	 preprocessing work and enhance the data's immediate usability for analysis</a:t>
            </a:r>
            <a:r>
              <a:rPr lang="en-US" dirty="0">
                <a:solidFill>
                  <a:srgbClr val="D1D5DB"/>
                </a:solidFill>
                <a:latin typeface="Söhne"/>
              </a:rPr>
              <a:t>.</a:t>
            </a:r>
            <a:endParaRPr lang="en-US" dirty="0"/>
          </a:p>
        </p:txBody>
      </p:sp>
    </p:spTree>
    <p:extLst>
      <p:ext uri="{BB962C8B-B14F-4D97-AF65-F5344CB8AC3E}">
        <p14:creationId xmlns:p14="http://schemas.microsoft.com/office/powerpoint/2010/main" val="11324912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A9C2AC-7507-7D17-7A73-8A74B11395B0}"/>
              </a:ext>
            </a:extLst>
          </p:cNvPr>
          <p:cNvSpPr>
            <a:spLocks noGrp="1"/>
          </p:cNvSpPr>
          <p:nvPr>
            <p:ph type="title"/>
          </p:nvPr>
        </p:nvSpPr>
        <p:spPr>
          <a:xfrm>
            <a:off x="4044109" y="2326130"/>
            <a:ext cx="10515600" cy="1325563"/>
          </a:xfrm>
        </p:spPr>
        <p:txBody>
          <a:bodyPr/>
          <a:lstStyle/>
          <a:p>
            <a:r>
              <a:rPr lang="en-US" dirty="0"/>
              <a:t>Thank You</a:t>
            </a:r>
          </a:p>
        </p:txBody>
      </p:sp>
    </p:spTree>
    <p:extLst>
      <p:ext uri="{BB962C8B-B14F-4D97-AF65-F5344CB8AC3E}">
        <p14:creationId xmlns:p14="http://schemas.microsoft.com/office/powerpoint/2010/main" val="21271315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D240D-2E95-34EA-2DD2-E778747EF415}"/>
              </a:ext>
            </a:extLst>
          </p:cNvPr>
          <p:cNvSpPr>
            <a:spLocks noGrp="1"/>
          </p:cNvSpPr>
          <p:nvPr>
            <p:ph type="title"/>
          </p:nvPr>
        </p:nvSpPr>
        <p:spPr>
          <a:xfrm>
            <a:off x="838200" y="180460"/>
            <a:ext cx="10515600" cy="1325563"/>
          </a:xfrm>
        </p:spPr>
        <p:txBody>
          <a:bodyPr/>
          <a:lstStyle/>
          <a:p>
            <a:r>
              <a:rPr lang="en-US" dirty="0"/>
              <a:t>Analysis of Yelp User Growth (2010-2022)</a:t>
            </a:r>
          </a:p>
        </p:txBody>
      </p:sp>
      <p:sp>
        <p:nvSpPr>
          <p:cNvPr id="4" name="TextBox 3">
            <a:extLst>
              <a:ext uri="{FF2B5EF4-FFF2-40B4-BE49-F238E27FC236}">
                <a16:creationId xmlns:a16="http://schemas.microsoft.com/office/drawing/2014/main" id="{FEDE022A-5751-F12C-6FA5-B61564D9F956}"/>
              </a:ext>
            </a:extLst>
          </p:cNvPr>
          <p:cNvSpPr txBox="1"/>
          <p:nvPr/>
        </p:nvSpPr>
        <p:spPr>
          <a:xfrm>
            <a:off x="3197944" y="1694338"/>
            <a:ext cx="5049079" cy="3970318"/>
          </a:xfrm>
          <a:prstGeom prst="rect">
            <a:avLst/>
          </a:prstGeom>
          <a:noFill/>
        </p:spPr>
        <p:txBody>
          <a:bodyPr wrap="square" rtlCol="0">
            <a:spAutoFit/>
          </a:bodyPr>
          <a:lstStyle/>
          <a:p>
            <a:endParaRPr lang="en-US" dirty="0"/>
          </a:p>
          <a:p>
            <a:pPr>
              <a:buFont typeface="Arial" panose="020B0604020202020204" pitchFamily="34" charset="0"/>
              <a:buChar char="•"/>
            </a:pPr>
            <a:r>
              <a:rPr lang="en-US" dirty="0"/>
              <a:t> Rapid user growth from 2010 to 2015, with a peak at nearly </a:t>
            </a:r>
            <a:r>
              <a:rPr lang="en-US" b="1" dirty="0"/>
              <a:t>248,000</a:t>
            </a:r>
            <a:r>
              <a:rPr lang="en-US" dirty="0"/>
              <a:t> new users in </a:t>
            </a:r>
            <a:r>
              <a:rPr lang="en-US" b="1" dirty="0"/>
              <a:t>2015</a:t>
            </a:r>
            <a:r>
              <a:rPr lang="en-US" dirty="0"/>
              <a:t>.</a:t>
            </a:r>
          </a:p>
          <a:p>
            <a:endParaRPr lang="en-US" dirty="0"/>
          </a:p>
          <a:p>
            <a:pPr>
              <a:buFont typeface="Arial" panose="020B0604020202020204" pitchFamily="34" charset="0"/>
              <a:buChar char="•"/>
            </a:pPr>
            <a:r>
              <a:rPr lang="en-US" dirty="0"/>
              <a:t> Decline in new users from 2016, with a steep drop to </a:t>
            </a:r>
            <a:r>
              <a:rPr lang="en-US" b="1" dirty="0"/>
              <a:t>2,782</a:t>
            </a:r>
            <a:r>
              <a:rPr lang="en-US" dirty="0"/>
              <a:t> in </a:t>
            </a:r>
            <a:r>
              <a:rPr lang="en-US" b="1" dirty="0"/>
              <a:t>2022</a:t>
            </a:r>
            <a:r>
              <a:rPr lang="en-US" dirty="0"/>
              <a:t>.</a:t>
            </a:r>
          </a:p>
          <a:p>
            <a:endParaRPr lang="en-US" dirty="0"/>
          </a:p>
          <a:p>
            <a:pPr>
              <a:buFont typeface="Arial" panose="020B0604020202020204" pitchFamily="34" charset="0"/>
              <a:buChar char="•"/>
            </a:pPr>
            <a:r>
              <a:rPr lang="en-US" dirty="0"/>
              <a:t> </a:t>
            </a:r>
            <a:r>
              <a:rPr lang="en-US" b="1" dirty="0"/>
              <a:t>Potential reasons</a:t>
            </a:r>
            <a:r>
              <a:rPr lang="en-US" dirty="0"/>
              <a:t>: market saturation, competition, shifts in consumer preferences.</a:t>
            </a:r>
          </a:p>
          <a:p>
            <a:pPr>
              <a:buFont typeface="Arial" panose="020B0604020202020204" pitchFamily="34" charset="0"/>
              <a:buChar char="•"/>
            </a:pPr>
            <a:endParaRPr lang="en-US" dirty="0"/>
          </a:p>
          <a:p>
            <a:pPr>
              <a:buFont typeface="Arial" panose="020B0604020202020204" pitchFamily="34" charset="0"/>
              <a:buChar char="•"/>
            </a:pPr>
            <a:r>
              <a:rPr lang="en-US" dirty="0"/>
              <a:t> </a:t>
            </a:r>
            <a:r>
              <a:rPr lang="en-US" b="1" dirty="0"/>
              <a:t>Actionable next steps</a:t>
            </a:r>
            <a:r>
              <a:rPr lang="en-US" dirty="0"/>
              <a:t>: Investigate causes, evaluate user acquisition strategies, enhance product features to boost growth</a:t>
            </a:r>
          </a:p>
          <a:p>
            <a:endParaRPr lang="en-US" dirty="0"/>
          </a:p>
        </p:txBody>
      </p:sp>
    </p:spTree>
    <p:extLst>
      <p:ext uri="{BB962C8B-B14F-4D97-AF65-F5344CB8AC3E}">
        <p14:creationId xmlns:p14="http://schemas.microsoft.com/office/powerpoint/2010/main" val="38337422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DFCC0-9E15-80F4-89BC-172AB0FCFB70}"/>
              </a:ext>
            </a:extLst>
          </p:cNvPr>
          <p:cNvSpPr>
            <a:spLocks noGrp="1"/>
          </p:cNvSpPr>
          <p:nvPr>
            <p:ph type="title"/>
          </p:nvPr>
        </p:nvSpPr>
        <p:spPr/>
        <p:txBody>
          <a:bodyPr/>
          <a:lstStyle/>
          <a:p>
            <a:r>
              <a:rPr lang="en-US" dirty="0"/>
              <a:t>Elite User Trends (2012-2021)</a:t>
            </a:r>
          </a:p>
        </p:txBody>
      </p:sp>
      <p:sp>
        <p:nvSpPr>
          <p:cNvPr id="3" name="TextBox 2">
            <a:extLst>
              <a:ext uri="{FF2B5EF4-FFF2-40B4-BE49-F238E27FC236}">
                <a16:creationId xmlns:a16="http://schemas.microsoft.com/office/drawing/2014/main" id="{728D5769-0752-47FD-A409-96D08E5CEC98}"/>
              </a:ext>
            </a:extLst>
          </p:cNvPr>
          <p:cNvSpPr txBox="1"/>
          <p:nvPr/>
        </p:nvSpPr>
        <p:spPr>
          <a:xfrm>
            <a:off x="2224552" y="1690690"/>
            <a:ext cx="6624482" cy="4524315"/>
          </a:xfrm>
          <a:prstGeom prst="rect">
            <a:avLst/>
          </a:prstGeom>
          <a:noFill/>
        </p:spPr>
        <p:txBody>
          <a:bodyPr wrap="square" rtlCol="0">
            <a:spAutoFit/>
          </a:bodyPr>
          <a:lstStyle/>
          <a:p>
            <a:pPr algn="l">
              <a:buFont typeface="Arial" panose="020B0604020202020204" pitchFamily="34" charset="0"/>
              <a:buChar char="•"/>
            </a:pPr>
            <a:r>
              <a:rPr lang="en-US" dirty="0"/>
              <a:t> </a:t>
            </a:r>
            <a:r>
              <a:rPr lang="en-US" u="sng" dirty="0"/>
              <a:t>Overview</a:t>
            </a:r>
            <a:r>
              <a:rPr lang="en-US" dirty="0"/>
              <a:t>: The data reflects the count of elite users on our platform for each year from 2012 through 2021.</a:t>
            </a:r>
          </a:p>
          <a:p>
            <a:pPr algn="l">
              <a:buFont typeface="Arial" panose="020B0604020202020204" pitchFamily="34" charset="0"/>
              <a:buChar char="•"/>
            </a:pPr>
            <a:r>
              <a:rPr lang="en-US" dirty="0"/>
              <a:t> </a:t>
            </a:r>
            <a:r>
              <a:rPr lang="en-US" u="sng" dirty="0"/>
              <a:t>Growth Trend</a:t>
            </a:r>
            <a:r>
              <a:rPr lang="en-US" dirty="0"/>
              <a:t>: There is a clear increasing trend in the number of elite users from 2012 to 2019, with a notable peak in 2019 at 44,044 elite users.</a:t>
            </a:r>
          </a:p>
          <a:p>
            <a:pPr algn="l">
              <a:buFont typeface="Arial" panose="020B0604020202020204" pitchFamily="34" charset="0"/>
              <a:buChar char="•"/>
            </a:pPr>
            <a:r>
              <a:rPr lang="en-US" dirty="0"/>
              <a:t> </a:t>
            </a:r>
            <a:r>
              <a:rPr lang="en-US" u="sng" dirty="0"/>
              <a:t>Recent Fluctuation</a:t>
            </a:r>
            <a:r>
              <a:rPr lang="en-US" dirty="0"/>
              <a:t>: A slight dip occurred in 2020, where the count decreased to 39,929, which could be attributed to external factors affecting user engagement.</a:t>
            </a:r>
          </a:p>
          <a:p>
            <a:pPr algn="l">
              <a:buFont typeface="Arial" panose="020B0604020202020204" pitchFamily="34" charset="0"/>
              <a:buChar char="•"/>
            </a:pPr>
            <a:r>
              <a:rPr lang="en-US" dirty="0"/>
              <a:t> </a:t>
            </a:r>
            <a:r>
              <a:rPr lang="en-US" u="sng" dirty="0"/>
              <a:t>Current Status</a:t>
            </a:r>
            <a:r>
              <a:rPr lang="en-US" dirty="0"/>
              <a:t>: The number of elite users rebounded in 2021, reaching the highest in the period at 44,542.</a:t>
            </a:r>
          </a:p>
          <a:p>
            <a:pPr algn="l">
              <a:buFont typeface="Arial" panose="020B0604020202020204" pitchFamily="34" charset="0"/>
              <a:buChar char="•"/>
            </a:pPr>
            <a:r>
              <a:rPr lang="en-US" dirty="0"/>
              <a:t> </a:t>
            </a:r>
            <a:r>
              <a:rPr lang="en-US" u="sng" dirty="0"/>
              <a:t>Conclusion</a:t>
            </a:r>
            <a:r>
              <a:rPr lang="en-US" dirty="0"/>
              <a:t>: Overall, the trend shows growth in the number of elite users over the last decade, indicating successful user retention and engagement strategies.</a:t>
            </a:r>
          </a:p>
          <a:p>
            <a:pPr algn="l">
              <a:buFont typeface="Arial" panose="020B0604020202020204" pitchFamily="34" charset="0"/>
              <a:buChar char="•"/>
            </a:pPr>
            <a:r>
              <a:rPr lang="en-US" dirty="0"/>
              <a:t> </a:t>
            </a:r>
            <a:r>
              <a:rPr lang="en-US" u="sng" dirty="0"/>
              <a:t>Next Steps</a:t>
            </a:r>
            <a:r>
              <a:rPr lang="en-US" dirty="0"/>
              <a:t>: Suggest maintaining and enhancing engagement initiatives to continue this growth trend and address the factors leading to the 2020 dip.</a:t>
            </a:r>
          </a:p>
        </p:txBody>
      </p:sp>
    </p:spTree>
    <p:extLst>
      <p:ext uri="{BB962C8B-B14F-4D97-AF65-F5344CB8AC3E}">
        <p14:creationId xmlns:p14="http://schemas.microsoft.com/office/powerpoint/2010/main" val="34141391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1931E-E7FC-93C6-9FB5-2684D4C26801}"/>
              </a:ext>
            </a:extLst>
          </p:cNvPr>
          <p:cNvSpPr>
            <a:spLocks noGrp="1"/>
          </p:cNvSpPr>
          <p:nvPr>
            <p:ph type="title"/>
          </p:nvPr>
        </p:nvSpPr>
        <p:spPr/>
        <p:txBody>
          <a:bodyPr/>
          <a:lstStyle/>
          <a:p>
            <a:r>
              <a:rPr lang="en-US" dirty="0"/>
              <a:t>Profile of a Top Contributor</a:t>
            </a:r>
          </a:p>
        </p:txBody>
      </p:sp>
      <p:sp>
        <p:nvSpPr>
          <p:cNvPr id="3" name="TextBox 2">
            <a:extLst>
              <a:ext uri="{FF2B5EF4-FFF2-40B4-BE49-F238E27FC236}">
                <a16:creationId xmlns:a16="http://schemas.microsoft.com/office/drawing/2014/main" id="{B4BDDF8C-BDBF-2CA3-C33C-8CCCE790DCE7}"/>
              </a:ext>
            </a:extLst>
          </p:cNvPr>
          <p:cNvSpPr txBox="1"/>
          <p:nvPr/>
        </p:nvSpPr>
        <p:spPr>
          <a:xfrm>
            <a:off x="1046921" y="1951672"/>
            <a:ext cx="5049079" cy="1754326"/>
          </a:xfrm>
          <a:prstGeom prst="rect">
            <a:avLst/>
          </a:prstGeom>
          <a:noFill/>
        </p:spPr>
        <p:txBody>
          <a:bodyPr wrap="square" rtlCol="0">
            <a:spAutoFit/>
          </a:bodyPr>
          <a:lstStyle/>
          <a:p>
            <a:r>
              <a:rPr lang="en-US" b="1" i="0" dirty="0">
                <a:effectLst/>
                <a:latin typeface="Söhne"/>
              </a:rPr>
              <a:t>Michael's Profile:</a:t>
            </a:r>
          </a:p>
          <a:p>
            <a:pPr algn="l">
              <a:buFont typeface="Arial" panose="020B0604020202020204" pitchFamily="34" charset="0"/>
              <a:buChar char="•"/>
            </a:pPr>
            <a:r>
              <a:rPr lang="en-US" dirty="0"/>
              <a:t> Joined: Oct 2010</a:t>
            </a:r>
          </a:p>
          <a:p>
            <a:pPr algn="l">
              <a:buFont typeface="Arial" panose="020B0604020202020204" pitchFamily="34" charset="0"/>
              <a:buChar char="•"/>
            </a:pPr>
            <a:r>
              <a:rPr lang="en-US" dirty="0"/>
              <a:t> Fans: 1,251</a:t>
            </a:r>
          </a:p>
          <a:p>
            <a:pPr algn="l">
              <a:buFont typeface="Arial" panose="020B0604020202020204" pitchFamily="34" charset="0"/>
              <a:buChar char="•"/>
            </a:pPr>
            <a:r>
              <a:rPr lang="en-US" dirty="0"/>
              <a:t> Ratings: Funny (6,808), Useful (24,381), Cool (18,391)</a:t>
            </a:r>
          </a:p>
          <a:p>
            <a:endParaRPr lang="en-US" dirty="0"/>
          </a:p>
        </p:txBody>
      </p:sp>
      <p:sp>
        <p:nvSpPr>
          <p:cNvPr id="4" name="TextBox 3">
            <a:extLst>
              <a:ext uri="{FF2B5EF4-FFF2-40B4-BE49-F238E27FC236}">
                <a16:creationId xmlns:a16="http://schemas.microsoft.com/office/drawing/2014/main" id="{809D311F-E5B5-731F-3AAB-8B249077A694}"/>
              </a:ext>
            </a:extLst>
          </p:cNvPr>
          <p:cNvSpPr txBox="1"/>
          <p:nvPr/>
        </p:nvSpPr>
        <p:spPr>
          <a:xfrm>
            <a:off x="6096000" y="1951672"/>
            <a:ext cx="5049079" cy="1477328"/>
          </a:xfrm>
          <a:prstGeom prst="rect">
            <a:avLst/>
          </a:prstGeom>
          <a:noFill/>
        </p:spPr>
        <p:txBody>
          <a:bodyPr wrap="square" rtlCol="0">
            <a:spAutoFit/>
          </a:bodyPr>
          <a:lstStyle/>
          <a:p>
            <a:r>
              <a:rPr lang="en-US" b="1" i="0" dirty="0">
                <a:effectLst/>
                <a:latin typeface="Söhne"/>
              </a:rPr>
              <a:t>Performance:</a:t>
            </a:r>
          </a:p>
          <a:p>
            <a:pPr algn="l">
              <a:buFont typeface="Arial" panose="020B0604020202020204" pitchFamily="34" charset="0"/>
              <a:buChar char="•"/>
            </a:pPr>
            <a:r>
              <a:rPr lang="en-US" dirty="0"/>
              <a:t> Leading in 5-star reviews</a:t>
            </a:r>
          </a:p>
          <a:p>
            <a:pPr algn="l">
              <a:buFont typeface="Arial" panose="020B0604020202020204" pitchFamily="34" charset="0"/>
              <a:buChar char="•"/>
            </a:pPr>
            <a:r>
              <a:rPr lang="en-US" dirty="0"/>
              <a:t> Detailed, insightful feedback</a:t>
            </a:r>
          </a:p>
          <a:p>
            <a:pPr algn="l">
              <a:buFont typeface="Arial" panose="020B0604020202020204" pitchFamily="34" charset="0"/>
              <a:buChar char="•"/>
            </a:pPr>
            <a:r>
              <a:rPr lang="en-US" dirty="0"/>
              <a:t> High community engagement</a:t>
            </a:r>
          </a:p>
          <a:p>
            <a:endParaRPr lang="en-US" dirty="0"/>
          </a:p>
        </p:txBody>
      </p:sp>
      <p:sp>
        <p:nvSpPr>
          <p:cNvPr id="5" name="TextBox 4">
            <a:extLst>
              <a:ext uri="{FF2B5EF4-FFF2-40B4-BE49-F238E27FC236}">
                <a16:creationId xmlns:a16="http://schemas.microsoft.com/office/drawing/2014/main" id="{4116086B-986F-2DD7-5144-90E5294F08ED}"/>
              </a:ext>
            </a:extLst>
          </p:cNvPr>
          <p:cNvSpPr txBox="1"/>
          <p:nvPr/>
        </p:nvSpPr>
        <p:spPr>
          <a:xfrm>
            <a:off x="1046920" y="3639125"/>
            <a:ext cx="5049079" cy="1754326"/>
          </a:xfrm>
          <a:prstGeom prst="rect">
            <a:avLst/>
          </a:prstGeom>
          <a:noFill/>
        </p:spPr>
        <p:txBody>
          <a:bodyPr wrap="square" rtlCol="0">
            <a:spAutoFit/>
          </a:bodyPr>
          <a:lstStyle/>
          <a:p>
            <a:r>
              <a:rPr lang="en-US" b="1" i="0" dirty="0">
                <a:effectLst/>
                <a:latin typeface="Söhne"/>
              </a:rPr>
              <a:t>Recent Reviews:</a:t>
            </a:r>
          </a:p>
          <a:p>
            <a:pPr algn="l">
              <a:buFont typeface="Arial" panose="020B0604020202020204" pitchFamily="34" charset="0"/>
              <a:buChar char="•"/>
            </a:pPr>
            <a:r>
              <a:rPr lang="en-US" dirty="0"/>
              <a:t> Airport: Efficient and clean (1/18/2022)</a:t>
            </a:r>
          </a:p>
          <a:p>
            <a:pPr algn="l">
              <a:buFont typeface="Arial" panose="020B0604020202020204" pitchFamily="34" charset="0"/>
              <a:buChar char="•"/>
            </a:pPr>
            <a:r>
              <a:rPr lang="en-US" dirty="0"/>
              <a:t> Whiskey: Unique and thoughtful (12/22/2021)</a:t>
            </a:r>
          </a:p>
          <a:p>
            <a:pPr algn="l">
              <a:buFont typeface="Arial" panose="020B0604020202020204" pitchFamily="34" charset="0"/>
              <a:buChar char="•"/>
            </a:pPr>
            <a:r>
              <a:rPr lang="en-US" dirty="0"/>
              <a:t> Restaurant: Quality food and experience (12/21/2021)</a:t>
            </a:r>
          </a:p>
          <a:p>
            <a:endParaRPr lang="en-US" dirty="0"/>
          </a:p>
        </p:txBody>
      </p:sp>
      <p:sp>
        <p:nvSpPr>
          <p:cNvPr id="6" name="TextBox 5">
            <a:extLst>
              <a:ext uri="{FF2B5EF4-FFF2-40B4-BE49-F238E27FC236}">
                <a16:creationId xmlns:a16="http://schemas.microsoft.com/office/drawing/2014/main" id="{31EBC09C-A725-AA77-FCB9-8D92D10248E8}"/>
              </a:ext>
            </a:extLst>
          </p:cNvPr>
          <p:cNvSpPr txBox="1"/>
          <p:nvPr/>
        </p:nvSpPr>
        <p:spPr>
          <a:xfrm>
            <a:off x="6095999" y="3530715"/>
            <a:ext cx="5049079" cy="1477328"/>
          </a:xfrm>
          <a:prstGeom prst="rect">
            <a:avLst/>
          </a:prstGeom>
          <a:noFill/>
        </p:spPr>
        <p:txBody>
          <a:bodyPr wrap="square" rtlCol="0">
            <a:spAutoFit/>
          </a:bodyPr>
          <a:lstStyle/>
          <a:p>
            <a:r>
              <a:rPr lang="en-US" b="1" i="0" dirty="0">
                <a:effectLst/>
                <a:latin typeface="Söhne"/>
              </a:rPr>
              <a:t>Takeaways:</a:t>
            </a:r>
          </a:p>
          <a:p>
            <a:pPr algn="l">
              <a:buFont typeface="Arial" panose="020B0604020202020204" pitchFamily="34" charset="0"/>
              <a:buChar char="•"/>
            </a:pPr>
            <a:r>
              <a:rPr lang="en-US" dirty="0"/>
              <a:t> Exemplary active user since 2010</a:t>
            </a:r>
          </a:p>
          <a:p>
            <a:pPr algn="l">
              <a:buFont typeface="Arial" panose="020B0604020202020204" pitchFamily="34" charset="0"/>
              <a:buChar char="•"/>
            </a:pPr>
            <a:r>
              <a:rPr lang="en-US" dirty="0"/>
              <a:t> Influential in the Yelp community</a:t>
            </a:r>
          </a:p>
          <a:p>
            <a:pPr algn="l">
              <a:buFont typeface="Arial" panose="020B0604020202020204" pitchFamily="34" charset="0"/>
              <a:buChar char="•"/>
            </a:pPr>
            <a:r>
              <a:rPr lang="en-US" dirty="0"/>
              <a:t> Potential for community feature</a:t>
            </a:r>
          </a:p>
          <a:p>
            <a:endParaRPr lang="en-US" dirty="0"/>
          </a:p>
        </p:txBody>
      </p:sp>
      <p:cxnSp>
        <p:nvCxnSpPr>
          <p:cNvPr id="8" name="Straight Connector 7">
            <a:extLst>
              <a:ext uri="{FF2B5EF4-FFF2-40B4-BE49-F238E27FC236}">
                <a16:creationId xmlns:a16="http://schemas.microsoft.com/office/drawing/2014/main" id="{5ED6343D-8FBD-C54C-947C-69EB5209D776}"/>
              </a:ext>
            </a:extLst>
          </p:cNvPr>
          <p:cNvCxnSpPr>
            <a:cxnSpLocks/>
          </p:cNvCxnSpPr>
          <p:nvPr/>
        </p:nvCxnSpPr>
        <p:spPr>
          <a:xfrm>
            <a:off x="5734448" y="1670262"/>
            <a:ext cx="0" cy="3816138"/>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0" name="Straight Connector 9">
            <a:extLst>
              <a:ext uri="{FF2B5EF4-FFF2-40B4-BE49-F238E27FC236}">
                <a16:creationId xmlns:a16="http://schemas.microsoft.com/office/drawing/2014/main" id="{C88D7FE8-DEFD-FCAE-FFB9-27C98F204847}"/>
              </a:ext>
            </a:extLst>
          </p:cNvPr>
          <p:cNvCxnSpPr>
            <a:cxnSpLocks/>
          </p:cNvCxnSpPr>
          <p:nvPr/>
        </p:nvCxnSpPr>
        <p:spPr>
          <a:xfrm>
            <a:off x="1046920" y="3520121"/>
            <a:ext cx="8836741" cy="0"/>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29934294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4BFAA-45F2-8950-DE39-A040CDD128E4}"/>
              </a:ext>
            </a:extLst>
          </p:cNvPr>
          <p:cNvSpPr>
            <a:spLocks noGrp="1"/>
          </p:cNvSpPr>
          <p:nvPr>
            <p:ph type="title"/>
          </p:nvPr>
        </p:nvSpPr>
        <p:spPr/>
        <p:txBody>
          <a:bodyPr/>
          <a:lstStyle/>
          <a:p>
            <a:r>
              <a:rPr lang="en-US" dirty="0"/>
              <a:t>Top 10 States by Business Listings</a:t>
            </a:r>
          </a:p>
        </p:txBody>
      </p:sp>
      <p:sp>
        <p:nvSpPr>
          <p:cNvPr id="5" name="TextBox 4">
            <a:extLst>
              <a:ext uri="{FF2B5EF4-FFF2-40B4-BE49-F238E27FC236}">
                <a16:creationId xmlns:a16="http://schemas.microsoft.com/office/drawing/2014/main" id="{3434681D-9455-96E7-B12A-3716802D6481}"/>
              </a:ext>
            </a:extLst>
          </p:cNvPr>
          <p:cNvSpPr txBox="1"/>
          <p:nvPr/>
        </p:nvSpPr>
        <p:spPr>
          <a:xfrm>
            <a:off x="1430380" y="1772780"/>
            <a:ext cx="2630344" cy="3416320"/>
          </a:xfrm>
          <a:prstGeom prst="rect">
            <a:avLst/>
          </a:prstGeom>
          <a:noFill/>
        </p:spPr>
        <p:txBody>
          <a:bodyPr wrap="square" rtlCol="0">
            <a:spAutoFit/>
          </a:bodyPr>
          <a:lstStyle/>
          <a:p>
            <a:pPr algn="l"/>
            <a:r>
              <a:rPr lang="en-US" b="1" dirty="0"/>
              <a:t>Business Listings by State:</a:t>
            </a:r>
          </a:p>
          <a:p>
            <a:pPr algn="l">
              <a:buFont typeface="Arial" panose="020B0604020202020204" pitchFamily="34" charset="0"/>
              <a:buChar char="•"/>
            </a:pPr>
            <a:r>
              <a:rPr lang="en-US" dirty="0"/>
              <a:t>PA: 34,039</a:t>
            </a:r>
          </a:p>
          <a:p>
            <a:pPr algn="l">
              <a:buFont typeface="Arial" panose="020B0604020202020204" pitchFamily="34" charset="0"/>
              <a:buChar char="•"/>
            </a:pPr>
            <a:r>
              <a:rPr lang="en-US" dirty="0"/>
              <a:t>FL: 26,330</a:t>
            </a:r>
          </a:p>
          <a:p>
            <a:pPr algn="l">
              <a:buFont typeface="Arial" panose="020B0604020202020204" pitchFamily="34" charset="0"/>
              <a:buChar char="•"/>
            </a:pPr>
            <a:r>
              <a:rPr lang="en-US" dirty="0"/>
              <a:t>TN: 12,056</a:t>
            </a:r>
          </a:p>
          <a:p>
            <a:pPr algn="l">
              <a:buFont typeface="Arial" panose="020B0604020202020204" pitchFamily="34" charset="0"/>
              <a:buChar char="•"/>
            </a:pPr>
            <a:r>
              <a:rPr lang="en-US" dirty="0"/>
              <a:t>IN: 11,247</a:t>
            </a:r>
          </a:p>
          <a:p>
            <a:pPr algn="l">
              <a:buFont typeface="Arial" panose="020B0604020202020204" pitchFamily="34" charset="0"/>
              <a:buChar char="•"/>
            </a:pPr>
            <a:r>
              <a:rPr lang="en-US" dirty="0"/>
              <a:t>MO: 10,913</a:t>
            </a:r>
          </a:p>
          <a:p>
            <a:pPr algn="l">
              <a:buFont typeface="Arial" panose="020B0604020202020204" pitchFamily="34" charset="0"/>
              <a:buChar char="•"/>
            </a:pPr>
            <a:r>
              <a:rPr lang="en-US" dirty="0"/>
              <a:t>LA: 9,924</a:t>
            </a:r>
          </a:p>
          <a:p>
            <a:pPr algn="l">
              <a:buFont typeface="Arial" panose="020B0604020202020204" pitchFamily="34" charset="0"/>
              <a:buChar char="•"/>
            </a:pPr>
            <a:r>
              <a:rPr lang="en-US" dirty="0"/>
              <a:t>AZ: 9,912</a:t>
            </a:r>
          </a:p>
          <a:p>
            <a:pPr algn="l">
              <a:buFont typeface="Arial" panose="020B0604020202020204" pitchFamily="34" charset="0"/>
              <a:buChar char="•"/>
            </a:pPr>
            <a:r>
              <a:rPr lang="en-US" dirty="0"/>
              <a:t>NJ: 8,536</a:t>
            </a:r>
          </a:p>
          <a:p>
            <a:pPr algn="l">
              <a:buFont typeface="Arial" panose="020B0604020202020204" pitchFamily="34" charset="0"/>
              <a:buChar char="•"/>
            </a:pPr>
            <a:r>
              <a:rPr lang="en-US" dirty="0"/>
              <a:t>NV: 7,715</a:t>
            </a:r>
          </a:p>
          <a:p>
            <a:pPr algn="l">
              <a:buFont typeface="Arial" panose="020B0604020202020204" pitchFamily="34" charset="0"/>
              <a:buChar char="•"/>
            </a:pPr>
            <a:r>
              <a:rPr lang="en-US" dirty="0"/>
              <a:t>AB: 5,573</a:t>
            </a:r>
          </a:p>
        </p:txBody>
      </p:sp>
      <p:sp>
        <p:nvSpPr>
          <p:cNvPr id="6" name="TextBox 5">
            <a:extLst>
              <a:ext uri="{FF2B5EF4-FFF2-40B4-BE49-F238E27FC236}">
                <a16:creationId xmlns:a16="http://schemas.microsoft.com/office/drawing/2014/main" id="{D28E0AAB-D5E0-C72E-AE9B-B52D72CE0135}"/>
              </a:ext>
            </a:extLst>
          </p:cNvPr>
          <p:cNvSpPr txBox="1"/>
          <p:nvPr/>
        </p:nvSpPr>
        <p:spPr>
          <a:xfrm>
            <a:off x="5037085" y="1772780"/>
            <a:ext cx="2630344" cy="3416320"/>
          </a:xfrm>
          <a:prstGeom prst="rect">
            <a:avLst/>
          </a:prstGeom>
          <a:noFill/>
        </p:spPr>
        <p:txBody>
          <a:bodyPr wrap="square" rtlCol="0">
            <a:spAutoFit/>
          </a:bodyPr>
          <a:lstStyle/>
          <a:p>
            <a:r>
              <a:rPr lang="en-US" b="1" dirty="0"/>
              <a:t>Highlights:</a:t>
            </a:r>
          </a:p>
          <a:p>
            <a:pPr marL="285750" lvl="1" indent="-285750">
              <a:buFont typeface="Arial" panose="020B0604020202020204" pitchFamily="34" charset="0"/>
              <a:buChar char="•"/>
            </a:pPr>
            <a:r>
              <a:rPr lang="en-US" dirty="0"/>
              <a:t>PA leads significantly.</a:t>
            </a:r>
          </a:p>
          <a:p>
            <a:pPr marL="0" lvl="1" indent="-285750">
              <a:buFont typeface="Arial" panose="020B0604020202020204" pitchFamily="34" charset="0"/>
              <a:buChar char="•"/>
            </a:pPr>
            <a:r>
              <a:rPr lang="en-US" dirty="0"/>
              <a:t>Sharp drop after FL.</a:t>
            </a:r>
            <a:br>
              <a:rPr lang="en-US" dirty="0"/>
            </a:br>
            <a:endParaRPr lang="en-US" dirty="0"/>
          </a:p>
          <a:p>
            <a:pPr marL="0" lvl="1"/>
            <a:endParaRPr lang="en-US" dirty="0"/>
          </a:p>
          <a:p>
            <a:pPr marL="0" lvl="1"/>
            <a:endParaRPr lang="en-US" dirty="0"/>
          </a:p>
          <a:p>
            <a:pPr marL="0" lvl="1"/>
            <a:endParaRPr lang="en-US" dirty="0"/>
          </a:p>
          <a:p>
            <a:r>
              <a:rPr lang="en-US" b="1" dirty="0"/>
              <a:t>Considerations:</a:t>
            </a:r>
          </a:p>
          <a:p>
            <a:pPr marL="0" lvl="1" indent="-285750">
              <a:buFont typeface="Arial" panose="020B0604020202020204" pitchFamily="34" charset="0"/>
              <a:buChar char="•"/>
            </a:pPr>
            <a:r>
              <a:rPr lang="en-US" dirty="0"/>
              <a:t>Focus on PA and FL for expansion.</a:t>
            </a:r>
          </a:p>
          <a:p>
            <a:pPr marL="0" lvl="1" indent="-285750">
              <a:buFont typeface="Arial" panose="020B0604020202020204" pitchFamily="34" charset="0"/>
              <a:buChar char="•"/>
            </a:pPr>
            <a:r>
              <a:rPr lang="en-US" dirty="0"/>
              <a:t>Verify AB entry for accuracy</a:t>
            </a:r>
            <a:r>
              <a:rPr lang="en-US" b="0" i="0" dirty="0">
                <a:solidFill>
                  <a:srgbClr val="D1D5DB"/>
                </a:solidFill>
                <a:effectLst/>
                <a:latin typeface="Söhne"/>
              </a:rPr>
              <a:t>.</a:t>
            </a:r>
          </a:p>
        </p:txBody>
      </p:sp>
      <p:cxnSp>
        <p:nvCxnSpPr>
          <p:cNvPr id="7" name="Straight Connector 6">
            <a:extLst>
              <a:ext uri="{FF2B5EF4-FFF2-40B4-BE49-F238E27FC236}">
                <a16:creationId xmlns:a16="http://schemas.microsoft.com/office/drawing/2014/main" id="{B21C89CB-A20C-0402-8AC2-5BC0A86F0C57}"/>
              </a:ext>
            </a:extLst>
          </p:cNvPr>
          <p:cNvCxnSpPr>
            <a:cxnSpLocks/>
          </p:cNvCxnSpPr>
          <p:nvPr/>
        </p:nvCxnSpPr>
        <p:spPr>
          <a:xfrm>
            <a:off x="4711893" y="1612755"/>
            <a:ext cx="0" cy="3816138"/>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8" name="Straight Connector 7">
            <a:extLst>
              <a:ext uri="{FF2B5EF4-FFF2-40B4-BE49-F238E27FC236}">
                <a16:creationId xmlns:a16="http://schemas.microsoft.com/office/drawing/2014/main" id="{41E8097A-2F83-3010-74C8-2B46E857B4FD}"/>
              </a:ext>
            </a:extLst>
          </p:cNvPr>
          <p:cNvCxnSpPr>
            <a:cxnSpLocks/>
          </p:cNvCxnSpPr>
          <p:nvPr/>
        </p:nvCxnSpPr>
        <p:spPr>
          <a:xfrm>
            <a:off x="4711893" y="3216808"/>
            <a:ext cx="3183410" cy="0"/>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6663363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A7E1FB-56E2-7DBF-6937-0E9F8307D635}"/>
              </a:ext>
            </a:extLst>
          </p:cNvPr>
          <p:cNvSpPr>
            <a:spLocks noGrp="1"/>
          </p:cNvSpPr>
          <p:nvPr>
            <p:ph type="title"/>
          </p:nvPr>
        </p:nvSpPr>
        <p:spPr/>
        <p:txBody>
          <a:bodyPr/>
          <a:lstStyle/>
          <a:p>
            <a:r>
              <a:rPr lang="en-US" dirty="0"/>
              <a:t>Top Ten Business Categories</a:t>
            </a:r>
          </a:p>
        </p:txBody>
      </p:sp>
      <p:sp>
        <p:nvSpPr>
          <p:cNvPr id="3" name="TextBox 2">
            <a:extLst>
              <a:ext uri="{FF2B5EF4-FFF2-40B4-BE49-F238E27FC236}">
                <a16:creationId xmlns:a16="http://schemas.microsoft.com/office/drawing/2014/main" id="{A3BCDC62-4078-5978-C549-1905A3D836A7}"/>
              </a:ext>
            </a:extLst>
          </p:cNvPr>
          <p:cNvSpPr txBox="1"/>
          <p:nvPr/>
        </p:nvSpPr>
        <p:spPr>
          <a:xfrm>
            <a:off x="2775155" y="1523083"/>
            <a:ext cx="2630344" cy="3416320"/>
          </a:xfrm>
          <a:prstGeom prst="rect">
            <a:avLst/>
          </a:prstGeom>
          <a:noFill/>
        </p:spPr>
        <p:txBody>
          <a:bodyPr wrap="square" rtlCol="0">
            <a:spAutoFit/>
          </a:bodyPr>
          <a:lstStyle/>
          <a:p>
            <a:pPr algn="l"/>
            <a:r>
              <a:rPr lang="en-US" b="1" dirty="0"/>
              <a:t>Leading Categories:</a:t>
            </a:r>
          </a:p>
          <a:p>
            <a:pPr marL="742950" lvl="1" indent="-285750" algn="l">
              <a:buFont typeface="Arial" panose="020B0604020202020204" pitchFamily="34" charset="0"/>
              <a:buChar char="•"/>
            </a:pPr>
            <a:r>
              <a:rPr lang="en-US" dirty="0"/>
              <a:t>Restaurants: 52,268</a:t>
            </a:r>
          </a:p>
          <a:p>
            <a:pPr marL="742950" lvl="1" indent="-285750" algn="l">
              <a:buFont typeface="Arial" panose="020B0604020202020204" pitchFamily="34" charset="0"/>
              <a:buChar char="•"/>
            </a:pPr>
            <a:r>
              <a:rPr lang="en-US" dirty="0"/>
              <a:t>Food: 27,781</a:t>
            </a:r>
          </a:p>
          <a:p>
            <a:pPr marL="742950" lvl="1" indent="-285750" algn="l">
              <a:buFont typeface="Arial" panose="020B0604020202020204" pitchFamily="34" charset="0"/>
              <a:buChar char="•"/>
            </a:pPr>
            <a:r>
              <a:rPr lang="en-US" dirty="0"/>
              <a:t>Shopping: 24,395</a:t>
            </a:r>
          </a:p>
          <a:p>
            <a:pPr algn="l"/>
            <a:br>
              <a:rPr lang="en-US" dirty="0"/>
            </a:br>
            <a:br>
              <a:rPr lang="en-US" dirty="0"/>
            </a:br>
            <a:r>
              <a:rPr lang="en-US" b="1" dirty="0"/>
              <a:t>Service Sectors:</a:t>
            </a:r>
          </a:p>
          <a:p>
            <a:pPr marL="742950" lvl="1" indent="-285750" algn="l">
              <a:buFont typeface="Arial" panose="020B0604020202020204" pitchFamily="34" charset="0"/>
              <a:buChar char="•"/>
            </a:pPr>
            <a:r>
              <a:rPr lang="en-US" dirty="0"/>
              <a:t>Home Services: 14,356</a:t>
            </a:r>
          </a:p>
          <a:p>
            <a:pPr marL="742950" lvl="1" indent="-285750" algn="l">
              <a:buFont typeface="Arial" panose="020B0604020202020204" pitchFamily="34" charset="0"/>
              <a:buChar char="•"/>
            </a:pPr>
            <a:r>
              <a:rPr lang="en-US" dirty="0"/>
              <a:t>Beauty &amp; Spas: 14,292</a:t>
            </a:r>
          </a:p>
        </p:txBody>
      </p:sp>
      <p:sp>
        <p:nvSpPr>
          <p:cNvPr id="4" name="TextBox 3">
            <a:extLst>
              <a:ext uri="{FF2B5EF4-FFF2-40B4-BE49-F238E27FC236}">
                <a16:creationId xmlns:a16="http://schemas.microsoft.com/office/drawing/2014/main" id="{5D019D5E-EE94-E09A-6848-05AEB27FE201}"/>
              </a:ext>
            </a:extLst>
          </p:cNvPr>
          <p:cNvSpPr txBox="1"/>
          <p:nvPr/>
        </p:nvSpPr>
        <p:spPr>
          <a:xfrm>
            <a:off x="5677914" y="1494045"/>
            <a:ext cx="2630344" cy="3693319"/>
          </a:xfrm>
          <a:prstGeom prst="rect">
            <a:avLst/>
          </a:prstGeom>
          <a:noFill/>
        </p:spPr>
        <p:txBody>
          <a:bodyPr wrap="square" rtlCol="0">
            <a:spAutoFit/>
          </a:bodyPr>
          <a:lstStyle/>
          <a:p>
            <a:pPr lvl="1"/>
            <a:r>
              <a:rPr lang="en-US" b="1" dirty="0"/>
              <a:t>Others:</a:t>
            </a:r>
          </a:p>
          <a:p>
            <a:pPr marL="742950" lvl="1" indent="-285750">
              <a:buFont typeface="Arial" panose="020B0604020202020204" pitchFamily="34" charset="0"/>
              <a:buChar char="•"/>
            </a:pPr>
            <a:r>
              <a:rPr lang="en-US" dirty="0"/>
              <a:t>Local Services: 11,198</a:t>
            </a:r>
          </a:p>
          <a:p>
            <a:pPr marL="742950" lvl="1" indent="-285750">
              <a:buFont typeface="Arial" panose="020B0604020202020204" pitchFamily="34" charset="0"/>
              <a:buChar char="•"/>
            </a:pPr>
            <a:r>
              <a:rPr lang="en-US" dirty="0"/>
              <a:t>Bars: 11,065</a:t>
            </a:r>
          </a:p>
          <a:p>
            <a:pPr marL="742950" lvl="1" indent="-285750">
              <a:buFont typeface="Arial" panose="020B0604020202020204" pitchFamily="34" charset="0"/>
              <a:buChar char="•"/>
            </a:pPr>
            <a:r>
              <a:rPr lang="en-US" dirty="0"/>
              <a:t>Automotive: 10,773</a:t>
            </a:r>
            <a:br>
              <a:rPr lang="en-US" dirty="0"/>
            </a:br>
            <a:endParaRPr lang="en-US" dirty="0"/>
          </a:p>
          <a:p>
            <a:pPr lvl="1"/>
            <a:r>
              <a:rPr lang="en-US" b="1" dirty="0"/>
              <a:t>Key Points:</a:t>
            </a:r>
          </a:p>
          <a:p>
            <a:pPr marL="742950" lvl="1" indent="-285750">
              <a:buFont typeface="Arial" panose="020B0604020202020204" pitchFamily="34" charset="0"/>
              <a:buChar char="•"/>
            </a:pPr>
            <a:r>
              <a:rPr lang="en-US" dirty="0"/>
              <a:t>Food and dining sectors dominate.</a:t>
            </a:r>
          </a:p>
          <a:p>
            <a:pPr marL="742950" lvl="1" indent="-285750">
              <a:buFont typeface="Arial" panose="020B0604020202020204" pitchFamily="34" charset="0"/>
              <a:buChar char="•"/>
            </a:pPr>
            <a:r>
              <a:rPr lang="en-US" dirty="0"/>
              <a:t>Retail and personal services follow.</a:t>
            </a:r>
          </a:p>
        </p:txBody>
      </p:sp>
      <p:sp>
        <p:nvSpPr>
          <p:cNvPr id="5" name="TextBox 4">
            <a:extLst>
              <a:ext uri="{FF2B5EF4-FFF2-40B4-BE49-F238E27FC236}">
                <a16:creationId xmlns:a16="http://schemas.microsoft.com/office/drawing/2014/main" id="{79CC015F-A31E-3472-EFD2-5241FA87100E}"/>
              </a:ext>
            </a:extLst>
          </p:cNvPr>
          <p:cNvSpPr txBox="1"/>
          <p:nvPr/>
        </p:nvSpPr>
        <p:spPr>
          <a:xfrm>
            <a:off x="4259825" y="5347859"/>
            <a:ext cx="2630344" cy="923330"/>
          </a:xfrm>
          <a:prstGeom prst="rect">
            <a:avLst/>
          </a:prstGeom>
          <a:noFill/>
        </p:spPr>
        <p:txBody>
          <a:bodyPr wrap="square" rtlCol="0">
            <a:spAutoFit/>
          </a:bodyPr>
          <a:lstStyle/>
          <a:p>
            <a:pPr marL="0" algn="l" rtl="0" eaLnBrk="1" latinLnBrk="0" hangingPunct="1">
              <a:spcBef>
                <a:spcPts val="0"/>
              </a:spcBef>
              <a:spcAft>
                <a:spcPts val="0"/>
              </a:spcAft>
            </a:pPr>
            <a:r>
              <a:rPr lang="en-US" sz="1800" b="1" kern="1200" dirty="0">
                <a:solidFill>
                  <a:srgbClr val="000000"/>
                </a:solidFill>
                <a:effectLst/>
                <a:latin typeface="Calibri" panose="020F0502020204030204" pitchFamily="34" charset="0"/>
                <a:ea typeface="+mn-ea"/>
                <a:cs typeface="+mn-cs"/>
              </a:rPr>
              <a:t>Entertainment &amp; Health:</a:t>
            </a:r>
            <a:endParaRPr lang="en-US" dirty="0">
              <a:effectLst/>
            </a:endParaRPr>
          </a:p>
          <a:p>
            <a:pPr marL="283464" indent="-283464" algn="l" rtl="0" eaLnBrk="1" latinLnBrk="0" hangingPunct="1">
              <a:spcBef>
                <a:spcPts val="0"/>
              </a:spcBef>
              <a:spcAft>
                <a:spcPts val="0"/>
              </a:spcAft>
            </a:pPr>
            <a:r>
              <a:rPr lang="en-US" sz="1800" kern="1200" dirty="0">
                <a:solidFill>
                  <a:srgbClr val="000000"/>
                </a:solidFill>
                <a:effectLst/>
                <a:latin typeface="Calibri" panose="020F0502020204030204" pitchFamily="34" charset="0"/>
                <a:ea typeface="+mn-ea"/>
                <a:cs typeface="+mn-cs"/>
              </a:rPr>
              <a:t>Nightlife: 12,281</a:t>
            </a:r>
            <a:endParaRPr lang="en-US" dirty="0">
              <a:effectLst/>
            </a:endParaRPr>
          </a:p>
          <a:p>
            <a:pPr marL="283464" indent="-283464" algn="l" rtl="0" eaLnBrk="1" latinLnBrk="0" hangingPunct="1">
              <a:spcBef>
                <a:spcPts val="0"/>
              </a:spcBef>
              <a:spcAft>
                <a:spcPts val="0"/>
              </a:spcAft>
            </a:pPr>
            <a:r>
              <a:rPr lang="en-US" sz="1800" kern="1200" dirty="0">
                <a:solidFill>
                  <a:srgbClr val="000000"/>
                </a:solidFill>
                <a:effectLst/>
                <a:latin typeface="Calibri" panose="020F0502020204030204" pitchFamily="34" charset="0"/>
                <a:ea typeface="+mn-ea"/>
                <a:cs typeface="+mn-cs"/>
              </a:rPr>
              <a:t>Health &amp; Medical: 11,890</a:t>
            </a:r>
            <a:endParaRPr lang="en-US" dirty="0">
              <a:effectLst/>
            </a:endParaRPr>
          </a:p>
        </p:txBody>
      </p:sp>
      <p:cxnSp>
        <p:nvCxnSpPr>
          <p:cNvPr id="6" name="Straight Connector 5">
            <a:extLst>
              <a:ext uri="{FF2B5EF4-FFF2-40B4-BE49-F238E27FC236}">
                <a16:creationId xmlns:a16="http://schemas.microsoft.com/office/drawing/2014/main" id="{0B1FDB16-B2BC-6465-3C1B-1571E1B0D762}"/>
              </a:ext>
            </a:extLst>
          </p:cNvPr>
          <p:cNvCxnSpPr>
            <a:cxnSpLocks/>
          </p:cNvCxnSpPr>
          <p:nvPr/>
        </p:nvCxnSpPr>
        <p:spPr>
          <a:xfrm>
            <a:off x="5577132" y="1371226"/>
            <a:ext cx="0" cy="3816138"/>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7" name="Straight Connector 6">
            <a:extLst>
              <a:ext uri="{FF2B5EF4-FFF2-40B4-BE49-F238E27FC236}">
                <a16:creationId xmlns:a16="http://schemas.microsoft.com/office/drawing/2014/main" id="{CCA7147B-1FEA-ABC4-8382-1A5EBB3306A4}"/>
              </a:ext>
            </a:extLst>
          </p:cNvPr>
          <p:cNvCxnSpPr>
            <a:cxnSpLocks/>
            <a:stCxn id="3" idx="1"/>
          </p:cNvCxnSpPr>
          <p:nvPr/>
        </p:nvCxnSpPr>
        <p:spPr>
          <a:xfrm>
            <a:off x="2775155" y="3231243"/>
            <a:ext cx="5454445" cy="0"/>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0" name="Straight Connector 9">
            <a:extLst>
              <a:ext uri="{FF2B5EF4-FFF2-40B4-BE49-F238E27FC236}">
                <a16:creationId xmlns:a16="http://schemas.microsoft.com/office/drawing/2014/main" id="{E5E76F31-3802-B260-A7E8-3208DA21901A}"/>
              </a:ext>
            </a:extLst>
          </p:cNvPr>
          <p:cNvCxnSpPr>
            <a:cxnSpLocks/>
          </p:cNvCxnSpPr>
          <p:nvPr/>
        </p:nvCxnSpPr>
        <p:spPr>
          <a:xfrm>
            <a:off x="2849909" y="5187364"/>
            <a:ext cx="5454445" cy="0"/>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16779888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F67CF-8FBC-DD0F-E03B-4B5FA36C5596}"/>
              </a:ext>
            </a:extLst>
          </p:cNvPr>
          <p:cNvSpPr>
            <a:spLocks noGrp="1"/>
          </p:cNvSpPr>
          <p:nvPr>
            <p:ph type="title"/>
          </p:nvPr>
        </p:nvSpPr>
        <p:spPr/>
        <p:txBody>
          <a:bodyPr/>
          <a:lstStyle/>
          <a:p>
            <a:r>
              <a:rPr lang="en-US" dirty="0"/>
              <a:t>Category-Wise Average Business Ratings</a:t>
            </a:r>
          </a:p>
        </p:txBody>
      </p:sp>
      <p:sp>
        <p:nvSpPr>
          <p:cNvPr id="3" name="TextBox 2">
            <a:extLst>
              <a:ext uri="{FF2B5EF4-FFF2-40B4-BE49-F238E27FC236}">
                <a16:creationId xmlns:a16="http://schemas.microsoft.com/office/drawing/2014/main" id="{B17C090A-46E2-61B0-BB7D-705EA510F9B2}"/>
              </a:ext>
            </a:extLst>
          </p:cNvPr>
          <p:cNvSpPr txBox="1"/>
          <p:nvPr/>
        </p:nvSpPr>
        <p:spPr>
          <a:xfrm>
            <a:off x="2942303" y="1690690"/>
            <a:ext cx="2630344" cy="2862322"/>
          </a:xfrm>
          <a:prstGeom prst="rect">
            <a:avLst/>
          </a:prstGeom>
          <a:noFill/>
        </p:spPr>
        <p:txBody>
          <a:bodyPr wrap="square" rtlCol="0">
            <a:spAutoFit/>
          </a:bodyPr>
          <a:lstStyle/>
          <a:p>
            <a:pPr algn="l"/>
            <a:r>
              <a:rPr lang="en-US" b="1" dirty="0"/>
              <a:t>Top Ratings:</a:t>
            </a:r>
          </a:p>
          <a:p>
            <a:pPr marL="742950" lvl="1" indent="-285750">
              <a:buFont typeface="Arial" panose="020B0604020202020204" pitchFamily="34" charset="0"/>
              <a:buChar char="•"/>
            </a:pPr>
            <a:r>
              <a:rPr lang="en-US" dirty="0"/>
              <a:t>Beauty &amp; Spas: </a:t>
            </a:r>
            <a:r>
              <a:rPr lang="en-US" b="1" dirty="0"/>
              <a:t>3.81</a:t>
            </a:r>
          </a:p>
          <a:p>
            <a:pPr marL="742950" lvl="1" indent="-285750">
              <a:buFont typeface="Arial" panose="020B0604020202020204" pitchFamily="34" charset="0"/>
              <a:buChar char="•"/>
            </a:pPr>
            <a:r>
              <a:rPr lang="en-US" dirty="0"/>
              <a:t>Food: </a:t>
            </a:r>
            <a:r>
              <a:rPr lang="en-US" b="1" dirty="0"/>
              <a:t>3.67</a:t>
            </a:r>
          </a:p>
          <a:p>
            <a:pPr marL="742950" lvl="1" indent="-285750">
              <a:buFont typeface="Arial" panose="020B0604020202020204" pitchFamily="34" charset="0"/>
              <a:buChar char="•"/>
            </a:pPr>
            <a:r>
              <a:rPr lang="en-US" dirty="0"/>
              <a:t>Nightlife: </a:t>
            </a:r>
            <a:r>
              <a:rPr lang="en-US" b="1" dirty="0"/>
              <a:t>3.66</a:t>
            </a:r>
          </a:p>
          <a:p>
            <a:pPr marL="742950" lvl="1" indent="-285750" algn="l">
              <a:buFont typeface="Arial" panose="020B0604020202020204" pitchFamily="34" charset="0"/>
              <a:buChar char="•"/>
            </a:pPr>
            <a:endParaRPr lang="en-US" b="0" i="0" dirty="0">
              <a:solidFill>
                <a:srgbClr val="D1D5DB"/>
              </a:solidFill>
              <a:effectLst/>
              <a:latin typeface="Söhne"/>
            </a:endParaRPr>
          </a:p>
          <a:p>
            <a:pPr algn="l"/>
            <a:r>
              <a:rPr lang="en-US" b="1" dirty="0"/>
              <a:t>Above Average:</a:t>
            </a:r>
          </a:p>
          <a:p>
            <a:pPr marL="742950" lvl="1" indent="-285750" algn="l">
              <a:buFont typeface="Arial" panose="020B0604020202020204" pitchFamily="34" charset="0"/>
              <a:buChar char="•"/>
            </a:pPr>
            <a:r>
              <a:rPr lang="en-US" dirty="0"/>
              <a:t>Bars, Health &amp; Medical, Shopping: </a:t>
            </a:r>
            <a:r>
              <a:rPr lang="en-US" b="1" dirty="0"/>
              <a:t>3.63</a:t>
            </a:r>
          </a:p>
        </p:txBody>
      </p:sp>
      <p:sp>
        <p:nvSpPr>
          <p:cNvPr id="4" name="TextBox 3">
            <a:extLst>
              <a:ext uri="{FF2B5EF4-FFF2-40B4-BE49-F238E27FC236}">
                <a16:creationId xmlns:a16="http://schemas.microsoft.com/office/drawing/2014/main" id="{25EADD41-E313-166F-B7F3-AC46AB197CFB}"/>
              </a:ext>
            </a:extLst>
          </p:cNvPr>
          <p:cNvSpPr txBox="1"/>
          <p:nvPr/>
        </p:nvSpPr>
        <p:spPr>
          <a:xfrm>
            <a:off x="5572647" y="1690690"/>
            <a:ext cx="2630344" cy="4247317"/>
          </a:xfrm>
          <a:prstGeom prst="rect">
            <a:avLst/>
          </a:prstGeom>
          <a:noFill/>
        </p:spPr>
        <p:txBody>
          <a:bodyPr wrap="square" rtlCol="0">
            <a:spAutoFit/>
          </a:bodyPr>
          <a:lstStyle/>
          <a:p>
            <a:pPr algn="l"/>
            <a:r>
              <a:rPr lang="en-US" b="1" dirty="0"/>
              <a:t>Needs Attention</a:t>
            </a:r>
            <a:r>
              <a:rPr lang="en-US" dirty="0"/>
              <a:t>:</a:t>
            </a:r>
          </a:p>
          <a:p>
            <a:pPr marL="742950" lvl="1" indent="-285750" algn="l">
              <a:buFont typeface="Arial" panose="020B0604020202020204" pitchFamily="34" charset="0"/>
              <a:buChar char="•"/>
            </a:pPr>
            <a:r>
              <a:rPr lang="en-US" dirty="0"/>
              <a:t>Restaurants: </a:t>
            </a:r>
            <a:r>
              <a:rPr lang="en-US" b="1" dirty="0"/>
              <a:t>3.52</a:t>
            </a:r>
          </a:p>
          <a:p>
            <a:pPr marL="742950" lvl="1" indent="-285750" algn="l">
              <a:buFont typeface="Arial" panose="020B0604020202020204" pitchFamily="34" charset="0"/>
              <a:buChar char="•"/>
            </a:pPr>
            <a:r>
              <a:rPr lang="en-US" dirty="0"/>
              <a:t>Automotive: </a:t>
            </a:r>
            <a:r>
              <a:rPr lang="en-US" b="1" dirty="0"/>
              <a:t>3.51</a:t>
            </a:r>
          </a:p>
          <a:p>
            <a:pPr marL="742950" lvl="1" indent="-285750" algn="l">
              <a:buFont typeface="Arial" panose="020B0604020202020204" pitchFamily="34" charset="0"/>
              <a:buChar char="•"/>
            </a:pPr>
            <a:r>
              <a:rPr lang="en-US" dirty="0"/>
              <a:t>Home Services: </a:t>
            </a:r>
            <a:r>
              <a:rPr lang="en-US" b="1" dirty="0"/>
              <a:t>3.46</a:t>
            </a:r>
          </a:p>
          <a:p>
            <a:pPr marL="742950" lvl="1" indent="-285750" algn="l">
              <a:buFont typeface="Arial" panose="020B0604020202020204" pitchFamily="34" charset="0"/>
              <a:buChar char="•"/>
            </a:pPr>
            <a:endParaRPr lang="en-US" dirty="0"/>
          </a:p>
          <a:p>
            <a:pPr algn="l"/>
            <a:r>
              <a:rPr lang="en-US" b="1" dirty="0"/>
              <a:t>Key Takeaways:</a:t>
            </a:r>
          </a:p>
          <a:p>
            <a:pPr marL="742950" lvl="1" indent="-285750" algn="l">
              <a:buFont typeface="Arial" panose="020B0604020202020204" pitchFamily="34" charset="0"/>
              <a:buChar char="•"/>
            </a:pPr>
            <a:r>
              <a:rPr lang="en-US" dirty="0"/>
              <a:t>Personal care categories outperform others.</a:t>
            </a:r>
          </a:p>
          <a:p>
            <a:pPr marL="742950" lvl="1" indent="-285750" algn="l">
              <a:buFont typeface="Arial" panose="020B0604020202020204" pitchFamily="34" charset="0"/>
              <a:buChar char="•"/>
            </a:pPr>
            <a:r>
              <a:rPr lang="en-US" dirty="0"/>
              <a:t>Room to enhance Restaurants, Automotive, and Home Services</a:t>
            </a:r>
            <a:r>
              <a:rPr lang="en-US" b="0" i="0" dirty="0">
                <a:solidFill>
                  <a:srgbClr val="D1D5DB"/>
                </a:solidFill>
                <a:effectLst/>
                <a:latin typeface="Söhne"/>
              </a:rPr>
              <a:t>.</a:t>
            </a:r>
          </a:p>
        </p:txBody>
      </p:sp>
      <p:cxnSp>
        <p:nvCxnSpPr>
          <p:cNvPr id="7" name="Straight Connector 6">
            <a:extLst>
              <a:ext uri="{FF2B5EF4-FFF2-40B4-BE49-F238E27FC236}">
                <a16:creationId xmlns:a16="http://schemas.microsoft.com/office/drawing/2014/main" id="{E444B0CA-915D-58CE-09A0-F5A8BA84D50E}"/>
              </a:ext>
            </a:extLst>
          </p:cNvPr>
          <p:cNvCxnSpPr>
            <a:cxnSpLocks/>
          </p:cNvCxnSpPr>
          <p:nvPr/>
        </p:nvCxnSpPr>
        <p:spPr>
          <a:xfrm>
            <a:off x="2676832" y="3290695"/>
            <a:ext cx="5454445" cy="0"/>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8" name="Straight Connector 7">
            <a:extLst>
              <a:ext uri="{FF2B5EF4-FFF2-40B4-BE49-F238E27FC236}">
                <a16:creationId xmlns:a16="http://schemas.microsoft.com/office/drawing/2014/main" id="{DEB32A42-D6A8-25A8-9C6B-1FFB2FA08D41}"/>
              </a:ext>
            </a:extLst>
          </p:cNvPr>
          <p:cNvCxnSpPr>
            <a:cxnSpLocks/>
          </p:cNvCxnSpPr>
          <p:nvPr/>
        </p:nvCxnSpPr>
        <p:spPr>
          <a:xfrm flipV="1">
            <a:off x="5427406" y="1868588"/>
            <a:ext cx="0" cy="3883742"/>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13749119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73E91D-E776-4104-06FC-D2BF30A5E089}"/>
              </a:ext>
            </a:extLst>
          </p:cNvPr>
          <p:cNvSpPr>
            <a:spLocks noGrp="1"/>
          </p:cNvSpPr>
          <p:nvPr>
            <p:ph type="title"/>
          </p:nvPr>
        </p:nvSpPr>
        <p:spPr/>
        <p:txBody>
          <a:bodyPr/>
          <a:lstStyle/>
          <a:p>
            <a:r>
              <a:rPr lang="en-US" dirty="0"/>
              <a:t>Analyzing 'Funny' Restaurant Reviews</a:t>
            </a:r>
          </a:p>
        </p:txBody>
      </p:sp>
      <p:sp>
        <p:nvSpPr>
          <p:cNvPr id="3" name="TextBox 2">
            <a:extLst>
              <a:ext uri="{FF2B5EF4-FFF2-40B4-BE49-F238E27FC236}">
                <a16:creationId xmlns:a16="http://schemas.microsoft.com/office/drawing/2014/main" id="{62B7EFD9-CBAC-CB43-0F8A-72A8D734CA5F}"/>
              </a:ext>
            </a:extLst>
          </p:cNvPr>
          <p:cNvSpPr txBox="1"/>
          <p:nvPr/>
        </p:nvSpPr>
        <p:spPr>
          <a:xfrm>
            <a:off x="562897" y="1719728"/>
            <a:ext cx="11343968" cy="4801314"/>
          </a:xfrm>
          <a:prstGeom prst="rect">
            <a:avLst/>
          </a:prstGeom>
          <a:noFill/>
        </p:spPr>
        <p:txBody>
          <a:bodyPr wrap="square" rtlCol="0">
            <a:spAutoFit/>
          </a:bodyPr>
          <a:lstStyle/>
          <a:p>
            <a:pPr algn="l">
              <a:buFont typeface="Arial" panose="020B0604020202020204" pitchFamily="34" charset="0"/>
              <a:buChar char="•"/>
            </a:pPr>
            <a:r>
              <a:rPr lang="en-US" b="1" dirty="0"/>
              <a:t> Funny Review Traits</a:t>
            </a:r>
            <a:r>
              <a:rPr lang="en-US" dirty="0"/>
              <a:t>:</a:t>
            </a:r>
          </a:p>
          <a:p>
            <a:pPr marL="742950" lvl="1" indent="-285750" algn="l">
              <a:buFont typeface="Arial" panose="020B0604020202020204" pitchFamily="34" charset="0"/>
              <a:buChar char="•"/>
            </a:pPr>
            <a:r>
              <a:rPr lang="en-US" dirty="0"/>
              <a:t>Narrative Style: Engaging stories that capture mishaps or unique experiences.</a:t>
            </a:r>
          </a:p>
          <a:p>
            <a:pPr marL="742950" lvl="1" indent="-285750" algn="l">
              <a:buFont typeface="Arial" panose="020B0604020202020204" pitchFamily="34" charset="0"/>
              <a:buChar char="•"/>
            </a:pPr>
            <a:r>
              <a:rPr lang="en-US" dirty="0"/>
              <a:t>Hyperbolic Language: Exaggerated descriptions that add humor.</a:t>
            </a:r>
          </a:p>
          <a:p>
            <a:pPr marL="742950" lvl="1" indent="-285750" algn="l">
              <a:buFont typeface="Arial" panose="020B0604020202020204" pitchFamily="34" charset="0"/>
              <a:buChar char="•"/>
            </a:pPr>
            <a:r>
              <a:rPr lang="en-US" dirty="0"/>
              <a:t>Unexpected Twists: Surprising turns of events or outcomes.</a:t>
            </a:r>
          </a:p>
          <a:p>
            <a:pPr algn="l">
              <a:buFont typeface="Arial" panose="020B0604020202020204" pitchFamily="34" charset="0"/>
              <a:buChar char="•"/>
            </a:pPr>
            <a:r>
              <a:rPr lang="en-US" b="1" dirty="0"/>
              <a:t> Top Funny Reviews</a:t>
            </a:r>
            <a:r>
              <a:rPr lang="en-US" dirty="0"/>
              <a:t>:</a:t>
            </a:r>
          </a:p>
          <a:p>
            <a:pPr marL="742950" lvl="1" indent="-285750" algn="l">
              <a:buFont typeface="Arial" panose="020B0604020202020204" pitchFamily="34" charset="0"/>
              <a:buChar char="•"/>
            </a:pPr>
            <a:r>
              <a:rPr lang="en-US" dirty="0"/>
              <a:t>Birthday dinner turned chaotic with an unexpected party split.</a:t>
            </a:r>
          </a:p>
          <a:p>
            <a:pPr marL="742950" lvl="1" indent="-285750" algn="l">
              <a:buFont typeface="Arial" panose="020B0604020202020204" pitchFamily="34" charset="0"/>
              <a:buChar char="•"/>
            </a:pPr>
            <a:r>
              <a:rPr lang="en-US" dirty="0"/>
              <a:t>Confusion over restaurant's cuisine leading to a comedic revelation.</a:t>
            </a:r>
          </a:p>
          <a:p>
            <a:pPr marL="742950" lvl="1" indent="-285750" algn="l">
              <a:buFont typeface="Arial" panose="020B0604020202020204" pitchFamily="34" charset="0"/>
              <a:buChar char="•"/>
            </a:pPr>
            <a:r>
              <a:rPr lang="en-US" dirty="0"/>
              <a:t>Elaborate praise for mushroom appetizers with a humorous selfish slant.</a:t>
            </a:r>
          </a:p>
          <a:p>
            <a:pPr algn="l">
              <a:buFont typeface="Arial" panose="020B0604020202020204" pitchFamily="34" charset="0"/>
              <a:buChar char="•"/>
            </a:pPr>
            <a:r>
              <a:rPr lang="en-US" b="1" dirty="0"/>
              <a:t> Least Funny Reviews</a:t>
            </a:r>
            <a:r>
              <a:rPr lang="en-US" dirty="0"/>
              <a:t>:</a:t>
            </a:r>
          </a:p>
          <a:p>
            <a:pPr marL="742950" lvl="1" indent="-285750" algn="l">
              <a:buFont typeface="Arial" panose="020B0604020202020204" pitchFamily="34" charset="0"/>
              <a:buChar char="•"/>
            </a:pPr>
            <a:r>
              <a:rPr lang="en-US" dirty="0"/>
              <a:t>Straightforward compliments on food quality and size.</a:t>
            </a:r>
          </a:p>
          <a:p>
            <a:pPr marL="742950" lvl="1" indent="-285750" algn="l">
              <a:buFont typeface="Arial" panose="020B0604020202020204" pitchFamily="34" charset="0"/>
              <a:buChar char="•"/>
            </a:pPr>
            <a:r>
              <a:rPr lang="en-US" dirty="0"/>
              <a:t>Simple praise for menu items and restaurant atmosphere.</a:t>
            </a:r>
          </a:p>
          <a:p>
            <a:pPr algn="l">
              <a:buFont typeface="Arial" panose="020B0604020202020204" pitchFamily="34" charset="0"/>
              <a:buChar char="•"/>
            </a:pPr>
            <a:r>
              <a:rPr lang="en-US" b="1" dirty="0"/>
              <a:t> Analysis</a:t>
            </a:r>
            <a:r>
              <a:rPr lang="en-US" dirty="0"/>
              <a:t>:</a:t>
            </a:r>
          </a:p>
          <a:p>
            <a:pPr marL="742950" lvl="1" indent="-285750" algn="l">
              <a:buFont typeface="Arial" panose="020B0604020202020204" pitchFamily="34" charset="0"/>
              <a:buChar char="•"/>
            </a:pPr>
            <a:r>
              <a:rPr lang="en-US" dirty="0"/>
              <a:t>High 'Funny' Counts: Reviews with a story or a personal touch tend to amuse readers.</a:t>
            </a:r>
          </a:p>
          <a:p>
            <a:pPr marL="742950" lvl="1" indent="-285750" algn="l">
              <a:buFont typeface="Arial" panose="020B0604020202020204" pitchFamily="34" charset="0"/>
              <a:buChar char="•"/>
            </a:pPr>
            <a:r>
              <a:rPr lang="en-US" dirty="0"/>
              <a:t>Low 'Funny' Counts: Reviews that are concise and to-the-point receive fewer 'funny' tags.</a:t>
            </a:r>
          </a:p>
          <a:p>
            <a:pPr algn="l">
              <a:buFont typeface="Arial" panose="020B0604020202020204" pitchFamily="34" charset="0"/>
              <a:buChar char="•"/>
            </a:pPr>
            <a:r>
              <a:rPr lang="en-US" b="1" dirty="0"/>
              <a:t> Insights</a:t>
            </a:r>
            <a:r>
              <a:rPr lang="en-US" dirty="0"/>
              <a:t>:</a:t>
            </a:r>
          </a:p>
          <a:p>
            <a:pPr marL="742950" lvl="1" indent="-285750" algn="l">
              <a:buFont typeface="Arial" panose="020B0604020202020204" pitchFamily="34" charset="0"/>
              <a:buChar char="•"/>
            </a:pPr>
            <a:r>
              <a:rPr lang="en-US" dirty="0"/>
              <a:t>Reviews that resonate on a personal level and include relatable humor are more likely to be tagged as 'funny'.</a:t>
            </a:r>
          </a:p>
          <a:p>
            <a:pPr marL="742950" lvl="1" indent="-285750" algn="l">
              <a:buFont typeface="Arial" panose="020B0604020202020204" pitchFamily="34" charset="0"/>
              <a:buChar char="•"/>
            </a:pPr>
            <a:r>
              <a:rPr lang="en-US" dirty="0"/>
              <a:t>Potential to leverage 'funny' reviews in marketing for engagement.</a:t>
            </a:r>
          </a:p>
        </p:txBody>
      </p:sp>
    </p:spTree>
    <p:extLst>
      <p:ext uri="{BB962C8B-B14F-4D97-AF65-F5344CB8AC3E}">
        <p14:creationId xmlns:p14="http://schemas.microsoft.com/office/powerpoint/2010/main" val="2302387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303</TotalTime>
  <Words>1595</Words>
  <Application>Microsoft Office PowerPoint</Application>
  <PresentationFormat>Widescreen</PresentationFormat>
  <Paragraphs>207</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Calibri Light</vt:lpstr>
      <vt:lpstr>Söhne</vt:lpstr>
      <vt:lpstr>Office Theme</vt:lpstr>
      <vt:lpstr>MSIT 3860</vt:lpstr>
      <vt:lpstr>Part 1: Business Presentation</vt:lpstr>
      <vt:lpstr>Analysis of Yelp User Growth (2010-2022)</vt:lpstr>
      <vt:lpstr>Elite User Trends (2012-2021)</vt:lpstr>
      <vt:lpstr>Profile of a Top Contributor</vt:lpstr>
      <vt:lpstr>Top 10 States by Business Listings</vt:lpstr>
      <vt:lpstr>Top Ten Business Categories</vt:lpstr>
      <vt:lpstr>Category-Wise Average Business Ratings</vt:lpstr>
      <vt:lpstr>Analyzing 'Funny' Restaurant Reviews</vt:lpstr>
      <vt:lpstr>Impact of Tip Length on Compliments Received</vt:lpstr>
      <vt:lpstr>Factors Influencing Restaurant Reviews</vt:lpstr>
      <vt:lpstr>User Review Engagement Analysis</vt:lpstr>
      <vt:lpstr>Business Attributes and Their Impact on Reviews</vt:lpstr>
      <vt:lpstr>Established vs. New Businesses</vt:lpstr>
      <vt:lpstr>Part 2: Personal Presentation</vt:lpstr>
      <vt:lpstr>Biggest Challenge in Data Project</vt:lpstr>
      <vt:lpstr>Easiest Part of the Project</vt:lpstr>
      <vt:lpstr>Surprises in the Data</vt:lpstr>
      <vt:lpstr>Curiosities about Yelp's Real Data</vt:lpstr>
      <vt:lpstr>Recommendations for Yelp</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MSIT 3860</dc:title>
  <dc:creator>Jason Augustyn</dc:creator>
  <cp:lastModifiedBy>More, Rishikesh Pandharinath</cp:lastModifiedBy>
  <cp:revision>4</cp:revision>
  <dcterms:created xsi:type="dcterms:W3CDTF">2022-11-15T19:51:12Z</dcterms:created>
  <dcterms:modified xsi:type="dcterms:W3CDTF">2023-12-19T02:34:10Z</dcterms:modified>
</cp:coreProperties>
</file>