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6" r:id="rId15"/>
    <p:sldId id="270" r:id="rId16"/>
    <p:sldId id="271" r:id="rId17"/>
    <p:sldId id="272" r:id="rId18"/>
    <p:sldId id="273" r:id="rId19"/>
    <p:sldId id="274" r:id="rId20"/>
    <p:sldId id="275" r:id="rId21"/>
  </p:sldIdLst>
  <p:sldSz cx="9144000" cy="6858000" type="screen4x3"/>
  <p:notesSz cx="6858000" cy="9144000"/>
  <p:embeddedFontLst>
    <p:embeddedFont>
      <p:font typeface="Libre Baskerville" panose="020B0604020202020204" charset="0"/>
      <p:regular r:id="rId23"/>
      <p:bold r:id="rId24"/>
      <p:italic r:id="rId25"/>
    </p:embeddedFont>
    <p:embeddedFont>
      <p:font typeface="Calibri" panose="020F0502020204030204" pitchFamily="34" charset="0"/>
      <p:regular r:id="rId26"/>
      <p:bold r:id="rId27"/>
      <p:italic r:id="rId28"/>
      <p:boldItalic r:id="rId29"/>
    </p:embeddedFont>
    <p:embeddedFont>
      <p:font typeface="Libre Franklin" panose="00000500000000000000"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3nwlrIuHZM5GiItVQpAsS9+6d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1B2170-562C-4053-9C54-7BD2F79E3334}">
  <a:tblStyle styleId="{B51B2170-562C-4053-9C54-7BD2F79E333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A28ED-218A-45C7-8F94-3013F3D9893C}"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2081" autoAdjust="0"/>
  </p:normalViewPr>
  <p:slideViewPr>
    <p:cSldViewPr snapToGrid="0">
      <p:cViewPr varScale="1">
        <p:scale>
          <a:sx n="70" d="100"/>
          <a:sy n="70" d="100"/>
        </p:scale>
        <p:origin x="132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00561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44045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05296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213369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7939e683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7939e6838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77939e6838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400053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550409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838422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635181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59184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91790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262601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999172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401904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63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86309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43764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97955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09940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939e683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7939e6838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77939e6838_0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105549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88490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229230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1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19"/>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19"/>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1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4" name="Google Shape;24;p19"/>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19"/>
          <p:cNvSpPr/>
          <p:nvPr/>
        </p:nvSpPr>
        <p:spPr>
          <a:xfrm>
            <a:off x="62931" y="1396720"/>
            <a:ext cx="9021537" cy="120580"/>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19"/>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19"/>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8" name="Google Shape;28;p19"/>
          <p:cNvPicPr preferRelativeResize="0"/>
          <p:nvPr/>
        </p:nvPicPr>
        <p:blipFill rotWithShape="1">
          <a:blip r:embed="rId3">
            <a:alphaModFix/>
          </a:blip>
          <a:srcRect/>
          <a:stretch/>
        </p:blipFill>
        <p:spPr>
          <a:xfrm>
            <a:off x="4114800" y="228600"/>
            <a:ext cx="1104900" cy="1076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2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8"/>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4" name="Google Shape;94;p2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9"/>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100" name="Google Shape;100;p2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2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pic>
        <p:nvPicPr>
          <p:cNvPr id="35" name="Google Shape;35;p20"/>
          <p:cNvPicPr preferRelativeResize="0"/>
          <p:nvPr/>
        </p:nvPicPr>
        <p:blipFill rotWithShape="1">
          <a:blip r:embed="rId2">
            <a:alphaModFix/>
          </a:blip>
          <a:srcRect/>
          <a:stretch/>
        </p:blipFill>
        <p:spPr>
          <a:xfrm>
            <a:off x="1371600" y="6248400"/>
            <a:ext cx="381000" cy="37114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6"/>
        <p:cNvGrpSpPr/>
        <p:nvPr/>
      </p:nvGrpSpPr>
      <p:grpSpPr>
        <a:xfrm>
          <a:off x="0" y="0"/>
          <a:ext cx="0" cy="0"/>
          <a:chOff x="0" y="0"/>
          <a:chExt cx="0" cy="0"/>
        </a:xfrm>
      </p:grpSpPr>
      <p:sp>
        <p:nvSpPr>
          <p:cNvPr id="37" name="Google Shape;37;p2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8" name="Google Shape;38;p21"/>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9" name="Google Shape;39;p21"/>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1" name="Google Shape;41;p2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21"/>
          <p:cNvSpPr/>
          <p:nvPr/>
        </p:nvSpPr>
        <p:spPr>
          <a:xfrm>
            <a:off x="69146" y="2341475"/>
            <a:ext cx="9013781"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5" name="Google Shape;45;p21"/>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6" name="Google Shape;46;p21"/>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2" name="Google Shape;52;p22"/>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3" name="Google Shape;53;p22"/>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7" name="Google Shape;57;p23"/>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8" name="Google Shape;58;p2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1" name="Google Shape;61;p23"/>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2" name="Google Shape;62;p23"/>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2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26"/>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4" name="Google Shape;74;p26"/>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5" name="Google Shape;75;p2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7" name="Google Shape;77;p2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0" name="Google Shape;80;p26"/>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4" name="Google Shape;84;p2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7" name="Google Shape;87;p27"/>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27"/>
          <p:cNvSpPr/>
          <p:nvPr/>
        </p:nvSpPr>
        <p:spPr>
          <a:xfrm>
            <a:off x="68508" y="4650474"/>
            <a:ext cx="9006639"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9" name="Google Shape;89;p27"/>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90" name="Google Shape;90;p27"/>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8"/>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rjet.net/volume7-issue3"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www.irjet.net/archives/V7/i3/IRJET-V7I3428.pdf" TargetMode="External"/><Relationship Id="rId4" Type="http://schemas.openxmlformats.org/officeDocument/2006/relationships/hyperlink" Target="http://s.no/"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subTitle" idx="1"/>
          </p:nvPr>
        </p:nvSpPr>
        <p:spPr>
          <a:xfrm>
            <a:off x="838200" y="3200400"/>
            <a:ext cx="7772400" cy="31242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80000"/>
              </a:lnSpc>
              <a:spcBef>
                <a:spcPts val="0"/>
              </a:spcBef>
              <a:spcAft>
                <a:spcPts val="0"/>
              </a:spcAft>
              <a:buSzPts val="2044"/>
              <a:buNone/>
            </a:pPr>
            <a:r>
              <a:rPr lang="en-US" sz="2405" dirty="0">
                <a:latin typeface="Times New Roman"/>
                <a:ea typeface="Times New Roman"/>
                <a:cs typeface="Times New Roman"/>
                <a:sym typeface="Times New Roman"/>
              </a:rPr>
              <a:t>Ajaykumar Kushwaha 41</a:t>
            </a:r>
            <a:endParaRPr sz="2405" dirty="0">
              <a:latin typeface="Times New Roman"/>
              <a:ea typeface="Times New Roman"/>
              <a:cs typeface="Times New Roman"/>
              <a:sym typeface="Times New Roman"/>
            </a:endParaRPr>
          </a:p>
          <a:p>
            <a:pPr marL="0" lvl="0" indent="0" algn="ctr" rtl="0">
              <a:lnSpc>
                <a:spcPct val="80000"/>
              </a:lnSpc>
              <a:spcBef>
                <a:spcPts val="0"/>
              </a:spcBef>
              <a:spcAft>
                <a:spcPts val="0"/>
              </a:spcAft>
              <a:buSzPts val="2044"/>
              <a:buNone/>
            </a:pPr>
            <a:r>
              <a:rPr lang="en-US" sz="2405" dirty="0" err="1">
                <a:latin typeface="Times New Roman"/>
                <a:ea typeface="Times New Roman"/>
                <a:cs typeface="Times New Roman"/>
                <a:sym typeface="Times New Roman"/>
              </a:rPr>
              <a:t>Rishikesh</a:t>
            </a:r>
            <a:r>
              <a:rPr lang="en-US" sz="2405" dirty="0">
                <a:latin typeface="Times New Roman"/>
                <a:ea typeface="Times New Roman"/>
                <a:cs typeface="Times New Roman"/>
                <a:sym typeface="Times New Roman"/>
              </a:rPr>
              <a:t> Nanaware 52</a:t>
            </a:r>
            <a:endParaRPr sz="2405" dirty="0">
              <a:latin typeface="Times New Roman"/>
              <a:ea typeface="Times New Roman"/>
              <a:cs typeface="Times New Roman"/>
              <a:sym typeface="Times New Roman"/>
            </a:endParaRPr>
          </a:p>
          <a:p>
            <a:pPr marL="0" lvl="0" indent="0" algn="ctr" rtl="0">
              <a:lnSpc>
                <a:spcPct val="80000"/>
              </a:lnSpc>
              <a:spcBef>
                <a:spcPts val="0"/>
              </a:spcBef>
              <a:spcAft>
                <a:spcPts val="0"/>
              </a:spcAft>
              <a:buSzPts val="2044"/>
              <a:buNone/>
            </a:pPr>
            <a:r>
              <a:rPr lang="en-US" sz="2405" dirty="0">
                <a:latin typeface="Times New Roman"/>
                <a:ea typeface="Times New Roman"/>
                <a:cs typeface="Times New Roman"/>
                <a:sym typeface="Times New Roman"/>
              </a:rPr>
              <a:t>Damini </a:t>
            </a:r>
            <a:r>
              <a:rPr lang="en-US" sz="2405" dirty="0" err="1">
                <a:latin typeface="Times New Roman"/>
                <a:ea typeface="Times New Roman"/>
                <a:cs typeface="Times New Roman"/>
                <a:sym typeface="Times New Roman"/>
              </a:rPr>
              <a:t>Pandare</a:t>
            </a:r>
            <a:r>
              <a:rPr lang="en-US" sz="2405" dirty="0">
                <a:latin typeface="Times New Roman"/>
                <a:ea typeface="Times New Roman"/>
                <a:cs typeface="Times New Roman"/>
                <a:sym typeface="Times New Roman"/>
              </a:rPr>
              <a:t> 57</a:t>
            </a:r>
            <a:endParaRPr sz="2405" dirty="0">
              <a:latin typeface="Times New Roman"/>
              <a:ea typeface="Times New Roman"/>
              <a:cs typeface="Times New Roman"/>
              <a:sym typeface="Times New Roman"/>
            </a:endParaRPr>
          </a:p>
          <a:p>
            <a:pPr marL="0" lvl="0" indent="0" algn="ctr" rtl="0">
              <a:lnSpc>
                <a:spcPct val="80000"/>
              </a:lnSpc>
              <a:spcBef>
                <a:spcPts val="580"/>
              </a:spcBef>
              <a:spcAft>
                <a:spcPts val="0"/>
              </a:spcAft>
              <a:buSzPts val="2044"/>
              <a:buNone/>
            </a:pPr>
            <a:r>
              <a:rPr lang="en-US" sz="2405" dirty="0">
                <a:latin typeface="Times New Roman"/>
                <a:ea typeface="Times New Roman"/>
                <a:cs typeface="Times New Roman"/>
                <a:sym typeface="Times New Roman"/>
              </a:rPr>
              <a:t>Date of presentation: </a:t>
            </a:r>
            <a:r>
              <a:rPr lang="en-US" sz="2405" dirty="0" smtClean="0">
                <a:latin typeface="Times New Roman"/>
                <a:ea typeface="Times New Roman"/>
                <a:cs typeface="Times New Roman"/>
                <a:sym typeface="Times New Roman"/>
              </a:rPr>
              <a:t>18/09/2020</a:t>
            </a:r>
            <a:endParaRPr dirty="0"/>
          </a:p>
          <a:p>
            <a:pPr marL="0" lvl="0" indent="0" algn="ctr" rtl="0">
              <a:lnSpc>
                <a:spcPct val="80000"/>
              </a:lnSpc>
              <a:spcBef>
                <a:spcPts val="580"/>
              </a:spcBef>
              <a:spcAft>
                <a:spcPts val="0"/>
              </a:spcAft>
              <a:buSzPts val="2044"/>
              <a:buNone/>
            </a:pPr>
            <a:r>
              <a:rPr lang="en-US" sz="2405" dirty="0">
                <a:latin typeface="Times New Roman"/>
                <a:ea typeface="Times New Roman"/>
                <a:cs typeface="Times New Roman"/>
                <a:sym typeface="Times New Roman"/>
              </a:rPr>
              <a:t>Under the guidance of: Prof. Nileema Pathak</a:t>
            </a:r>
            <a:endParaRPr dirty="0"/>
          </a:p>
          <a:p>
            <a:pPr marL="0" lvl="0" indent="0" algn="ctr" rtl="0">
              <a:lnSpc>
                <a:spcPct val="80000"/>
              </a:lnSpc>
              <a:spcBef>
                <a:spcPts val="580"/>
              </a:spcBef>
              <a:spcAft>
                <a:spcPts val="0"/>
              </a:spcAft>
              <a:buSzPts val="2044"/>
              <a:buNone/>
            </a:pPr>
            <a:r>
              <a:rPr lang="en-US" sz="2405" dirty="0">
                <a:latin typeface="Times New Roman"/>
                <a:ea typeface="Times New Roman"/>
                <a:cs typeface="Times New Roman"/>
                <a:sym typeface="Times New Roman"/>
              </a:rPr>
              <a:t>Prof. </a:t>
            </a:r>
            <a:r>
              <a:rPr lang="en-US" sz="2405" dirty="0" err="1">
                <a:latin typeface="Times New Roman"/>
                <a:ea typeface="Times New Roman"/>
                <a:cs typeface="Times New Roman"/>
                <a:sym typeface="Times New Roman"/>
              </a:rPr>
              <a:t>Odilia</a:t>
            </a:r>
            <a:r>
              <a:rPr lang="en-US" sz="2405" dirty="0">
                <a:latin typeface="Times New Roman"/>
                <a:ea typeface="Times New Roman"/>
                <a:cs typeface="Times New Roman"/>
                <a:sym typeface="Times New Roman"/>
              </a:rPr>
              <a:t> </a:t>
            </a:r>
            <a:r>
              <a:rPr lang="en-US" sz="2405" dirty="0" err="1">
                <a:latin typeface="Times New Roman"/>
                <a:ea typeface="Times New Roman"/>
                <a:cs typeface="Times New Roman"/>
                <a:sym typeface="Times New Roman"/>
              </a:rPr>
              <a:t>Gonsalves</a:t>
            </a:r>
            <a:endParaRPr dirty="0"/>
          </a:p>
          <a:p>
            <a:pPr marL="0" lvl="0" indent="0" algn="l" rtl="0">
              <a:lnSpc>
                <a:spcPct val="80000"/>
              </a:lnSpc>
              <a:spcBef>
                <a:spcPts val="580"/>
              </a:spcBef>
              <a:spcAft>
                <a:spcPts val="0"/>
              </a:spcAft>
              <a:buSzPts val="2044"/>
              <a:buNone/>
            </a:pPr>
            <a:endParaRPr sz="2405" dirty="0">
              <a:latin typeface="Times New Roman"/>
              <a:ea typeface="Times New Roman"/>
              <a:cs typeface="Times New Roman"/>
              <a:sym typeface="Times New Roman"/>
            </a:endParaRPr>
          </a:p>
          <a:p>
            <a:pPr marL="0" lvl="0" indent="0" algn="ctr" rtl="0">
              <a:lnSpc>
                <a:spcPct val="80000"/>
              </a:lnSpc>
              <a:spcBef>
                <a:spcPts val="580"/>
              </a:spcBef>
              <a:spcAft>
                <a:spcPts val="0"/>
              </a:spcAft>
              <a:buSzPts val="2044"/>
              <a:buNone/>
            </a:pPr>
            <a:r>
              <a:rPr lang="en-US" sz="2405" dirty="0" err="1">
                <a:latin typeface="Times New Roman"/>
                <a:ea typeface="Times New Roman"/>
                <a:cs typeface="Times New Roman"/>
                <a:sym typeface="Times New Roman"/>
              </a:rPr>
              <a:t>Atharva</a:t>
            </a:r>
            <a:r>
              <a:rPr lang="en-US" sz="2405" dirty="0">
                <a:latin typeface="Times New Roman"/>
                <a:ea typeface="Times New Roman"/>
                <a:cs typeface="Times New Roman"/>
                <a:sym typeface="Times New Roman"/>
              </a:rPr>
              <a:t>  College of Engineering</a:t>
            </a:r>
            <a:endParaRPr dirty="0"/>
          </a:p>
          <a:p>
            <a:pPr marL="0" lvl="0" indent="0" algn="ctr" rtl="0">
              <a:lnSpc>
                <a:spcPct val="80000"/>
              </a:lnSpc>
              <a:spcBef>
                <a:spcPts val="580"/>
              </a:spcBef>
              <a:spcAft>
                <a:spcPts val="0"/>
              </a:spcAft>
              <a:buSzPts val="2044"/>
              <a:buNone/>
            </a:pPr>
            <a:r>
              <a:rPr lang="en-US" sz="2405" i="1" dirty="0">
                <a:latin typeface="Times New Roman"/>
                <a:ea typeface="Times New Roman"/>
                <a:cs typeface="Times New Roman"/>
                <a:sym typeface="Times New Roman"/>
              </a:rPr>
              <a:t>Department of Information Technology</a:t>
            </a:r>
            <a:endParaRPr sz="2405" dirty="0">
              <a:latin typeface="Times New Roman"/>
              <a:ea typeface="Times New Roman"/>
              <a:cs typeface="Times New Roman"/>
              <a:sym typeface="Times New Roman"/>
            </a:endParaRPr>
          </a:p>
          <a:p>
            <a:pPr marL="0" lvl="0" indent="0" algn="ctr" rtl="0">
              <a:lnSpc>
                <a:spcPct val="80000"/>
              </a:lnSpc>
              <a:spcBef>
                <a:spcPts val="580"/>
              </a:spcBef>
              <a:spcAft>
                <a:spcPts val="0"/>
              </a:spcAft>
              <a:buSzPts val="2044"/>
              <a:buNone/>
            </a:pPr>
            <a:endParaRPr sz="2405" dirty="0">
              <a:latin typeface="Times New Roman"/>
              <a:ea typeface="Times New Roman"/>
              <a:cs typeface="Times New Roman"/>
              <a:sym typeface="Times New Roman"/>
            </a:endParaRPr>
          </a:p>
        </p:txBody>
      </p:sp>
      <p:sp>
        <p:nvSpPr>
          <p:cNvPr id="109" name="Google Shape;109;p1"/>
          <p:cNvSpPr txBox="1">
            <a:spLocks noGrp="1"/>
          </p:cNvSpPr>
          <p:nvPr>
            <p:ph type="ctrTitle"/>
          </p:nvPr>
        </p:nvSpPr>
        <p:spPr>
          <a:xfrm>
            <a:off x="762000" y="1600200"/>
            <a:ext cx="7772400" cy="1165225"/>
          </a:xfrm>
          <a:prstGeom prst="rect">
            <a:avLst/>
          </a:prstGeom>
          <a:noFill/>
          <a:ln>
            <a:noFill/>
          </a:ln>
        </p:spPr>
        <p:txBody>
          <a:bodyPr spcFirstLastPara="1" wrap="square" lIns="91425" tIns="45700" rIns="91425" bIns="91425" anchor="ctr" anchorCtr="0">
            <a:normAutofit fontScale="90000"/>
          </a:bodyPr>
          <a:lstStyle/>
          <a:p>
            <a:pPr marL="0" lvl="0" indent="0" algn="ctr" rtl="0">
              <a:spcBef>
                <a:spcPts val="0"/>
              </a:spcBef>
              <a:spcAft>
                <a:spcPts val="0"/>
              </a:spcAft>
              <a:buClr>
                <a:srgbClr val="FFFFFF"/>
              </a:buClr>
              <a:buSzPts val="4000"/>
              <a:buFont typeface="Times New Roman"/>
              <a:buNone/>
            </a:pPr>
            <a:r>
              <a:rPr lang="en-US">
                <a:latin typeface="Times New Roman"/>
                <a:ea typeface="Times New Roman"/>
                <a:cs typeface="Times New Roman"/>
                <a:sym typeface="Times New Roman"/>
              </a:rPr>
              <a:t>Chatbot for HR Department</a:t>
            </a:r>
            <a:endParaRPr>
              <a:latin typeface="Times New Roman"/>
              <a:ea typeface="Times New Roman"/>
              <a:cs typeface="Times New Roman"/>
              <a:sym typeface="Times New Roman"/>
            </a:endParaRPr>
          </a:p>
          <a:p>
            <a:pPr marL="0" lvl="0" indent="0" algn="ctr" rtl="0">
              <a:spcBef>
                <a:spcPts val="0"/>
              </a:spcBef>
              <a:spcAft>
                <a:spcPts val="0"/>
              </a:spcAft>
              <a:buClr>
                <a:srgbClr val="FFFFFF"/>
              </a:buClr>
              <a:buSzPts val="4000"/>
              <a:buFont typeface="Times New Roman"/>
              <a:buNone/>
            </a:pPr>
            <a:r>
              <a:rPr lang="en-US">
                <a:latin typeface="Times New Roman"/>
                <a:ea typeface="Times New Roman"/>
                <a:cs typeface="Times New Roman"/>
                <a:sym typeface="Times New Roman"/>
              </a:rPr>
              <a:t>Using AIML &amp; LSA</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User Interface Design</a:t>
            </a:r>
            <a:endParaRPr/>
          </a:p>
        </p:txBody>
      </p:sp>
      <p:sp>
        <p:nvSpPr>
          <p:cNvPr id="188" name="Google Shape;188;p9"/>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457200" lvl="0" indent="457200" algn="l" rtl="0">
              <a:spcBef>
                <a:spcPts val="0"/>
              </a:spcBef>
              <a:spcAft>
                <a:spcPts val="0"/>
              </a:spcAft>
              <a:buClr>
                <a:schemeClr val="dk1"/>
              </a:buClr>
              <a:buFont typeface="Arial"/>
              <a:buNone/>
            </a:pPr>
            <a:r>
              <a:rPr lang="en-US"/>
              <a:t>Chatbot for HR department  </a:t>
            </a:r>
            <a:endParaRPr/>
          </a:p>
        </p:txBody>
      </p:sp>
      <p:sp>
        <p:nvSpPr>
          <p:cNvPr id="189" name="Google Shape;189;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p>
        </p:txBody>
      </p:sp>
      <p:pic>
        <p:nvPicPr>
          <p:cNvPr id="191" name="Google Shape;191;p9"/>
          <p:cNvPicPr preferRelativeResize="0"/>
          <p:nvPr/>
        </p:nvPicPr>
        <p:blipFill>
          <a:blip r:embed="rId3">
            <a:alphaModFix/>
          </a:blip>
          <a:stretch>
            <a:fillRect/>
          </a:stretch>
        </p:blipFill>
        <p:spPr>
          <a:xfrm>
            <a:off x="1210075" y="1698913"/>
            <a:ext cx="7181050" cy="346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a:spLocks noGrp="1"/>
          </p:cNvSpPr>
          <p:nvPr>
            <p:ph type="title"/>
          </p:nvPr>
        </p:nvSpPr>
        <p:spPr>
          <a:xfrm>
            <a:off x="914400" y="287890"/>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Test cases </a:t>
            </a:r>
            <a:endParaRPr/>
          </a:p>
        </p:txBody>
      </p:sp>
      <p:sp>
        <p:nvSpPr>
          <p:cNvPr id="206" name="Google Shape;206;p10"/>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t>
            </a:r>
            <a:endParaRPr/>
          </a:p>
          <a:p>
            <a:pPr marL="0" lvl="0" indent="0" algn="l" rtl="0">
              <a:spcBef>
                <a:spcPts val="0"/>
              </a:spcBef>
              <a:spcAft>
                <a:spcPts val="0"/>
              </a:spcAft>
              <a:buNone/>
            </a:pPr>
            <a:r>
              <a:rPr lang="en-US"/>
              <a:t>		ACE IT-  department                </a:t>
            </a:r>
            <a:endParaRPr/>
          </a:p>
          <a:p>
            <a:pPr marL="457200" lvl="0" indent="457200" algn="l" rtl="0">
              <a:spcBef>
                <a:spcPts val="0"/>
              </a:spcBef>
              <a:spcAft>
                <a:spcPts val="0"/>
              </a:spcAft>
              <a:buNone/>
            </a:pPr>
            <a:r>
              <a:rPr lang="en-US"/>
              <a:t>Chatbot for HR department  </a:t>
            </a:r>
            <a:endParaRPr/>
          </a:p>
          <a:p>
            <a:pPr marL="0" lvl="0" indent="0" algn="l" rtl="0">
              <a:spcBef>
                <a:spcPts val="0"/>
              </a:spcBef>
              <a:spcAft>
                <a:spcPts val="0"/>
              </a:spcAft>
              <a:buNone/>
            </a:pPr>
            <a:endParaRPr/>
          </a:p>
        </p:txBody>
      </p:sp>
      <p:sp>
        <p:nvSpPr>
          <p:cNvPr id="207" name="Google Shape;207;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11</a:t>
            </a:fld>
            <a:endParaRPr/>
          </a:p>
        </p:txBody>
      </p:sp>
      <p:graphicFrame>
        <p:nvGraphicFramePr>
          <p:cNvPr id="209" name="Google Shape;209;p10"/>
          <p:cNvGraphicFramePr/>
          <p:nvPr>
            <p:extLst>
              <p:ext uri="{D42A27DB-BD31-4B8C-83A1-F6EECF244321}">
                <p14:modId xmlns:p14="http://schemas.microsoft.com/office/powerpoint/2010/main" val="3764752986"/>
              </p:ext>
            </p:extLst>
          </p:nvPr>
        </p:nvGraphicFramePr>
        <p:xfrm>
          <a:off x="304800" y="1630017"/>
          <a:ext cx="8382000" cy="4346380"/>
        </p:xfrm>
        <a:graphic>
          <a:graphicData uri="http://schemas.openxmlformats.org/drawingml/2006/table">
            <a:tbl>
              <a:tblPr>
                <a:noFill/>
                <a:tableStyleId>{9E9A28ED-218A-45C7-8F94-3013F3D9893C}</a:tableStyleId>
              </a:tblPr>
              <a:tblGrid>
                <a:gridCol w="795130">
                  <a:extLst>
                    <a:ext uri="{9D8B030D-6E8A-4147-A177-3AD203B41FA5}">
                      <a16:colId xmlns:a16="http://schemas.microsoft.com/office/drawing/2014/main" xmlns="" val="20000"/>
                    </a:ext>
                  </a:extLst>
                </a:gridCol>
                <a:gridCol w="1052545">
                  <a:extLst>
                    <a:ext uri="{9D8B030D-6E8A-4147-A177-3AD203B41FA5}">
                      <a16:colId xmlns:a16="http://schemas.microsoft.com/office/drawing/2014/main" xmlns="" val="20001"/>
                    </a:ext>
                  </a:extLst>
                </a:gridCol>
                <a:gridCol w="1132375">
                  <a:extLst>
                    <a:ext uri="{9D8B030D-6E8A-4147-A177-3AD203B41FA5}">
                      <a16:colId xmlns:a16="http://schemas.microsoft.com/office/drawing/2014/main" xmlns="" val="20002"/>
                    </a:ext>
                  </a:extLst>
                </a:gridCol>
                <a:gridCol w="1210950">
                  <a:extLst>
                    <a:ext uri="{9D8B030D-6E8A-4147-A177-3AD203B41FA5}">
                      <a16:colId xmlns:a16="http://schemas.microsoft.com/office/drawing/2014/main" xmlns="" val="20003"/>
                    </a:ext>
                  </a:extLst>
                </a:gridCol>
                <a:gridCol w="1047750">
                  <a:extLst>
                    <a:ext uri="{9D8B030D-6E8A-4147-A177-3AD203B41FA5}">
                      <a16:colId xmlns:a16="http://schemas.microsoft.com/office/drawing/2014/main" xmlns="" val="20004"/>
                    </a:ext>
                  </a:extLst>
                </a:gridCol>
                <a:gridCol w="1047750">
                  <a:extLst>
                    <a:ext uri="{9D8B030D-6E8A-4147-A177-3AD203B41FA5}">
                      <a16:colId xmlns:a16="http://schemas.microsoft.com/office/drawing/2014/main" xmlns="" val="20005"/>
                    </a:ext>
                  </a:extLst>
                </a:gridCol>
                <a:gridCol w="1047750">
                  <a:extLst>
                    <a:ext uri="{9D8B030D-6E8A-4147-A177-3AD203B41FA5}">
                      <a16:colId xmlns:a16="http://schemas.microsoft.com/office/drawing/2014/main" xmlns="" val="20006"/>
                    </a:ext>
                  </a:extLst>
                </a:gridCol>
                <a:gridCol w="1047750">
                  <a:extLst>
                    <a:ext uri="{9D8B030D-6E8A-4147-A177-3AD203B41FA5}">
                      <a16:colId xmlns:a16="http://schemas.microsoft.com/office/drawing/2014/main" xmlns="" val="20007"/>
                    </a:ext>
                  </a:extLst>
                </a:gridCol>
              </a:tblGrid>
              <a:tr h="682855">
                <a:tc>
                  <a:txBody>
                    <a:bodyPr/>
                    <a:lstStyle/>
                    <a:p>
                      <a:pPr marL="0" lvl="0" indent="0" algn="l" rtl="0">
                        <a:lnSpc>
                          <a:spcPct val="150000"/>
                        </a:lnSpc>
                        <a:spcBef>
                          <a:spcPts val="0"/>
                        </a:spcBef>
                        <a:spcAft>
                          <a:spcPts val="0"/>
                        </a:spcAft>
                        <a:buNone/>
                      </a:pPr>
                      <a:r>
                        <a:rPr lang="en-US" sz="1200" dirty="0">
                          <a:latin typeface="Times New Roman"/>
                          <a:ea typeface="Times New Roman"/>
                          <a:cs typeface="Times New Roman"/>
                          <a:sym typeface="Times New Roman"/>
                        </a:rPr>
                        <a:t>S No</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dirty="0">
                          <a:latin typeface="Times New Roman"/>
                          <a:ea typeface="Times New Roman"/>
                          <a:cs typeface="Times New Roman"/>
                          <a:sym typeface="Times New Roman"/>
                        </a:rPr>
                        <a:t>Action</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Inputs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Expected Output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Actual Output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Test Platform</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Test Result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Test Comments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647100">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dirty="0">
                          <a:latin typeface="Times New Roman"/>
                          <a:ea typeface="Times New Roman"/>
                          <a:cs typeface="Times New Roman"/>
                          <a:sym typeface="Times New Roman"/>
                        </a:rPr>
                        <a:t>Enter Template Based Message</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Template Based Query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Set Response For Entered Query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Set Response For Entered Query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Windows OS,</a:t>
                      </a:r>
                      <a:endParaRPr sz="12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Chrome  Version 79.0.</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Pass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Expected Response Returned by Chatbot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2016425">
                <a:tc>
                  <a:txBody>
                    <a:bodyPr/>
                    <a:lstStyle/>
                    <a:p>
                      <a:pPr marL="0" lvl="0" indent="0" algn="l" rtl="0">
                        <a:lnSpc>
                          <a:spcPct val="150000"/>
                        </a:lnSpc>
                        <a:spcBef>
                          <a:spcPts val="0"/>
                        </a:spcBef>
                        <a:spcAft>
                          <a:spcPts val="0"/>
                        </a:spcAft>
                        <a:buNone/>
                      </a:pPr>
                      <a:r>
                        <a:rPr lang="en-US" sz="1200" dirty="0">
                          <a:latin typeface="Times New Roman"/>
                          <a:ea typeface="Times New Roman"/>
                          <a:cs typeface="Times New Roman"/>
                          <a:sym typeface="Times New Roman"/>
                        </a:rPr>
                        <a:t>2.</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dirty="0">
                          <a:latin typeface="Times New Roman"/>
                          <a:ea typeface="Times New Roman"/>
                          <a:cs typeface="Times New Roman"/>
                          <a:sym typeface="Times New Roman"/>
                        </a:rPr>
                        <a:t>Enter Data Retrieval Query</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Data Retrieval Query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Data Retrieved From Database Based on Input Query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Data Retrieved From Database Based on Input Query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Windows OS,</a:t>
                      </a:r>
                      <a:endParaRPr sz="12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Chrome  Version 79.0.</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Pass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dirty="0">
                          <a:latin typeface="Times New Roman"/>
                          <a:ea typeface="Times New Roman"/>
                          <a:cs typeface="Times New Roman"/>
                          <a:sym typeface="Times New Roman"/>
                        </a:rPr>
                        <a:t>Expected Data </a:t>
                      </a:r>
                      <a:r>
                        <a:rPr lang="en-US" sz="1200" dirty="0" err="1">
                          <a:latin typeface="Times New Roman"/>
                          <a:ea typeface="Times New Roman"/>
                          <a:cs typeface="Times New Roman"/>
                          <a:sym typeface="Times New Roman"/>
                        </a:rPr>
                        <a:t>Reurned</a:t>
                      </a:r>
                      <a:r>
                        <a:rPr lang="en-US" sz="1200" dirty="0">
                          <a:latin typeface="Times New Roman"/>
                          <a:ea typeface="Times New Roman"/>
                          <a:cs typeface="Times New Roman"/>
                          <a:sym typeface="Times New Roman"/>
                        </a:rPr>
                        <a:t> By </a:t>
                      </a:r>
                      <a:r>
                        <a:rPr lang="en-US" sz="1200" dirty="0" err="1">
                          <a:latin typeface="Times New Roman"/>
                          <a:ea typeface="Times New Roman"/>
                          <a:cs typeface="Times New Roman"/>
                          <a:sym typeface="Times New Roman"/>
                        </a:rPr>
                        <a:t>Chatbot</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77939e6838_0_16"/>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12</a:t>
            </a:fld>
            <a:endParaRPr/>
          </a:p>
        </p:txBody>
      </p:sp>
      <p:graphicFrame>
        <p:nvGraphicFramePr>
          <p:cNvPr id="216" name="Google Shape;216;g77939e6838_0_16"/>
          <p:cNvGraphicFramePr/>
          <p:nvPr/>
        </p:nvGraphicFramePr>
        <p:xfrm>
          <a:off x="304800" y="1159050"/>
          <a:ext cx="8382000" cy="3714525"/>
        </p:xfrm>
        <a:graphic>
          <a:graphicData uri="http://schemas.openxmlformats.org/drawingml/2006/table">
            <a:tbl>
              <a:tblPr>
                <a:noFill/>
                <a:tableStyleId>{9E9A28ED-218A-45C7-8F94-3013F3D9893C}</a:tableStyleId>
              </a:tblPr>
              <a:tblGrid>
                <a:gridCol w="594400">
                  <a:extLst>
                    <a:ext uri="{9D8B030D-6E8A-4147-A177-3AD203B41FA5}">
                      <a16:colId xmlns:a16="http://schemas.microsoft.com/office/drawing/2014/main" xmlns="" val="20000"/>
                    </a:ext>
                  </a:extLst>
                </a:gridCol>
                <a:gridCol w="1253275">
                  <a:extLst>
                    <a:ext uri="{9D8B030D-6E8A-4147-A177-3AD203B41FA5}">
                      <a16:colId xmlns:a16="http://schemas.microsoft.com/office/drawing/2014/main" xmlns="" val="20001"/>
                    </a:ext>
                  </a:extLst>
                </a:gridCol>
                <a:gridCol w="1132375">
                  <a:extLst>
                    <a:ext uri="{9D8B030D-6E8A-4147-A177-3AD203B41FA5}">
                      <a16:colId xmlns:a16="http://schemas.microsoft.com/office/drawing/2014/main" xmlns="" val="20002"/>
                    </a:ext>
                  </a:extLst>
                </a:gridCol>
                <a:gridCol w="1210950">
                  <a:extLst>
                    <a:ext uri="{9D8B030D-6E8A-4147-A177-3AD203B41FA5}">
                      <a16:colId xmlns:a16="http://schemas.microsoft.com/office/drawing/2014/main" xmlns="" val="20003"/>
                    </a:ext>
                  </a:extLst>
                </a:gridCol>
                <a:gridCol w="1047750">
                  <a:extLst>
                    <a:ext uri="{9D8B030D-6E8A-4147-A177-3AD203B41FA5}">
                      <a16:colId xmlns:a16="http://schemas.microsoft.com/office/drawing/2014/main" xmlns="" val="20004"/>
                    </a:ext>
                  </a:extLst>
                </a:gridCol>
                <a:gridCol w="1047750">
                  <a:extLst>
                    <a:ext uri="{9D8B030D-6E8A-4147-A177-3AD203B41FA5}">
                      <a16:colId xmlns:a16="http://schemas.microsoft.com/office/drawing/2014/main" xmlns="" val="20005"/>
                    </a:ext>
                  </a:extLst>
                </a:gridCol>
                <a:gridCol w="1047750">
                  <a:extLst>
                    <a:ext uri="{9D8B030D-6E8A-4147-A177-3AD203B41FA5}">
                      <a16:colId xmlns:a16="http://schemas.microsoft.com/office/drawing/2014/main" xmlns="" val="20006"/>
                    </a:ext>
                  </a:extLst>
                </a:gridCol>
                <a:gridCol w="1047750">
                  <a:extLst>
                    <a:ext uri="{9D8B030D-6E8A-4147-A177-3AD203B41FA5}">
                      <a16:colId xmlns:a16="http://schemas.microsoft.com/office/drawing/2014/main" xmlns="" val="20007"/>
                    </a:ext>
                  </a:extLst>
                </a:gridCol>
              </a:tblGrid>
              <a:tr h="1301500">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Enter query not related to employee</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Random query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Chatbot asks to re-enter</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Chatbot asks to re-enter</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Windows OS,</a:t>
                      </a:r>
                      <a:endParaRPr sz="12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Chrome  Version 79.0.</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Pass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Expected action taken by chatbot.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2413025">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Enter non-related query three times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Non-related query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Chatbot understands what user wants and gives proper response</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Chatbot understands what user wants and gives proper response</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Windows OS,</a:t>
                      </a:r>
                      <a:endParaRPr sz="12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Chrome  Version 79.0.</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Pass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US" sz="1200">
                          <a:latin typeface="Times New Roman"/>
                          <a:ea typeface="Times New Roman"/>
                          <a:cs typeface="Times New Roman"/>
                          <a:sym typeface="Times New Roman"/>
                        </a:rPr>
                        <a:t>Expected action taken by chatbot.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217" name="Google Shape;217;g77939e6838_0_16"/>
          <p:cNvSpPr txBox="1">
            <a:spLocks noGrp="1"/>
          </p:cNvSpPr>
          <p:nvPr>
            <p:ph type="ftr" idx="11"/>
          </p:nvPr>
        </p:nvSpPr>
        <p:spPr>
          <a:xfrm>
            <a:off x="666750" y="62103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457200" lvl="0" indent="457200" algn="l" rtl="0">
              <a:spcBef>
                <a:spcPts val="0"/>
              </a:spcBef>
              <a:spcAft>
                <a:spcPts val="0"/>
              </a:spcAft>
              <a:buNone/>
            </a:pPr>
            <a:r>
              <a:rPr lang="en-US"/>
              <a:t>Chatbot for HR department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1"/>
          <p:cNvSpPr txBox="1">
            <a:spLocks noGrp="1"/>
          </p:cNvSpPr>
          <p:nvPr>
            <p:ph type="title"/>
          </p:nvPr>
        </p:nvSpPr>
        <p:spPr>
          <a:xfrm>
            <a:off x="914400" y="274638"/>
            <a:ext cx="7772400" cy="463413"/>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ts val="4000"/>
              <a:buFont typeface="Times New Roman"/>
              <a:buNone/>
            </a:pPr>
            <a:r>
              <a:rPr lang="en-US" dirty="0">
                <a:latin typeface="Times New Roman"/>
                <a:ea typeface="Times New Roman"/>
                <a:cs typeface="Times New Roman"/>
                <a:sym typeface="Times New Roman"/>
              </a:rPr>
              <a:t>Comparative Analysis</a:t>
            </a:r>
            <a:endParaRPr dirty="0">
              <a:latin typeface="Times New Roman"/>
              <a:ea typeface="Times New Roman"/>
              <a:cs typeface="Times New Roman"/>
              <a:sym typeface="Times New Roman"/>
            </a:endParaRPr>
          </a:p>
        </p:txBody>
      </p:sp>
      <p:sp>
        <p:nvSpPr>
          <p:cNvPr id="224" name="Google Shape;224;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13</a:t>
            </a:fld>
            <a:endParaRPr/>
          </a:p>
        </p:txBody>
      </p:sp>
      <p:sp>
        <p:nvSpPr>
          <p:cNvPr id="225" name="Google Shape;225;p1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133985" algn="l" rtl="0">
              <a:spcBef>
                <a:spcPts val="1200"/>
              </a:spcBef>
              <a:spcAft>
                <a:spcPts val="0"/>
              </a:spcAft>
              <a:buSzPts val="2210"/>
              <a:buNone/>
            </a:pPr>
            <a:endParaRPr dirty="0"/>
          </a:p>
        </p:txBody>
      </p:sp>
      <p:sp>
        <p:nvSpPr>
          <p:cNvPr id="226" name="Google Shape;226;p11"/>
          <p:cNvSpPr txBox="1">
            <a:spLocks noGrp="1"/>
          </p:cNvSpPr>
          <p:nvPr>
            <p:ph type="ftr" idx="11"/>
          </p:nvPr>
        </p:nvSpPr>
        <p:spPr>
          <a:xfrm>
            <a:off x="820400" y="62103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457200" lvl="0" indent="457200" algn="l" rtl="0">
              <a:spcBef>
                <a:spcPts val="0"/>
              </a:spcBef>
              <a:spcAft>
                <a:spcPts val="0"/>
              </a:spcAft>
              <a:buNone/>
            </a:pPr>
            <a:r>
              <a:rPr lang="en-US"/>
              <a:t>Chatbot for HR department  </a:t>
            </a:r>
            <a:endParaRPr/>
          </a:p>
        </p:txBody>
      </p:sp>
      <p:graphicFrame>
        <p:nvGraphicFramePr>
          <p:cNvPr id="6" name="Table 3">
            <a:extLst>
              <a:ext uri="{FF2B5EF4-FFF2-40B4-BE49-F238E27FC236}">
                <a16:creationId xmlns:a16="http://schemas.microsoft.com/office/drawing/2014/main" xmlns="" id="{C885C426-2D1E-4172-A9D3-97A7660B94C0}"/>
              </a:ext>
            </a:extLst>
          </p:cNvPr>
          <p:cNvGraphicFramePr>
            <a:graphicFrameLocks noGrp="1"/>
          </p:cNvGraphicFramePr>
          <p:nvPr>
            <p:extLst>
              <p:ext uri="{D42A27DB-BD31-4B8C-83A1-F6EECF244321}">
                <p14:modId xmlns:p14="http://schemas.microsoft.com/office/powerpoint/2010/main" val="2987001020"/>
              </p:ext>
            </p:extLst>
          </p:nvPr>
        </p:nvGraphicFramePr>
        <p:xfrm>
          <a:off x="73152" y="738051"/>
          <a:ext cx="8997696" cy="5732601"/>
        </p:xfrm>
        <a:graphic>
          <a:graphicData uri="http://schemas.openxmlformats.org/drawingml/2006/table">
            <a:tbl>
              <a:tblPr firstRow="1" bandRow="1">
                <a:tableStyleId>{5C22544A-7EE6-4342-B048-85BDC9FD1C3A}</a:tableStyleId>
              </a:tblPr>
              <a:tblGrid>
                <a:gridCol w="1243950">
                  <a:extLst>
                    <a:ext uri="{9D8B030D-6E8A-4147-A177-3AD203B41FA5}">
                      <a16:colId xmlns:a16="http://schemas.microsoft.com/office/drawing/2014/main" xmlns="" val="591925854"/>
                    </a:ext>
                  </a:extLst>
                </a:gridCol>
                <a:gridCol w="3388690">
                  <a:extLst>
                    <a:ext uri="{9D8B030D-6E8A-4147-A177-3AD203B41FA5}">
                      <a16:colId xmlns:a16="http://schemas.microsoft.com/office/drawing/2014/main" xmlns="" val="2266709610"/>
                    </a:ext>
                  </a:extLst>
                </a:gridCol>
                <a:gridCol w="1301142">
                  <a:extLst>
                    <a:ext uri="{9D8B030D-6E8A-4147-A177-3AD203B41FA5}">
                      <a16:colId xmlns:a16="http://schemas.microsoft.com/office/drawing/2014/main" xmlns="" val="4165845786"/>
                    </a:ext>
                  </a:extLst>
                </a:gridCol>
                <a:gridCol w="1730091">
                  <a:extLst>
                    <a:ext uri="{9D8B030D-6E8A-4147-A177-3AD203B41FA5}">
                      <a16:colId xmlns:a16="http://schemas.microsoft.com/office/drawing/2014/main" xmlns="" val="2629064104"/>
                    </a:ext>
                  </a:extLst>
                </a:gridCol>
                <a:gridCol w="1333823">
                  <a:extLst>
                    <a:ext uri="{9D8B030D-6E8A-4147-A177-3AD203B41FA5}">
                      <a16:colId xmlns:a16="http://schemas.microsoft.com/office/drawing/2014/main" xmlns="" val="1687834158"/>
                    </a:ext>
                  </a:extLst>
                </a:gridCol>
              </a:tblGrid>
              <a:tr h="840736">
                <a:tc>
                  <a:txBody>
                    <a:bodyPr/>
                    <a:lstStyle/>
                    <a:p>
                      <a:r>
                        <a:rPr lang="en-IN" dirty="0"/>
                        <a:t>Languages</a:t>
                      </a:r>
                    </a:p>
                  </a:txBody>
                  <a:tcPr/>
                </a:tc>
                <a:tc>
                  <a:txBody>
                    <a:bodyPr/>
                    <a:lstStyle/>
                    <a:p>
                      <a:r>
                        <a:rPr lang="en-IN" dirty="0"/>
                        <a:t>Extension/Platforms</a:t>
                      </a:r>
                    </a:p>
                  </a:txBody>
                  <a:tcPr/>
                </a:tc>
                <a:tc>
                  <a:txBody>
                    <a:bodyPr/>
                    <a:lstStyle/>
                    <a:p>
                      <a:r>
                        <a:rPr lang="en-IN" dirty="0"/>
                        <a:t>Server Side Scripting</a:t>
                      </a:r>
                    </a:p>
                  </a:txBody>
                  <a:tcPr/>
                </a:tc>
                <a:tc>
                  <a:txBody>
                    <a:bodyPr/>
                    <a:lstStyle/>
                    <a:p>
                      <a:r>
                        <a:rPr lang="en-IN" dirty="0"/>
                        <a:t>AIML Libraries</a:t>
                      </a:r>
                    </a:p>
                  </a:txBody>
                  <a:tcPr/>
                </a:tc>
                <a:tc>
                  <a:txBody>
                    <a:bodyPr/>
                    <a:lstStyle/>
                    <a:p>
                      <a:r>
                        <a:rPr lang="en-IN" dirty="0"/>
                        <a:t>LSA Libraries</a:t>
                      </a:r>
                    </a:p>
                  </a:txBody>
                  <a:tcPr/>
                </a:tc>
                <a:extLst>
                  <a:ext uri="{0D108BD9-81ED-4DB2-BD59-A6C34878D82A}">
                    <a16:rowId xmlns:a16="http://schemas.microsoft.com/office/drawing/2014/main" xmlns="" val="3747955406"/>
                  </a:ext>
                </a:extLst>
              </a:tr>
              <a:tr h="916569">
                <a:tc>
                  <a:txBody>
                    <a:bodyPr/>
                    <a:lstStyle/>
                    <a:p>
                      <a:r>
                        <a:rPr lang="en-IN" dirty="0"/>
                        <a:t>Python</a:t>
                      </a:r>
                    </a:p>
                  </a:txBody>
                  <a:tcPr/>
                </a:tc>
                <a:tc>
                  <a:txBody>
                    <a:bodyPr/>
                    <a:lstStyle/>
                    <a:p>
                      <a:r>
                        <a:rPr lang="en-IN" dirty="0"/>
                        <a:t>Windows, Linux, Mac OS</a:t>
                      </a:r>
                    </a:p>
                  </a:txBody>
                  <a:tcPr/>
                </a:tc>
                <a:tc>
                  <a:txBody>
                    <a:bodyPr/>
                    <a:lstStyle/>
                    <a:p>
                      <a:r>
                        <a:rPr lang="en-IN" dirty="0"/>
                        <a:t>Yes</a:t>
                      </a:r>
                    </a:p>
                  </a:txBody>
                  <a:tcPr/>
                </a:tc>
                <a:tc>
                  <a:txBody>
                    <a:bodyPr/>
                    <a:lstStyle/>
                    <a:p>
                      <a:r>
                        <a:rPr lang="en-IN" dirty="0"/>
                        <a:t>Yes</a:t>
                      </a:r>
                    </a:p>
                  </a:txBody>
                  <a:tcPr/>
                </a:tc>
                <a:tc>
                  <a:txBody>
                    <a:bodyPr/>
                    <a:lstStyle/>
                    <a:p>
                      <a:r>
                        <a:rPr lang="en-IN" dirty="0"/>
                        <a:t>Yes</a:t>
                      </a:r>
                    </a:p>
                  </a:txBody>
                  <a:tcPr/>
                </a:tc>
                <a:extLst>
                  <a:ext uri="{0D108BD9-81ED-4DB2-BD59-A6C34878D82A}">
                    <a16:rowId xmlns:a16="http://schemas.microsoft.com/office/drawing/2014/main" xmlns="" val="1775858512"/>
                  </a:ext>
                </a:extLst>
              </a:tr>
              <a:tr h="820092">
                <a:tc>
                  <a:txBody>
                    <a:bodyPr/>
                    <a:lstStyle/>
                    <a:p>
                      <a:r>
                        <a:rPr lang="en-IN" dirty="0"/>
                        <a:t>Java</a:t>
                      </a:r>
                    </a:p>
                  </a:txBody>
                  <a:tcPr/>
                </a:tc>
                <a:tc>
                  <a:txBody>
                    <a:bodyPr/>
                    <a:lstStyle/>
                    <a:p>
                      <a:r>
                        <a:rPr lang="en-IN" dirty="0"/>
                        <a:t>Windows, Linux, Mac OS</a:t>
                      </a:r>
                    </a:p>
                  </a:txBody>
                  <a:tcPr/>
                </a:tc>
                <a:tc>
                  <a:txBody>
                    <a:bodyPr/>
                    <a:lstStyle/>
                    <a:p>
                      <a:r>
                        <a:rPr lang="en-IN" dirty="0"/>
                        <a:t>Yes</a:t>
                      </a:r>
                    </a:p>
                  </a:txBody>
                  <a:tcPr/>
                </a:tc>
                <a:tc>
                  <a:txBody>
                    <a:bodyPr/>
                    <a:lstStyle/>
                    <a:p>
                      <a:r>
                        <a:rPr lang="en-IN" dirty="0"/>
                        <a:t>Yes</a:t>
                      </a:r>
                    </a:p>
                  </a:txBody>
                  <a:tcPr/>
                </a:tc>
                <a:tc>
                  <a:txBody>
                    <a:bodyPr/>
                    <a:lstStyle/>
                    <a:p>
                      <a:r>
                        <a:rPr lang="en-IN" dirty="0"/>
                        <a:t>Yes</a:t>
                      </a:r>
                    </a:p>
                  </a:txBody>
                  <a:tcPr/>
                </a:tc>
                <a:extLst>
                  <a:ext uri="{0D108BD9-81ED-4DB2-BD59-A6C34878D82A}">
                    <a16:rowId xmlns:a16="http://schemas.microsoft.com/office/drawing/2014/main" xmlns="" val="765793289"/>
                  </a:ext>
                </a:extLst>
              </a:tr>
              <a:tr h="1145679">
                <a:tc>
                  <a:txBody>
                    <a:bodyPr/>
                    <a:lstStyle/>
                    <a:p>
                      <a:r>
                        <a:rPr lang="en-IN" dirty="0"/>
                        <a:t>Ruby</a:t>
                      </a:r>
                    </a:p>
                    <a:p>
                      <a:endParaRPr lang="en-IN" dirty="0"/>
                    </a:p>
                  </a:txBody>
                  <a:tcPr/>
                </a:tc>
                <a:tc>
                  <a:txBody>
                    <a:bodyPr/>
                    <a:lstStyle/>
                    <a:p>
                      <a:r>
                        <a:rPr lang="en-IN" dirty="0"/>
                        <a:t>Windows, Linux, Mac OS</a:t>
                      </a:r>
                    </a:p>
                    <a:p>
                      <a:endParaRPr lang="en-IN" dirty="0"/>
                    </a:p>
                  </a:txBody>
                  <a:tcPr/>
                </a:tc>
                <a:tc>
                  <a:txBody>
                    <a:bodyPr/>
                    <a:lstStyle/>
                    <a:p>
                      <a:r>
                        <a:rPr lang="en-IN" dirty="0"/>
                        <a:t>Yes</a:t>
                      </a:r>
                    </a:p>
                  </a:txBody>
                  <a:tcPr/>
                </a:tc>
                <a:tc>
                  <a:txBody>
                    <a:bodyPr/>
                    <a:lstStyle/>
                    <a:p>
                      <a:r>
                        <a:rPr lang="en-IN" dirty="0"/>
                        <a:t>Yes</a:t>
                      </a:r>
                    </a:p>
                  </a:txBody>
                  <a:tcPr/>
                </a:tc>
                <a:tc>
                  <a:txBody>
                    <a:bodyPr/>
                    <a:lstStyle/>
                    <a:p>
                      <a:r>
                        <a:rPr lang="en-IN" dirty="0"/>
                        <a:t>No</a:t>
                      </a:r>
                    </a:p>
                  </a:txBody>
                  <a:tcPr/>
                </a:tc>
                <a:extLst>
                  <a:ext uri="{0D108BD9-81ED-4DB2-BD59-A6C34878D82A}">
                    <a16:rowId xmlns:a16="http://schemas.microsoft.com/office/drawing/2014/main" xmlns="" val="4118924991"/>
                  </a:ext>
                </a:extLst>
              </a:tr>
              <a:tr h="916569">
                <a:tc>
                  <a:txBody>
                    <a:bodyPr/>
                    <a:lstStyle/>
                    <a:p>
                      <a:r>
                        <a:rPr lang="en-IN" dirty="0"/>
                        <a:t>C++</a:t>
                      </a:r>
                    </a:p>
                  </a:txBody>
                  <a:tcPr/>
                </a:tc>
                <a:tc>
                  <a:txBody>
                    <a:bodyPr/>
                    <a:lstStyle/>
                    <a:p>
                      <a:r>
                        <a:rPr lang="en-IN" dirty="0"/>
                        <a:t>Windows, Linux, Mac OS</a:t>
                      </a:r>
                    </a:p>
                    <a:p>
                      <a:endParaRPr lang="en-IN" dirty="0"/>
                    </a:p>
                  </a:txBody>
                  <a:tcPr/>
                </a:tc>
                <a:tc>
                  <a:txBody>
                    <a:bodyPr/>
                    <a:lstStyle/>
                    <a:p>
                      <a:r>
                        <a:rPr lang="en-IN" dirty="0"/>
                        <a:t>Not recommended</a:t>
                      </a:r>
                    </a:p>
                  </a:txBody>
                  <a:tcPr/>
                </a:tc>
                <a:tc>
                  <a:txBody>
                    <a:bodyPr/>
                    <a:lstStyle/>
                    <a:p>
                      <a:r>
                        <a:rPr lang="en-IN" dirty="0"/>
                        <a:t>Yes</a:t>
                      </a:r>
                    </a:p>
                  </a:txBody>
                  <a:tcPr/>
                </a:tc>
                <a:tc>
                  <a:txBody>
                    <a:bodyPr/>
                    <a:lstStyle/>
                    <a:p>
                      <a:r>
                        <a:rPr lang="en-IN" dirty="0"/>
                        <a:t>Yes</a:t>
                      </a:r>
                    </a:p>
                  </a:txBody>
                  <a:tcPr/>
                </a:tc>
                <a:extLst>
                  <a:ext uri="{0D108BD9-81ED-4DB2-BD59-A6C34878D82A}">
                    <a16:rowId xmlns:a16="http://schemas.microsoft.com/office/drawing/2014/main" xmlns="" val="3413558558"/>
                  </a:ext>
                </a:extLst>
              </a:tr>
              <a:tr h="1092956">
                <a:tc>
                  <a:txBody>
                    <a:bodyPr/>
                    <a:lstStyle/>
                    <a:p>
                      <a:r>
                        <a:rPr lang="en-IN" dirty="0"/>
                        <a:t>PHP</a:t>
                      </a:r>
                    </a:p>
                  </a:txBody>
                  <a:tcPr/>
                </a:tc>
                <a:tc>
                  <a:txBody>
                    <a:bodyPr/>
                    <a:lstStyle/>
                    <a:p>
                      <a:r>
                        <a:rPr lang="en-IN" dirty="0"/>
                        <a:t>Windows, Linux, Mac OS</a:t>
                      </a:r>
                    </a:p>
                  </a:txBody>
                  <a:tcPr/>
                </a:tc>
                <a:tc>
                  <a:txBody>
                    <a:bodyPr/>
                    <a:lstStyle/>
                    <a:p>
                      <a:r>
                        <a:rPr lang="en-IN" dirty="0"/>
                        <a:t>Yes</a:t>
                      </a:r>
                    </a:p>
                  </a:txBody>
                  <a:tcPr/>
                </a:tc>
                <a:tc>
                  <a:txBody>
                    <a:bodyPr/>
                    <a:lstStyle/>
                    <a:p>
                      <a:r>
                        <a:rPr lang="en-IN" dirty="0"/>
                        <a:t>Program O is an AIML interpreter written in PHP</a:t>
                      </a:r>
                    </a:p>
                  </a:txBody>
                  <a:tcPr/>
                </a:tc>
                <a:tc>
                  <a:txBody>
                    <a:bodyPr/>
                    <a:lstStyle/>
                    <a:p>
                      <a:r>
                        <a:rPr lang="en-IN" dirty="0"/>
                        <a:t>Yes</a:t>
                      </a:r>
                    </a:p>
                  </a:txBody>
                  <a:tcPr/>
                </a:tc>
                <a:extLst>
                  <a:ext uri="{0D108BD9-81ED-4DB2-BD59-A6C34878D82A}">
                    <a16:rowId xmlns:a16="http://schemas.microsoft.com/office/drawing/2014/main" xmlns="" val="41311876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Results and Discussions</a:t>
            </a:r>
            <a:endParaRPr>
              <a:latin typeface="Times New Roman"/>
              <a:ea typeface="Times New Roman"/>
              <a:cs typeface="Times New Roman"/>
              <a:sym typeface="Times New Roman"/>
            </a:endParaRPr>
          </a:p>
        </p:txBody>
      </p:sp>
      <p:sp>
        <p:nvSpPr>
          <p:cNvPr id="224" name="Google Shape;224;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p>
        </p:txBody>
      </p:sp>
      <p:sp>
        <p:nvSpPr>
          <p:cNvPr id="225" name="Google Shape;225;p1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marR="485775" lvl="0" indent="0" algn="just" rtl="0">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Chatbot interacts with users giving responses in various forms like text, tables, graphs, etc. If chatbot does not understand the proper meaning of what the users want to ask it asks back users based on how many parts of it chatbot has understood. If a chatbot does not get a correct response it gives suggestions to the user.</a:t>
            </a:r>
            <a:endParaRPr sz="1600">
              <a:latin typeface="Times New Roman"/>
              <a:ea typeface="Times New Roman"/>
              <a:cs typeface="Times New Roman"/>
              <a:sym typeface="Times New Roman"/>
            </a:endParaRPr>
          </a:p>
          <a:p>
            <a:pPr marL="274320" lvl="0" indent="-133985" algn="l" rtl="0">
              <a:spcBef>
                <a:spcPts val="1200"/>
              </a:spcBef>
              <a:spcAft>
                <a:spcPts val="0"/>
              </a:spcAft>
              <a:buSzPts val="2210"/>
              <a:buNone/>
            </a:pPr>
            <a:endParaRPr/>
          </a:p>
        </p:txBody>
      </p:sp>
      <p:sp>
        <p:nvSpPr>
          <p:cNvPr id="226" name="Google Shape;226;p11"/>
          <p:cNvSpPr txBox="1">
            <a:spLocks noGrp="1"/>
          </p:cNvSpPr>
          <p:nvPr>
            <p:ph type="ftr" idx="11"/>
          </p:nvPr>
        </p:nvSpPr>
        <p:spPr>
          <a:xfrm>
            <a:off x="820400" y="62103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457200" lvl="0" indent="457200" algn="l" rtl="0">
              <a:spcBef>
                <a:spcPts val="0"/>
              </a:spcBef>
              <a:spcAft>
                <a:spcPts val="0"/>
              </a:spcAft>
              <a:buNone/>
            </a:pPr>
            <a:r>
              <a:rPr lang="en-US"/>
              <a:t>Chatbot for HR department  </a:t>
            </a:r>
            <a:endParaRPr/>
          </a:p>
        </p:txBody>
      </p:sp>
    </p:spTree>
    <p:extLst>
      <p:ext uri="{BB962C8B-B14F-4D97-AF65-F5344CB8AC3E}">
        <p14:creationId xmlns:p14="http://schemas.microsoft.com/office/powerpoint/2010/main" val="2931560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Conclusions </a:t>
            </a:r>
            <a:endParaRPr/>
          </a:p>
        </p:txBody>
      </p:sp>
      <p:sp>
        <p:nvSpPr>
          <p:cNvPr id="233" name="Google Shape;233;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15</a:t>
            </a:fld>
            <a:endParaRPr/>
          </a:p>
        </p:txBody>
      </p:sp>
      <p:sp>
        <p:nvSpPr>
          <p:cNvPr id="234" name="Google Shape;234;p1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This project will definitely simplify the work of the HR department by finding accurate answers to their questions. Chatbot developed will be continuously developing and learning from the data which is new to the system.</a:t>
            </a:r>
            <a:endParaRPr sz="1600">
              <a:latin typeface="Times New Roman"/>
              <a:ea typeface="Times New Roman"/>
              <a:cs typeface="Times New Roman"/>
              <a:sym typeface="Times New Roman"/>
            </a:endParaRPr>
          </a:p>
          <a:p>
            <a:pPr marL="274320" lvl="0" indent="-133985" algn="l" rtl="0">
              <a:spcBef>
                <a:spcPts val="1200"/>
              </a:spcBef>
              <a:spcAft>
                <a:spcPts val="0"/>
              </a:spcAft>
              <a:buSzPts val="2210"/>
              <a:buNone/>
            </a:pPr>
            <a:endParaRPr/>
          </a:p>
        </p:txBody>
      </p:sp>
      <p:sp>
        <p:nvSpPr>
          <p:cNvPr id="235" name="Google Shape;235;p12"/>
          <p:cNvSpPr txBox="1">
            <a:spLocks noGrp="1"/>
          </p:cNvSpPr>
          <p:nvPr>
            <p:ph type="ftr" idx="11"/>
          </p:nvPr>
        </p:nvSpPr>
        <p:spPr>
          <a:xfrm>
            <a:off x="704150" y="62103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457200" lvl="0" indent="457200" algn="l" rtl="0">
              <a:spcBef>
                <a:spcPts val="0"/>
              </a:spcBef>
              <a:spcAft>
                <a:spcPts val="0"/>
              </a:spcAft>
              <a:buNone/>
            </a:pPr>
            <a:r>
              <a:rPr lang="en-US"/>
              <a:t>Chatbot for HR department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Future Scope</a:t>
            </a:r>
            <a:endParaRPr/>
          </a:p>
        </p:txBody>
      </p:sp>
      <p:sp>
        <p:nvSpPr>
          <p:cNvPr id="242" name="Google Shape;242;p1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16</a:t>
            </a:fld>
            <a:endParaRPr/>
          </a:p>
        </p:txBody>
      </p:sp>
      <p:sp>
        <p:nvSpPr>
          <p:cNvPr id="243" name="Google Shape;243;p1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marR="88900" lvl="0" indent="0" algn="just" rtl="0">
              <a:lnSpc>
                <a:spcPct val="150000"/>
              </a:lnSpc>
              <a:spcBef>
                <a:spcPts val="1200"/>
              </a:spcBef>
              <a:spcAft>
                <a:spcPts val="1200"/>
              </a:spcAft>
              <a:buClr>
                <a:schemeClr val="dk1"/>
              </a:buClr>
              <a:buSzPts val="1100"/>
              <a:buFont typeface="Arial"/>
              <a:buNone/>
            </a:pPr>
            <a:r>
              <a:rPr lang="en-US" sz="1600">
                <a:latin typeface="Times New Roman"/>
                <a:ea typeface="Times New Roman"/>
                <a:cs typeface="Times New Roman"/>
                <a:sym typeface="Times New Roman"/>
              </a:rPr>
              <a:t>This</a:t>
            </a:r>
            <a:r>
              <a:rPr lang="en-US" sz="1600">
                <a:solidFill>
                  <a:srgbClr val="1C1E29"/>
                </a:solidFill>
                <a:latin typeface="Times New Roman"/>
                <a:ea typeface="Times New Roman"/>
                <a:cs typeface="Times New Roman"/>
                <a:sym typeface="Times New Roman"/>
              </a:rPr>
              <a:t> </a:t>
            </a:r>
            <a:r>
              <a:rPr lang="en-US" sz="1600">
                <a:latin typeface="Times New Roman"/>
                <a:ea typeface="Times New Roman"/>
                <a:cs typeface="Times New Roman"/>
                <a:sym typeface="Times New Roman"/>
              </a:rPr>
              <a:t>project can be further modified for other departments as this project only works for the HR department. Frontend can be improved to grab maximum attention from the user. The model can be trained to analyze data and then display results.</a:t>
            </a:r>
            <a:endParaRPr sz="1600"/>
          </a:p>
        </p:txBody>
      </p:sp>
      <p:sp>
        <p:nvSpPr>
          <p:cNvPr id="244" name="Google Shape;244;p13"/>
          <p:cNvSpPr txBox="1">
            <a:spLocks noGrp="1"/>
          </p:cNvSpPr>
          <p:nvPr>
            <p:ph type="ftr" idx="11"/>
          </p:nvPr>
        </p:nvSpPr>
        <p:spPr>
          <a:xfrm>
            <a:off x="737525" y="62103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457200" lvl="0" indent="457200" algn="l" rtl="0">
              <a:spcBef>
                <a:spcPts val="0"/>
              </a:spcBef>
              <a:spcAft>
                <a:spcPts val="0"/>
              </a:spcAft>
              <a:buNone/>
            </a:pPr>
            <a:r>
              <a:rPr lang="en-US"/>
              <a:t>Chatbot for HR department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Literature Cited</a:t>
            </a:r>
            <a:endParaRPr/>
          </a:p>
        </p:txBody>
      </p:sp>
      <p:sp>
        <p:nvSpPr>
          <p:cNvPr id="251" name="Google Shape;251;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17</a:t>
            </a:fld>
            <a:endParaRPr/>
          </a:p>
        </p:txBody>
      </p:sp>
      <p:sp>
        <p:nvSpPr>
          <p:cNvPr id="252" name="Google Shape;252;p1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28600" lvl="0" indent="0" algn="just" rtl="0">
              <a:lnSpc>
                <a:spcPct val="150000"/>
              </a:lnSpc>
              <a:spcBef>
                <a:spcPts val="1200"/>
              </a:spcBef>
              <a:spcAft>
                <a:spcPts val="0"/>
              </a:spcAft>
              <a:buClr>
                <a:schemeClr val="dk1"/>
              </a:buClr>
              <a:buSzPts val="1100"/>
              <a:buFont typeface="Arial"/>
              <a:buNone/>
            </a:pPr>
            <a:r>
              <a:rPr lang="en-US" sz="1600" dirty="0">
                <a:latin typeface="Times New Roman"/>
                <a:ea typeface="Times New Roman"/>
                <a:cs typeface="Times New Roman"/>
                <a:sym typeface="Times New Roman"/>
              </a:rPr>
              <a:t>1] “</a:t>
            </a:r>
            <a:r>
              <a:rPr lang="en-US" sz="1600" dirty="0" err="1">
                <a:latin typeface="Times New Roman"/>
                <a:ea typeface="Times New Roman"/>
                <a:cs typeface="Times New Roman"/>
                <a:sym typeface="Times New Roman"/>
              </a:rPr>
              <a:t>Chatbot</a:t>
            </a:r>
            <a:r>
              <a:rPr lang="en-US" sz="1600" dirty="0">
                <a:latin typeface="Times New Roman"/>
                <a:ea typeface="Times New Roman"/>
                <a:cs typeface="Times New Roman"/>
                <a:sym typeface="Times New Roman"/>
              </a:rPr>
              <a:t> for University Related FAQs”, </a:t>
            </a:r>
            <a:r>
              <a:rPr lang="en-US" sz="1600" dirty="0" err="1">
                <a:latin typeface="Times New Roman"/>
                <a:ea typeface="Times New Roman"/>
                <a:cs typeface="Times New Roman"/>
                <a:sym typeface="Times New Roman"/>
              </a:rPr>
              <a:t>Bhavika</a:t>
            </a:r>
            <a:r>
              <a:rPr lang="en-US" sz="1600" dirty="0">
                <a:latin typeface="Times New Roman"/>
                <a:ea typeface="Times New Roman"/>
                <a:cs typeface="Times New Roman"/>
                <a:sym typeface="Times New Roman"/>
              </a:rPr>
              <a:t> R. </a:t>
            </a:r>
            <a:r>
              <a:rPr lang="en-US" sz="1600" dirty="0" err="1">
                <a:latin typeface="Times New Roman"/>
                <a:ea typeface="Times New Roman"/>
                <a:cs typeface="Times New Roman"/>
                <a:sym typeface="Times New Roman"/>
              </a:rPr>
              <a:t>Ranoliya</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NidhiRaghuwanshi</a:t>
            </a:r>
            <a:r>
              <a:rPr lang="en-US" sz="1600" dirty="0">
                <a:latin typeface="Times New Roman"/>
                <a:ea typeface="Times New Roman"/>
                <a:cs typeface="Times New Roman"/>
                <a:sym typeface="Times New Roman"/>
              </a:rPr>
              <a:t> and Sanjay Singh, International Conference on Advances In Computing Communications and Informatics 2017</a:t>
            </a:r>
            <a:endParaRPr sz="1600" dirty="0">
              <a:latin typeface="Times New Roman"/>
              <a:ea typeface="Times New Roman"/>
              <a:cs typeface="Times New Roman"/>
              <a:sym typeface="Times New Roman"/>
            </a:endParaRPr>
          </a:p>
          <a:p>
            <a:pPr marL="228600" lvl="0" indent="0" algn="just" rtl="0">
              <a:lnSpc>
                <a:spcPct val="150000"/>
              </a:lnSpc>
              <a:spcBef>
                <a:spcPts val="1200"/>
              </a:spcBef>
              <a:spcAft>
                <a:spcPts val="0"/>
              </a:spcAft>
              <a:buClr>
                <a:schemeClr val="dk1"/>
              </a:buClr>
              <a:buSzPts val="1100"/>
              <a:buFont typeface="Arial"/>
              <a:buNone/>
            </a:pPr>
            <a:r>
              <a:rPr lang="en-US" sz="1600" dirty="0">
                <a:latin typeface="Times New Roman"/>
                <a:ea typeface="Times New Roman"/>
                <a:cs typeface="Times New Roman"/>
                <a:sym typeface="Times New Roman"/>
              </a:rPr>
              <a:t>2] “Automated Thai-FAQ </a:t>
            </a:r>
            <a:r>
              <a:rPr lang="en-US" sz="1600" dirty="0" err="1">
                <a:latin typeface="Times New Roman"/>
                <a:ea typeface="Times New Roman"/>
                <a:cs typeface="Times New Roman"/>
                <a:sym typeface="Times New Roman"/>
              </a:rPr>
              <a:t>Chatbot</a:t>
            </a:r>
            <a:r>
              <a:rPr lang="en-US" sz="1600" dirty="0">
                <a:latin typeface="Times New Roman"/>
                <a:ea typeface="Times New Roman"/>
                <a:cs typeface="Times New Roman"/>
                <a:sym typeface="Times New Roman"/>
              </a:rPr>
              <a:t> using RNN-LSTM”, </a:t>
            </a:r>
            <a:r>
              <a:rPr lang="en-US" sz="1600" dirty="0" err="1">
                <a:latin typeface="Times New Roman"/>
                <a:ea typeface="Times New Roman"/>
                <a:cs typeface="Times New Roman"/>
                <a:sym typeface="Times New Roman"/>
              </a:rPr>
              <a:t>PanitanMuangkammuen</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NarongIntiruk</a:t>
            </a:r>
            <a:r>
              <a:rPr lang="en-US" sz="1600" dirty="0">
                <a:latin typeface="Times New Roman"/>
                <a:ea typeface="Times New Roman"/>
                <a:cs typeface="Times New Roman"/>
                <a:sym typeface="Times New Roman"/>
              </a:rPr>
              <a:t> ,Kanda </a:t>
            </a:r>
            <a:r>
              <a:rPr lang="en-US" sz="1600" dirty="0" err="1">
                <a:latin typeface="Times New Roman"/>
                <a:ea typeface="Times New Roman"/>
                <a:cs typeface="Times New Roman"/>
                <a:sym typeface="Times New Roman"/>
              </a:rPr>
              <a:t>RunapongsaSaikaew</a:t>
            </a:r>
            <a:r>
              <a:rPr lang="en-US" sz="1600" dirty="0">
                <a:latin typeface="Times New Roman"/>
                <a:ea typeface="Times New Roman"/>
                <a:cs typeface="Times New Roman"/>
                <a:sym typeface="Times New Roman"/>
              </a:rPr>
              <a:t> , 22 </a:t>
            </a:r>
            <a:r>
              <a:rPr lang="en-US" sz="1600" dirty="0" err="1">
                <a:latin typeface="Times New Roman"/>
                <a:ea typeface="Times New Roman"/>
                <a:cs typeface="Times New Roman"/>
                <a:sym typeface="Times New Roman"/>
              </a:rPr>
              <a:t>nd</a:t>
            </a:r>
            <a:r>
              <a:rPr lang="en-US" sz="1600" dirty="0">
                <a:latin typeface="Times New Roman"/>
                <a:ea typeface="Times New Roman"/>
                <a:cs typeface="Times New Roman"/>
                <a:sym typeface="Times New Roman"/>
              </a:rPr>
              <a:t> International Computer Science and Engineering Conference 2018</a:t>
            </a:r>
            <a:endParaRPr sz="1600" dirty="0">
              <a:latin typeface="Times New Roman"/>
              <a:ea typeface="Times New Roman"/>
              <a:cs typeface="Times New Roman"/>
              <a:sym typeface="Times New Roman"/>
            </a:endParaRPr>
          </a:p>
          <a:p>
            <a:pPr marL="228600" lvl="0" indent="0" algn="just" rtl="0">
              <a:lnSpc>
                <a:spcPct val="150000"/>
              </a:lnSpc>
              <a:spcBef>
                <a:spcPts val="1200"/>
              </a:spcBef>
              <a:spcAft>
                <a:spcPts val="0"/>
              </a:spcAft>
              <a:buClr>
                <a:schemeClr val="dk1"/>
              </a:buClr>
              <a:buSzPts val="1100"/>
              <a:buFont typeface="Arial"/>
              <a:buNone/>
            </a:pPr>
            <a:r>
              <a:rPr lang="en-US" sz="1600" dirty="0">
                <a:latin typeface="Times New Roman"/>
                <a:ea typeface="Times New Roman"/>
                <a:cs typeface="Times New Roman"/>
                <a:sym typeface="Times New Roman"/>
              </a:rPr>
              <a:t>3] “Intelligent Chatting Service Using AIML”,</a:t>
            </a:r>
            <a:r>
              <a:rPr lang="en-US" sz="1600" dirty="0" err="1">
                <a:latin typeface="Times New Roman"/>
                <a:ea typeface="Times New Roman"/>
                <a:cs typeface="Times New Roman"/>
                <a:sym typeface="Times New Roman"/>
              </a:rPr>
              <a:t>Saqib</a:t>
            </a:r>
            <a:r>
              <a:rPr lang="en-US" sz="1600" dirty="0">
                <a:latin typeface="Times New Roman"/>
                <a:ea typeface="Times New Roman"/>
                <a:cs typeface="Times New Roman"/>
                <a:sym typeface="Times New Roman"/>
              </a:rPr>
              <a:t> G, </a:t>
            </a:r>
            <a:r>
              <a:rPr lang="en-US" sz="1600" dirty="0" err="1">
                <a:latin typeface="Times New Roman"/>
                <a:ea typeface="Times New Roman"/>
                <a:cs typeface="Times New Roman"/>
                <a:sym typeface="Times New Roman"/>
              </a:rPr>
              <a:t>Faizan</a:t>
            </a:r>
            <a:r>
              <a:rPr lang="en-US" sz="1600" dirty="0">
                <a:latin typeface="Times New Roman"/>
                <a:ea typeface="Times New Roman"/>
                <a:cs typeface="Times New Roman"/>
                <a:sym typeface="Times New Roman"/>
              </a:rPr>
              <a:t> , </a:t>
            </a:r>
            <a:r>
              <a:rPr lang="en-US" sz="1600" dirty="0" err="1">
                <a:latin typeface="Times New Roman"/>
                <a:ea typeface="Times New Roman"/>
                <a:cs typeface="Times New Roman"/>
                <a:sym typeface="Times New Roman"/>
              </a:rPr>
              <a:t>Ghatte</a:t>
            </a:r>
            <a:r>
              <a:rPr lang="en-US" sz="1600" dirty="0">
                <a:latin typeface="Times New Roman"/>
                <a:ea typeface="Times New Roman"/>
                <a:cs typeface="Times New Roman"/>
                <a:sym typeface="Times New Roman"/>
              </a:rPr>
              <a:t> N , IEEE International Conference on Current Trends toward </a:t>
            </a:r>
            <a:r>
              <a:rPr lang="en-US" sz="1600" dirty="0" err="1">
                <a:latin typeface="Times New Roman"/>
                <a:ea typeface="Times New Roman"/>
                <a:cs typeface="Times New Roman"/>
                <a:sym typeface="Times New Roman"/>
              </a:rPr>
              <a:t>ConvergingTechnologies</a:t>
            </a:r>
            <a:r>
              <a:rPr lang="en-US" sz="1600" dirty="0">
                <a:latin typeface="Times New Roman"/>
                <a:ea typeface="Times New Roman"/>
                <a:cs typeface="Times New Roman"/>
                <a:sym typeface="Times New Roman"/>
              </a:rPr>
              <a:t>, 2018</a:t>
            </a:r>
            <a:endParaRPr sz="1600" dirty="0">
              <a:latin typeface="Times New Roman"/>
              <a:ea typeface="Times New Roman"/>
              <a:cs typeface="Times New Roman"/>
              <a:sym typeface="Times New Roman"/>
            </a:endParaRPr>
          </a:p>
          <a:p>
            <a:pPr marL="274320" lvl="0" indent="-133985" algn="l" rtl="0">
              <a:spcBef>
                <a:spcPts val="1200"/>
              </a:spcBef>
              <a:spcAft>
                <a:spcPts val="0"/>
              </a:spcAft>
              <a:buSzPts val="2210"/>
              <a:buNone/>
            </a:pPr>
            <a:endParaRPr dirty="0"/>
          </a:p>
        </p:txBody>
      </p:sp>
      <p:sp>
        <p:nvSpPr>
          <p:cNvPr id="253" name="Google Shape;253;p14"/>
          <p:cNvSpPr txBox="1">
            <a:spLocks noGrp="1"/>
          </p:cNvSpPr>
          <p:nvPr>
            <p:ph type="ftr" idx="11"/>
          </p:nvPr>
        </p:nvSpPr>
        <p:spPr>
          <a:xfrm>
            <a:off x="754200" y="62103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457200" lvl="0" indent="457200" algn="l" rtl="0">
              <a:spcBef>
                <a:spcPts val="0"/>
              </a:spcBef>
              <a:spcAft>
                <a:spcPts val="0"/>
              </a:spcAft>
              <a:buNone/>
            </a:pPr>
            <a:r>
              <a:rPr lang="en-US"/>
              <a:t>Chatbot for HR department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Publications</a:t>
            </a:r>
            <a:endParaRPr/>
          </a:p>
        </p:txBody>
      </p:sp>
      <p:sp>
        <p:nvSpPr>
          <p:cNvPr id="260" name="Google Shape;260;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18</a:t>
            </a:fld>
            <a:endParaRPr/>
          </a:p>
        </p:txBody>
      </p:sp>
      <p:sp>
        <p:nvSpPr>
          <p:cNvPr id="261" name="Google Shape;261;p1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133985" algn="l" rtl="0">
              <a:spcBef>
                <a:spcPts val="0"/>
              </a:spcBef>
              <a:spcAft>
                <a:spcPts val="0"/>
              </a:spcAft>
              <a:buSzPts val="2210"/>
              <a:buNone/>
            </a:pPr>
            <a:r>
              <a:rPr lang="en-US" sz="1600" b="1" dirty="0">
                <a:solidFill>
                  <a:srgbClr val="222222"/>
                </a:solidFill>
                <a:highlight>
                  <a:srgbClr val="FFFFFF"/>
                </a:highlight>
                <a:latin typeface="Times New Roman"/>
                <a:ea typeface="Times New Roman"/>
                <a:cs typeface="Times New Roman"/>
                <a:sym typeface="Times New Roman"/>
              </a:rPr>
              <a:t>International Research Journal of Engineering and Technology (IRJET)</a:t>
            </a:r>
            <a:r>
              <a:rPr lang="en-US" sz="1600" dirty="0">
                <a:solidFill>
                  <a:srgbClr val="222222"/>
                </a:solidFill>
                <a:highlight>
                  <a:srgbClr val="FFFFFF"/>
                </a:highlight>
                <a:latin typeface="Times New Roman"/>
                <a:ea typeface="Times New Roman"/>
                <a:cs typeface="Times New Roman"/>
                <a:sym typeface="Times New Roman"/>
              </a:rPr>
              <a:t> Volume 7, Issue 3, March 2020 </a:t>
            </a:r>
            <a:r>
              <a:rPr lang="en-US" sz="1600" u="sng" dirty="0">
                <a:solidFill>
                  <a:srgbClr val="1155CC"/>
                </a:solidFill>
                <a:highlight>
                  <a:srgbClr val="FFFFFF"/>
                </a:highlight>
                <a:latin typeface="Times New Roman"/>
                <a:ea typeface="Times New Roman"/>
                <a:cs typeface="Times New Roman"/>
                <a:sym typeface="Times New Roman"/>
                <a:hlinkClick r:id="rId3"/>
              </a:rPr>
              <a:t>https://www.irjet.net/volume7-issue3</a:t>
            </a:r>
            <a:r>
              <a:rPr lang="en-US" sz="1600" dirty="0">
                <a:solidFill>
                  <a:srgbClr val="222222"/>
                </a:solidFill>
                <a:highlight>
                  <a:srgbClr val="FFFFFF"/>
                </a:highlight>
                <a:latin typeface="Times New Roman"/>
                <a:ea typeface="Times New Roman"/>
                <a:cs typeface="Times New Roman"/>
                <a:sym typeface="Times New Roman"/>
              </a:rPr>
              <a:t> </a:t>
            </a:r>
            <a:r>
              <a:rPr lang="en-US" sz="1600" u="sng" dirty="0">
                <a:solidFill>
                  <a:srgbClr val="1155CC"/>
                </a:solidFill>
                <a:highlight>
                  <a:srgbClr val="FFFFFF"/>
                </a:highlight>
                <a:latin typeface="Times New Roman"/>
                <a:ea typeface="Times New Roman"/>
                <a:cs typeface="Times New Roman"/>
                <a:sym typeface="Times New Roman"/>
                <a:hlinkClick r:id="rId4"/>
              </a:rPr>
              <a:t>S.NO</a:t>
            </a:r>
            <a:r>
              <a:rPr lang="en-US" sz="1600" dirty="0">
                <a:solidFill>
                  <a:srgbClr val="222222"/>
                </a:solidFill>
                <a:highlight>
                  <a:srgbClr val="FFFFFF"/>
                </a:highlight>
                <a:latin typeface="Times New Roman"/>
                <a:ea typeface="Times New Roman"/>
                <a:cs typeface="Times New Roman"/>
                <a:sym typeface="Times New Roman"/>
              </a:rPr>
              <a:t>: 428</a:t>
            </a:r>
            <a:endParaRPr sz="1600" dirty="0"/>
          </a:p>
          <a:p>
            <a:pPr marL="274320" lvl="0" indent="-133985" algn="l" rtl="0">
              <a:spcBef>
                <a:spcPts val="0"/>
              </a:spcBef>
              <a:spcAft>
                <a:spcPts val="0"/>
              </a:spcAft>
              <a:buSzPts val="2210"/>
              <a:buNone/>
            </a:pPr>
            <a:endParaRPr dirty="0"/>
          </a:p>
          <a:p>
            <a:pPr marL="274320" lvl="0" indent="-133985" algn="l" rtl="0">
              <a:spcBef>
                <a:spcPts val="0"/>
              </a:spcBef>
              <a:spcAft>
                <a:spcPts val="0"/>
              </a:spcAft>
              <a:buSzPts val="2210"/>
              <a:buNone/>
            </a:pPr>
            <a:r>
              <a:rPr lang="en-US" sz="1600" u="sng" dirty="0">
                <a:solidFill>
                  <a:srgbClr val="1155CC"/>
                </a:solidFill>
                <a:highlight>
                  <a:srgbClr val="FFFFFF"/>
                </a:highlight>
                <a:latin typeface="Times New Roman"/>
                <a:ea typeface="Times New Roman"/>
                <a:cs typeface="Times New Roman"/>
                <a:sym typeface="Times New Roman"/>
                <a:hlinkClick r:id="rId5"/>
              </a:rPr>
              <a:t>https://www.irjet.net/archives/V7/i3/IRJET-V7I3428.pdf</a:t>
            </a:r>
            <a:endParaRPr sz="1600" dirty="0"/>
          </a:p>
        </p:txBody>
      </p:sp>
      <p:sp>
        <p:nvSpPr>
          <p:cNvPr id="262" name="Google Shape;262;p15"/>
          <p:cNvSpPr txBox="1">
            <a:spLocks noGrp="1"/>
          </p:cNvSpPr>
          <p:nvPr>
            <p:ph type="ftr" idx="11"/>
          </p:nvPr>
        </p:nvSpPr>
        <p:spPr>
          <a:xfrm>
            <a:off x="687475" y="62103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457200" lvl="0" indent="457200" algn="l" rtl="0">
              <a:spcBef>
                <a:spcPts val="0"/>
              </a:spcBef>
              <a:spcAft>
                <a:spcPts val="0"/>
              </a:spcAft>
              <a:buNone/>
            </a:pPr>
            <a:r>
              <a:rPr lang="en-US"/>
              <a:t>Chatbot for HR department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Acknowledgements</a:t>
            </a:r>
            <a:endParaRPr/>
          </a:p>
        </p:txBody>
      </p:sp>
      <p:sp>
        <p:nvSpPr>
          <p:cNvPr id="269" name="Google Shape;269;p16"/>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Chatbot for HR department                                </a:t>
            </a:r>
            <a:endParaRPr/>
          </a:p>
        </p:txBody>
      </p:sp>
      <p:sp>
        <p:nvSpPr>
          <p:cNvPr id="270" name="Google Shape;270;p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19</a:t>
            </a:fld>
            <a:endParaRPr/>
          </a:p>
        </p:txBody>
      </p:sp>
      <p:sp>
        <p:nvSpPr>
          <p:cNvPr id="271" name="Google Shape;271;p1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28600" indent="0" algn="just">
              <a:lnSpc>
                <a:spcPct val="150000"/>
              </a:lnSpc>
              <a:spcBef>
                <a:spcPts val="1200"/>
              </a:spcBef>
              <a:buClr>
                <a:schemeClr val="dk1"/>
              </a:buClr>
              <a:buSzPts val="1100"/>
              <a:buNone/>
            </a:pPr>
            <a:r>
              <a:rPr lang="en-US" sz="1600" dirty="0">
                <a:latin typeface="Times New Roman"/>
                <a:ea typeface="Times New Roman"/>
                <a:cs typeface="Times New Roman"/>
              </a:rPr>
              <a:t>We have the great pleasure of presenting our report on our project "</a:t>
            </a:r>
            <a:r>
              <a:rPr lang="en-US" sz="1600" dirty="0" err="1">
                <a:latin typeface="Times New Roman"/>
                <a:ea typeface="Times New Roman"/>
                <a:cs typeface="Times New Roman"/>
              </a:rPr>
              <a:t>Chatbot</a:t>
            </a:r>
            <a:r>
              <a:rPr lang="en-US" sz="1600" dirty="0">
                <a:latin typeface="Times New Roman"/>
                <a:ea typeface="Times New Roman"/>
                <a:cs typeface="Times New Roman"/>
              </a:rPr>
              <a:t> for HR-Department". We take this opportunity to express our sincere gratitude towards our guide Prof. Nileema Pathak and co-guide Prof. </a:t>
            </a:r>
            <a:r>
              <a:rPr lang="en-US" sz="1600" dirty="0" err="1">
                <a:latin typeface="Times New Roman"/>
                <a:ea typeface="Times New Roman"/>
                <a:cs typeface="Times New Roman"/>
              </a:rPr>
              <a:t>Odilia</a:t>
            </a:r>
            <a:r>
              <a:rPr lang="en-US" sz="1600" dirty="0">
                <a:latin typeface="Times New Roman"/>
                <a:ea typeface="Times New Roman"/>
                <a:cs typeface="Times New Roman"/>
              </a:rPr>
              <a:t> </a:t>
            </a:r>
            <a:r>
              <a:rPr lang="en-US" sz="1600" dirty="0" err="1">
                <a:latin typeface="Times New Roman"/>
                <a:ea typeface="Times New Roman"/>
                <a:cs typeface="Times New Roman"/>
              </a:rPr>
              <a:t>Gonsalves</a:t>
            </a:r>
            <a:r>
              <a:rPr lang="en-US" sz="1600" dirty="0">
                <a:latin typeface="Times New Roman"/>
                <a:ea typeface="Times New Roman"/>
                <a:cs typeface="Times New Roman"/>
              </a:rPr>
              <a:t> for providing the technical guidelines and suggestions regarding the line of this work. We would like to thank them for their constant encouragement, support, and guidance throughout the development of the project. We are also thankful to Dr. S. P. </a:t>
            </a:r>
            <a:r>
              <a:rPr lang="en-US" sz="1600" dirty="0" err="1">
                <a:latin typeface="Times New Roman"/>
                <a:ea typeface="Times New Roman"/>
                <a:cs typeface="Times New Roman"/>
              </a:rPr>
              <a:t>Kallurkar</a:t>
            </a:r>
            <a:r>
              <a:rPr lang="en-US" sz="1600" dirty="0">
                <a:latin typeface="Times New Roman"/>
                <a:ea typeface="Times New Roman"/>
                <a:cs typeface="Times New Roman"/>
              </a:rPr>
              <a:t> (Principal) and Prof </a:t>
            </a:r>
            <a:r>
              <a:rPr lang="en-US" sz="1600" dirty="0" err="1">
                <a:latin typeface="Times New Roman"/>
                <a:ea typeface="Times New Roman"/>
                <a:cs typeface="Times New Roman"/>
              </a:rPr>
              <a:t>Deepali</a:t>
            </a:r>
            <a:r>
              <a:rPr lang="en-US" sz="1600" dirty="0">
                <a:latin typeface="Times New Roman"/>
                <a:ea typeface="Times New Roman"/>
                <a:cs typeface="Times New Roman"/>
              </a:rPr>
              <a:t> </a:t>
            </a:r>
            <a:r>
              <a:rPr lang="en-US" sz="1600" dirty="0" err="1">
                <a:latin typeface="Times New Roman"/>
                <a:ea typeface="Times New Roman"/>
                <a:cs typeface="Times New Roman"/>
              </a:rPr>
              <a:t>Maste</a:t>
            </a:r>
            <a:r>
              <a:rPr lang="en-US" sz="1600" dirty="0">
                <a:latin typeface="Times New Roman"/>
                <a:ea typeface="Times New Roman"/>
                <a:cs typeface="Times New Roman"/>
              </a:rPr>
              <a:t> (Head of Department ) without their support and advice our project would not have shaped up as it has. We also wish to express our deep gratitude towards our colleagues at ACE, Mumbai for their encouragement.</a:t>
            </a:r>
            <a:endParaRPr sz="1600" dirty="0">
              <a:latin typeface="Times New Roman"/>
              <a:ea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914400" y="274638"/>
            <a:ext cx="7772400" cy="7923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Content</a:t>
            </a:r>
            <a:endParaRPr/>
          </a:p>
        </p:txBody>
      </p:sp>
      <p:sp>
        <p:nvSpPr>
          <p:cNvPr id="116" name="Google Shape;116;p2"/>
          <p:cNvSpPr txBox="1">
            <a:spLocks noGrp="1"/>
          </p:cNvSpPr>
          <p:nvPr>
            <p:ph type="ftr" idx="11"/>
          </p:nvPr>
        </p:nvSpPr>
        <p:spPr>
          <a:xfrm>
            <a:off x="838200" y="6172200"/>
            <a:ext cx="54102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457200" lvl="0" indent="457200" algn="l" rtl="0">
              <a:spcBef>
                <a:spcPts val="0"/>
              </a:spcBef>
              <a:spcAft>
                <a:spcPts val="0"/>
              </a:spcAft>
              <a:buNone/>
            </a:pPr>
            <a:r>
              <a:rPr lang="en-US"/>
              <a:t>Chatbot for HR department                                  </a:t>
            </a:r>
            <a:endParaRPr/>
          </a:p>
        </p:txBody>
      </p:sp>
      <p:sp>
        <p:nvSpPr>
          <p:cNvPr id="117" name="Google Shape;117;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a:t>
            </a:fld>
            <a:endParaRPr/>
          </a:p>
        </p:txBody>
      </p:sp>
      <p:sp>
        <p:nvSpPr>
          <p:cNvPr id="118" name="Google Shape;118;p2"/>
          <p:cNvSpPr txBox="1">
            <a:spLocks noGrp="1"/>
          </p:cNvSpPr>
          <p:nvPr>
            <p:ph type="body" idx="1"/>
          </p:nvPr>
        </p:nvSpPr>
        <p:spPr>
          <a:xfrm>
            <a:off x="914400" y="990600"/>
            <a:ext cx="7772400" cy="5181600"/>
          </a:xfrm>
          <a:prstGeom prst="rect">
            <a:avLst/>
          </a:prstGeom>
          <a:noFill/>
          <a:ln>
            <a:noFill/>
          </a:ln>
        </p:spPr>
        <p:txBody>
          <a:bodyPr spcFirstLastPara="1" wrap="square" lIns="91425" tIns="45700" rIns="91425" bIns="45700" anchor="t" anchorCtr="0">
            <a:normAutofit/>
          </a:bodyPr>
          <a:lstStyle/>
          <a:p>
            <a:pPr marL="274320" lvl="0" indent="-274320" algn="l" rtl="0">
              <a:lnSpc>
                <a:spcPct val="80000"/>
              </a:lnSpc>
              <a:spcBef>
                <a:spcPts val="0"/>
              </a:spcBef>
              <a:spcAft>
                <a:spcPts val="0"/>
              </a:spcAft>
              <a:buSzPts val="1381"/>
              <a:buChar char="⚫"/>
            </a:pPr>
            <a:r>
              <a:rPr lang="en-US" sz="1625" dirty="0">
                <a:latin typeface="Times New Roman"/>
                <a:ea typeface="Times New Roman"/>
                <a:cs typeface="Times New Roman"/>
                <a:sym typeface="Times New Roman"/>
              </a:rPr>
              <a:t>Introduction </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Problem definition &amp; Proposed solution</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Scope of project</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Review of literature</a:t>
            </a:r>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System description</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Hardware &amp; software requirements</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User Interface Design</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Test cases</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Comparative Analysis</a:t>
            </a:r>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Results and Discussions </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Conclusions </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Future Scope</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Literature Cited (book, web &amp; paper References)</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Publications by your group (if any)</a:t>
            </a:r>
            <a:endParaRPr dirty="0"/>
          </a:p>
          <a:p>
            <a:pPr marL="274320" lvl="0" indent="-274320" algn="l" rtl="0">
              <a:lnSpc>
                <a:spcPct val="80000"/>
              </a:lnSpc>
              <a:spcBef>
                <a:spcPts val="580"/>
              </a:spcBef>
              <a:spcAft>
                <a:spcPts val="0"/>
              </a:spcAft>
              <a:buSzPts val="1381"/>
              <a:buChar char="⚫"/>
            </a:pPr>
            <a:r>
              <a:rPr lang="en-US" sz="1625" dirty="0">
                <a:latin typeface="Times New Roman"/>
                <a:ea typeface="Times New Roman"/>
                <a:cs typeface="Times New Roman"/>
                <a:sym typeface="Times New Roman"/>
              </a:rPr>
              <a:t>Acknowledgements</a:t>
            </a:r>
            <a:endParaRPr dirty="0"/>
          </a:p>
          <a:p>
            <a:pPr marL="0" lvl="0" indent="0" algn="l" rtl="0">
              <a:lnSpc>
                <a:spcPct val="80000"/>
              </a:lnSpc>
              <a:spcBef>
                <a:spcPts val="580"/>
              </a:spcBef>
              <a:spcAft>
                <a:spcPts val="0"/>
              </a:spcAft>
              <a:buSzPts val="1381"/>
              <a:buNone/>
            </a:pPr>
            <a:r>
              <a:rPr lang="en-US" sz="1625" b="1" i="1" dirty="0">
                <a:latin typeface="Times New Roman"/>
                <a:ea typeface="Times New Roman"/>
                <a:cs typeface="Times New Roman"/>
                <a:sym typeface="Times New Roman"/>
              </a:rPr>
              <a:t>Demo to be given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7"/>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p:txBody>
      </p:sp>
      <p:sp>
        <p:nvSpPr>
          <p:cNvPr id="277" name="Google Shape;277;p17"/>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4590"/>
              <a:buNone/>
            </a:pPr>
            <a:r>
              <a:rPr lang="en-US" sz="5400" b="1">
                <a:latin typeface="Times New Roman"/>
                <a:ea typeface="Times New Roman"/>
                <a:cs typeface="Times New Roman"/>
                <a:sym typeface="Times New Roman"/>
              </a:rPr>
              <a:t>Thank You!</a:t>
            </a:r>
            <a:endParaRPr sz="5400" b="1">
              <a:latin typeface="Times New Roman"/>
              <a:ea typeface="Times New Roman"/>
              <a:cs typeface="Times New Roman"/>
              <a:sym typeface="Times New Roman"/>
            </a:endParaRPr>
          </a:p>
        </p:txBody>
      </p:sp>
      <p:sp>
        <p:nvSpPr>
          <p:cNvPr id="278" name="Google Shape;278;p17"/>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ACE- IT department                                         Chatbot for HR department                                 </a:t>
            </a:r>
            <a:endParaRPr/>
          </a:p>
        </p:txBody>
      </p:sp>
      <p:sp>
        <p:nvSpPr>
          <p:cNvPr id="279" name="Google Shape;279;p17"/>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125" name="Google Shape;125;p3"/>
          <p:cNvSpPr txBox="1">
            <a:spLocks noGrp="1"/>
          </p:cNvSpPr>
          <p:nvPr>
            <p:ph type="ftr" idx="11"/>
          </p:nvPr>
        </p:nvSpPr>
        <p:spPr>
          <a:xfrm>
            <a:off x="914400" y="6172200"/>
            <a:ext cx="36576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a:t>
            </a:r>
            <a:endParaRPr/>
          </a:p>
          <a:p>
            <a:pPr marL="914400" lvl="0" indent="0" algn="l" rtl="0">
              <a:spcBef>
                <a:spcPts val="0"/>
              </a:spcBef>
              <a:spcAft>
                <a:spcPts val="0"/>
              </a:spcAft>
              <a:buNone/>
            </a:pPr>
            <a:r>
              <a:rPr lang="en-US"/>
              <a:t>Chatbot for HR department                                                                                                         </a:t>
            </a:r>
            <a:endParaRPr/>
          </a:p>
        </p:txBody>
      </p:sp>
      <p:sp>
        <p:nvSpPr>
          <p:cNvPr id="126" name="Google Shape;126;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p>
        </p:txBody>
      </p:sp>
      <p:sp>
        <p:nvSpPr>
          <p:cNvPr id="127" name="Google Shape;127;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800"/>
              </a:spcAft>
              <a:buClr>
                <a:schemeClr val="dk1"/>
              </a:buClr>
              <a:buSzPts val="1100"/>
              <a:buFont typeface="Arial"/>
              <a:buNone/>
            </a:pPr>
            <a:r>
              <a:rPr lang="en-US" sz="1600">
                <a:latin typeface="Times New Roman"/>
                <a:ea typeface="Times New Roman"/>
                <a:cs typeface="Times New Roman"/>
                <a:sym typeface="Times New Roman"/>
              </a:rPr>
              <a:t>In industry, users use database applications to get information related to employees. This needs knowledge about the database to non-technical employees such as the HR department. Other applications developed are not much user friendly and they are not smart enough to evolve on themselves and to understand what user actually wants. Other applications give programmed options restricting user to explore all aspects. The Chatbot for HR department aims to provide efficient and accurate answers for queries asked by HRs from the database using Artificial Intelligence Markup Language (AIML) and Latent Semantic Analysis (LSA). Chatbot for HR department will be able to answer questions, query results. Chatbot will be able to answer questions related to salary, attendance, product growth as well as it will give suggestions if it doesn't get proper answers for the user's query. Chatbot will have full HR data.</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Problem definition &amp; Proposed solution </a:t>
            </a:r>
            <a:endParaRPr sz="3600">
              <a:latin typeface="Times New Roman"/>
              <a:ea typeface="Times New Roman"/>
              <a:cs typeface="Times New Roman"/>
              <a:sym typeface="Times New Roman"/>
            </a:endParaRPr>
          </a:p>
        </p:txBody>
      </p:sp>
      <p:sp>
        <p:nvSpPr>
          <p:cNvPr id="134" name="Google Shape;134;p4"/>
          <p:cNvSpPr txBox="1">
            <a:spLocks noGrp="1"/>
          </p:cNvSpPr>
          <p:nvPr>
            <p:ph type="ftr" idx="11"/>
          </p:nvPr>
        </p:nvSpPr>
        <p:spPr>
          <a:xfrm>
            <a:off x="1371600" y="6172200"/>
            <a:ext cx="32004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              ACE  - IT department                                                                     </a:t>
            </a:r>
            <a:endParaRPr dirty="0"/>
          </a:p>
          <a:p>
            <a:pPr marL="0" lvl="0" indent="0" algn="l" rtl="0">
              <a:spcBef>
                <a:spcPts val="0"/>
              </a:spcBef>
              <a:spcAft>
                <a:spcPts val="0"/>
              </a:spcAft>
              <a:buNone/>
            </a:pPr>
            <a:r>
              <a:rPr lang="en-US" dirty="0"/>
              <a:t>	</a:t>
            </a:r>
            <a:r>
              <a:rPr lang="en-US" dirty="0" err="1"/>
              <a:t>Chatbot</a:t>
            </a:r>
            <a:r>
              <a:rPr lang="en-US" dirty="0"/>
              <a:t> for HR 	department  </a:t>
            </a:r>
            <a:endParaRPr dirty="0"/>
          </a:p>
        </p:txBody>
      </p:sp>
      <p:sp>
        <p:nvSpPr>
          <p:cNvPr id="135" name="Google Shape;135;p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a:t>
            </a:fld>
            <a:endParaRPr/>
          </a:p>
        </p:txBody>
      </p:sp>
      <p:sp>
        <p:nvSpPr>
          <p:cNvPr id="136" name="Google Shape;136;p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a:bodyPr>
          <a:lstStyle/>
          <a:p>
            <a:pPr marL="426085" indent="-285750">
              <a:spcBef>
                <a:spcPts val="0"/>
              </a:spcBef>
              <a:buSzPts val="2210"/>
            </a:pPr>
            <a:r>
              <a:rPr lang="en-US" sz="1600" b="1" dirty="0"/>
              <a:t>Problem Definition:</a:t>
            </a:r>
            <a:endParaRPr sz="1600" b="1" dirty="0"/>
          </a:p>
          <a:p>
            <a:pPr marL="0" lvl="0" indent="0" algn="just" rtl="0">
              <a:lnSpc>
                <a:spcPct val="150000"/>
              </a:lnSpc>
              <a:spcBef>
                <a:spcPts val="0"/>
              </a:spcBef>
              <a:spcAft>
                <a:spcPts val="0"/>
              </a:spcAft>
              <a:buClr>
                <a:schemeClr val="dk1"/>
              </a:buClr>
              <a:buSzPts val="1100"/>
              <a:buFont typeface="Arial"/>
              <a:buNone/>
            </a:pPr>
            <a:r>
              <a:rPr lang="en-US" sz="1600" dirty="0">
                <a:latin typeface="Times New Roman"/>
                <a:ea typeface="Times New Roman"/>
                <a:cs typeface="Times New Roman"/>
                <a:sym typeface="Times New Roman"/>
              </a:rPr>
              <a:t>Searching for details of employees in a huge database is a tedious and hectic task. Also, it is difficult to customize searches and results. User has to type various queries to get different results. The appearance of an application is not interactive.</a:t>
            </a:r>
            <a:endParaRPr sz="1600" dirty="0">
              <a:latin typeface="Times New Roman"/>
              <a:ea typeface="Times New Roman"/>
              <a:cs typeface="Times New Roman"/>
              <a:sym typeface="Times New Roman"/>
            </a:endParaRPr>
          </a:p>
          <a:p>
            <a:pPr marL="274320" lvl="0" indent="-133985" algn="l" rtl="0">
              <a:spcBef>
                <a:spcPts val="800"/>
              </a:spcBef>
              <a:spcAft>
                <a:spcPts val="0"/>
              </a:spcAft>
              <a:buSzPts val="2210"/>
              <a:buNone/>
            </a:pPr>
            <a:endParaRPr sz="1600" b="1" dirty="0"/>
          </a:p>
          <a:p>
            <a:pPr marL="426085" indent="-285750">
              <a:spcBef>
                <a:spcPts val="0"/>
              </a:spcBef>
              <a:buSzPts val="2210"/>
            </a:pPr>
            <a:r>
              <a:rPr lang="en-US" sz="1600" b="1" dirty="0"/>
              <a:t>Proposed Solution:</a:t>
            </a:r>
            <a:endParaRPr sz="1600" b="1" dirty="0"/>
          </a:p>
          <a:p>
            <a:pPr marL="0" indent="0" algn="just">
              <a:lnSpc>
                <a:spcPct val="150000"/>
              </a:lnSpc>
              <a:spcBef>
                <a:spcPts val="0"/>
              </a:spcBef>
              <a:buClr>
                <a:schemeClr val="dk1"/>
              </a:buClr>
              <a:buSzPts val="1100"/>
              <a:buNone/>
            </a:pPr>
            <a:r>
              <a:rPr lang="en-US" sz="1600" dirty="0">
                <a:latin typeface="Times New Roman"/>
                <a:ea typeface="Times New Roman"/>
                <a:cs typeface="Times New Roman"/>
                <a:sym typeface="Times New Roman"/>
              </a:rPr>
              <a:t>The proposed system developed a </a:t>
            </a:r>
            <a:r>
              <a:rPr lang="en-US" sz="1600" dirty="0" err="1">
                <a:latin typeface="Times New Roman"/>
                <a:ea typeface="Times New Roman"/>
                <a:cs typeface="Times New Roman"/>
                <a:sym typeface="Times New Roman"/>
              </a:rPr>
              <a:t>chatbot</a:t>
            </a:r>
            <a:r>
              <a:rPr lang="en-US" sz="1600" dirty="0">
                <a:latin typeface="Times New Roman"/>
                <a:ea typeface="Times New Roman"/>
                <a:cs typeface="Times New Roman"/>
                <a:sym typeface="Times New Roman"/>
              </a:rPr>
              <a:t> using technologies namely Artificial Intelligence Markup Language (AIML) and Latent Semantic Analysis (LSA). </a:t>
            </a:r>
            <a:r>
              <a:rPr lang="en-US" sz="1600" dirty="0" err="1">
                <a:latin typeface="Times New Roman"/>
                <a:ea typeface="Times New Roman"/>
                <a:cs typeface="Times New Roman"/>
                <a:sym typeface="Times New Roman"/>
              </a:rPr>
              <a:t>Chatbot</a:t>
            </a:r>
            <a:r>
              <a:rPr lang="en-US" sz="1600" dirty="0">
                <a:latin typeface="Times New Roman"/>
                <a:ea typeface="Times New Roman"/>
                <a:cs typeface="Times New Roman"/>
                <a:sym typeface="Times New Roman"/>
              </a:rPr>
              <a:t> makes the application more interactive and improves appearance. LSA finds out important texts from user-entered queries and AIML matches them with the templates stored. Once the query is matched response is generated by interacting with the database and returned to the user. If AIML does not have a matching template system again ask the user to re-enter the query. LSA makes it possible for the system to understand human entered queries giving user options to explore all aspects.</a:t>
            </a:r>
            <a:endParaRPr sz="1600" dirty="0">
              <a:latin typeface="Times New Roman"/>
              <a:ea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914400" y="274638"/>
            <a:ext cx="7772400" cy="1143000"/>
          </a:xfrm>
          <a:prstGeom prst="rect">
            <a:avLst/>
          </a:prstGeom>
          <a:solidFill>
            <a:schemeClr val="bg1"/>
          </a:solid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dirty="0">
                <a:latin typeface="Times New Roman"/>
                <a:ea typeface="Times New Roman"/>
                <a:cs typeface="Times New Roman"/>
                <a:sym typeface="Times New Roman"/>
              </a:rPr>
              <a:t>Scope of project</a:t>
            </a:r>
            <a:endParaRPr dirty="0"/>
          </a:p>
        </p:txBody>
      </p:sp>
      <p:sp>
        <p:nvSpPr>
          <p:cNvPr id="143" name="Google Shape;143;p5"/>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Chatbot for HR department                                 </a:t>
            </a:r>
            <a:endParaRPr/>
          </a:p>
        </p:txBody>
      </p:sp>
      <p:sp>
        <p:nvSpPr>
          <p:cNvPr id="144" name="Google Shape;144;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p>
        </p:txBody>
      </p:sp>
      <p:sp>
        <p:nvSpPr>
          <p:cNvPr id="145" name="Google Shape;145;p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marR="88900" lvl="0" indent="0" algn="just" rtl="0">
              <a:lnSpc>
                <a:spcPct val="150000"/>
              </a:lnSpc>
              <a:spcBef>
                <a:spcPts val="0"/>
              </a:spcBef>
              <a:spcAft>
                <a:spcPts val="800"/>
              </a:spcAft>
              <a:buClr>
                <a:schemeClr val="dk1"/>
              </a:buClr>
              <a:buSzPts val="1100"/>
              <a:buFont typeface="Arial"/>
              <a:buNone/>
            </a:pPr>
            <a:r>
              <a:rPr lang="en-US" sz="1600" dirty="0">
                <a:latin typeface="Times New Roman"/>
                <a:ea typeface="Times New Roman"/>
                <a:cs typeface="Times New Roman"/>
                <a:sym typeface="Times New Roman"/>
              </a:rPr>
              <a:t>Chatbot will be able to answer questions based on attendance like getting the attendance of an employee at a particular company location. Chatbot gives response in various formats like text, tables, graphs, etc. This</a:t>
            </a:r>
            <a:r>
              <a:rPr lang="en-US" sz="1600" b="1" dirty="0">
                <a:solidFill>
                  <a:srgbClr val="1C1E29"/>
                </a:solidFill>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project can be further modified for other departments as this project only works for the HR department. Frontend can be improved to grab maximum attention of the user. The model can be trained to analyze data and then display results.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6"/>
          <p:cNvSpPr txBox="1">
            <a:spLocks noGrp="1"/>
          </p:cNvSpPr>
          <p:nvPr>
            <p:ph type="title"/>
          </p:nvPr>
        </p:nvSpPr>
        <p:spPr>
          <a:xfrm>
            <a:off x="914400" y="274645"/>
            <a:ext cx="7772400" cy="7098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Review of literature</a:t>
            </a:r>
            <a:endParaRPr/>
          </a:p>
        </p:txBody>
      </p:sp>
      <p:sp>
        <p:nvSpPr>
          <p:cNvPr id="152" name="Google Shape;152;p6"/>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0" lvl="0" indent="0" algn="l" rtl="0">
              <a:spcBef>
                <a:spcPts val="0"/>
              </a:spcBef>
              <a:spcAft>
                <a:spcPts val="0"/>
              </a:spcAft>
              <a:buNone/>
            </a:pPr>
            <a:r>
              <a:rPr lang="en-US"/>
              <a:t>		Chatbot for HR department  </a:t>
            </a:r>
            <a:endParaRPr/>
          </a:p>
        </p:txBody>
      </p:sp>
      <p:sp>
        <p:nvSpPr>
          <p:cNvPr id="153" name="Google Shape;153;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a:t>
            </a:fld>
            <a:endParaRPr/>
          </a:p>
        </p:txBody>
      </p:sp>
      <p:graphicFrame>
        <p:nvGraphicFramePr>
          <p:cNvPr id="155" name="Google Shape;155;p6"/>
          <p:cNvGraphicFramePr/>
          <p:nvPr>
            <p:extLst>
              <p:ext uri="{D42A27DB-BD31-4B8C-83A1-F6EECF244321}">
                <p14:modId xmlns:p14="http://schemas.microsoft.com/office/powerpoint/2010/main" val="440225860"/>
              </p:ext>
            </p:extLst>
          </p:nvPr>
        </p:nvGraphicFramePr>
        <p:xfrm>
          <a:off x="152400" y="984450"/>
          <a:ext cx="8705850" cy="4444811"/>
        </p:xfrm>
        <a:graphic>
          <a:graphicData uri="http://schemas.openxmlformats.org/drawingml/2006/table">
            <a:tbl>
              <a:tblPr>
                <a:noFill/>
                <a:tableStyleId>{B51B2170-562C-4053-9C54-7BD2F79E3334}</a:tableStyleId>
              </a:tblPr>
              <a:tblGrid>
                <a:gridCol w="533400">
                  <a:extLst>
                    <a:ext uri="{9D8B030D-6E8A-4147-A177-3AD203B41FA5}">
                      <a16:colId xmlns:a16="http://schemas.microsoft.com/office/drawing/2014/main" xmlns="" val="20000"/>
                    </a:ext>
                  </a:extLst>
                </a:gridCol>
                <a:gridCol w="1228725">
                  <a:extLst>
                    <a:ext uri="{9D8B030D-6E8A-4147-A177-3AD203B41FA5}">
                      <a16:colId xmlns:a16="http://schemas.microsoft.com/office/drawing/2014/main" xmlns="" val="20001"/>
                    </a:ext>
                  </a:extLst>
                </a:gridCol>
                <a:gridCol w="1381125">
                  <a:extLst>
                    <a:ext uri="{9D8B030D-6E8A-4147-A177-3AD203B41FA5}">
                      <a16:colId xmlns:a16="http://schemas.microsoft.com/office/drawing/2014/main" xmlns="" val="20002"/>
                    </a:ext>
                  </a:extLst>
                </a:gridCol>
                <a:gridCol w="1409700">
                  <a:extLst>
                    <a:ext uri="{9D8B030D-6E8A-4147-A177-3AD203B41FA5}">
                      <a16:colId xmlns:a16="http://schemas.microsoft.com/office/drawing/2014/main" xmlns="" val="20003"/>
                    </a:ext>
                  </a:extLst>
                </a:gridCol>
                <a:gridCol w="4152900">
                  <a:extLst>
                    <a:ext uri="{9D8B030D-6E8A-4147-A177-3AD203B41FA5}">
                      <a16:colId xmlns:a16="http://schemas.microsoft.com/office/drawing/2014/main" xmlns="" val="20004"/>
                    </a:ext>
                  </a:extLst>
                </a:gridCol>
              </a:tblGrid>
              <a:tr h="1111375">
                <a:tc>
                  <a:txBody>
                    <a:bodyPr/>
                    <a:lstStyle/>
                    <a:p>
                      <a:pPr marL="0" lvl="0" indent="0" algn="ctr" rtl="0">
                        <a:lnSpc>
                          <a:spcPct val="115000"/>
                        </a:lnSpc>
                        <a:spcBef>
                          <a:spcPts val="0"/>
                        </a:spcBef>
                        <a:spcAft>
                          <a:spcPts val="0"/>
                        </a:spcAft>
                        <a:buNone/>
                      </a:pPr>
                      <a:r>
                        <a:rPr lang="en-US" b="1" dirty="0"/>
                        <a:t>Sr.no</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b="1" dirty="0"/>
                        <a:t>Title</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b="1" dirty="0"/>
                        <a:t>Author</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b="1"/>
                        <a:t>Publication</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b="1"/>
                        <a:t>Approach</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300625">
                <a:tc>
                  <a:txBody>
                    <a:bodyPr/>
                    <a:lstStyle/>
                    <a:p>
                      <a:pPr marL="0" lvl="0" indent="0" algn="l" rtl="0">
                        <a:lnSpc>
                          <a:spcPct val="115000"/>
                        </a:lnSpc>
                        <a:spcBef>
                          <a:spcPts val="0"/>
                        </a:spcBef>
                        <a:spcAft>
                          <a:spcPts val="0"/>
                        </a:spcAft>
                        <a:buNone/>
                      </a:pPr>
                      <a:r>
                        <a:rPr lang="en-US" sz="1200"/>
                        <a:t>1</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Chatbot for University Related FAQs</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Bhavika R. Ranoliya , Nidhi Raghuwanshi and Sanjay Singh</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International Conference on Advances In Computing Communications and Informatics 2017</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sz="1200" dirty="0"/>
                        <a:t>They developed a interactive </a:t>
                      </a:r>
                      <a:r>
                        <a:rPr lang="en-US" sz="1200" dirty="0" err="1"/>
                        <a:t>chatbot</a:t>
                      </a:r>
                      <a:r>
                        <a:rPr lang="en-US" sz="1200" dirty="0"/>
                        <a:t> for University related Frequently Asked Questions (FAQs). User discussion as a rule begins with welcome or general questions. User inquiries are first taken care by AIML check piece to check whether entered inquiry is AIML script or not. AIML is characterized with general inquiries and welcome which is replied by utilizing AIML formats[1].</a:t>
                      </a:r>
                      <a:endParaRPr sz="12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413275">
                <a:tc>
                  <a:txBody>
                    <a:bodyPr/>
                    <a:lstStyle/>
                    <a:p>
                      <a:pPr marL="0" lvl="0" indent="0" algn="l" rtl="0">
                        <a:lnSpc>
                          <a:spcPct val="115000"/>
                        </a:lnSpc>
                        <a:spcBef>
                          <a:spcPts val="0"/>
                        </a:spcBef>
                        <a:spcAft>
                          <a:spcPts val="0"/>
                        </a:spcAft>
                        <a:buNone/>
                      </a:pPr>
                      <a:r>
                        <a:rPr lang="en-US" sz="1200"/>
                        <a:t>2</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Automated Thai-FAQ Chatbot using RNN-LSTM</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Panitan Muangkammuen,Narong Intiruk ,Kanda Runapongsa Saikaew</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22</a:t>
                      </a:r>
                      <a:r>
                        <a:rPr lang="en-US" sz="2000" baseline="30000"/>
                        <a:t>nd</a:t>
                      </a:r>
                      <a:r>
                        <a:rPr lang="en-US" sz="1200"/>
                        <a:t>  International Computer Science and Engineering Conference</a:t>
                      </a:r>
                      <a:endParaRPr sz="1200"/>
                    </a:p>
                    <a:p>
                      <a:pPr marL="0" lvl="0" indent="0" algn="l" rtl="0">
                        <a:lnSpc>
                          <a:spcPct val="115000"/>
                        </a:lnSpc>
                        <a:spcBef>
                          <a:spcPts val="0"/>
                        </a:spcBef>
                        <a:spcAft>
                          <a:spcPts val="0"/>
                        </a:spcAft>
                        <a:buNone/>
                      </a:pPr>
                      <a:r>
                        <a:rPr lang="en-US" sz="1200"/>
                        <a:t>2018</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They proposed and developed a Frequently Asked Questions (FAQs) Chatbot which automatically responds to customers by using a Recurrent Neural Network (RNN) in the form of Long ShortTerm Memory (LSTM) for text classification[2].</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77939e6838_0_35"/>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US"/>
              <a:t>7</a:t>
            </a:fld>
            <a:endParaRPr/>
          </a:p>
        </p:txBody>
      </p:sp>
      <p:graphicFrame>
        <p:nvGraphicFramePr>
          <p:cNvPr id="162" name="Google Shape;162;g77939e6838_0_35"/>
          <p:cNvGraphicFramePr/>
          <p:nvPr/>
        </p:nvGraphicFramePr>
        <p:xfrm>
          <a:off x="152400" y="984450"/>
          <a:ext cx="8705850" cy="1865346"/>
        </p:xfrm>
        <a:graphic>
          <a:graphicData uri="http://schemas.openxmlformats.org/drawingml/2006/table">
            <a:tbl>
              <a:tblPr>
                <a:noFill/>
                <a:tableStyleId>{B51B2170-562C-4053-9C54-7BD2F79E3334}</a:tableStyleId>
              </a:tblPr>
              <a:tblGrid>
                <a:gridCol w="533400">
                  <a:extLst>
                    <a:ext uri="{9D8B030D-6E8A-4147-A177-3AD203B41FA5}">
                      <a16:colId xmlns:a16="http://schemas.microsoft.com/office/drawing/2014/main" xmlns="" val="20000"/>
                    </a:ext>
                  </a:extLst>
                </a:gridCol>
                <a:gridCol w="1228725">
                  <a:extLst>
                    <a:ext uri="{9D8B030D-6E8A-4147-A177-3AD203B41FA5}">
                      <a16:colId xmlns:a16="http://schemas.microsoft.com/office/drawing/2014/main" xmlns="" val="20001"/>
                    </a:ext>
                  </a:extLst>
                </a:gridCol>
                <a:gridCol w="1381125">
                  <a:extLst>
                    <a:ext uri="{9D8B030D-6E8A-4147-A177-3AD203B41FA5}">
                      <a16:colId xmlns:a16="http://schemas.microsoft.com/office/drawing/2014/main" xmlns="" val="20002"/>
                    </a:ext>
                  </a:extLst>
                </a:gridCol>
                <a:gridCol w="1409700">
                  <a:extLst>
                    <a:ext uri="{9D8B030D-6E8A-4147-A177-3AD203B41FA5}">
                      <a16:colId xmlns:a16="http://schemas.microsoft.com/office/drawing/2014/main" xmlns="" val="20003"/>
                    </a:ext>
                  </a:extLst>
                </a:gridCol>
                <a:gridCol w="4152900">
                  <a:extLst>
                    <a:ext uri="{9D8B030D-6E8A-4147-A177-3AD203B41FA5}">
                      <a16:colId xmlns:a16="http://schemas.microsoft.com/office/drawing/2014/main" xmlns="" val="20004"/>
                    </a:ext>
                  </a:extLst>
                </a:gridCol>
              </a:tblGrid>
              <a:tr h="1465850">
                <a:tc>
                  <a:txBody>
                    <a:bodyPr/>
                    <a:lstStyle/>
                    <a:p>
                      <a:pPr marL="0" lvl="0" indent="0" algn="l" rtl="0">
                        <a:lnSpc>
                          <a:spcPct val="115000"/>
                        </a:lnSpc>
                        <a:spcBef>
                          <a:spcPts val="0"/>
                        </a:spcBef>
                        <a:spcAft>
                          <a:spcPts val="0"/>
                        </a:spcAft>
                        <a:buNone/>
                      </a:pPr>
                      <a:r>
                        <a:rPr lang="en-US" sz="1200"/>
                        <a:t>3</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Intelligent Chatting Service Using AIML</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Saqib G, Faizan , Ghatte N</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IEEE International Conference on Current Trends toward Converging Technologies, 2018</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200"/>
                        <a:t>AIML limits the bots to perform mathematical calculations, provide information about weather, news, recent updates etc. This paper describes the development of chat bots hosting service. This hosting website also provide API’s for Weather, News, Dictionary, web encyclopedia, Mathematical Calculations and much more and a global file to keep all bots updated that are hosted on the website[3].</a:t>
                      </a:r>
                      <a:endParaRPr sz="12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System description</a:t>
            </a:r>
            <a:endParaRPr/>
          </a:p>
        </p:txBody>
      </p:sp>
      <p:sp>
        <p:nvSpPr>
          <p:cNvPr id="169" name="Google Shape;169;p7"/>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IT department                                       </a:t>
            </a:r>
            <a:endParaRPr/>
          </a:p>
          <a:p>
            <a:pPr marL="0" lvl="0" indent="0" algn="l" rtl="0">
              <a:spcBef>
                <a:spcPts val="0"/>
              </a:spcBef>
              <a:spcAft>
                <a:spcPts val="0"/>
              </a:spcAft>
              <a:buNone/>
            </a:pPr>
            <a:r>
              <a:rPr lang="en-US"/>
              <a:t>	Chatbot for HR department  </a:t>
            </a:r>
            <a:endParaRPr/>
          </a:p>
        </p:txBody>
      </p:sp>
      <p:sp>
        <p:nvSpPr>
          <p:cNvPr id="170" name="Google Shape;170;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p>
        </p:txBody>
      </p:sp>
      <p:pic>
        <p:nvPicPr>
          <p:cNvPr id="172" name="Google Shape;172;p7"/>
          <p:cNvPicPr preferRelativeResize="0"/>
          <p:nvPr/>
        </p:nvPicPr>
        <p:blipFill>
          <a:blip r:embed="rId3">
            <a:alphaModFix/>
          </a:blip>
          <a:stretch>
            <a:fillRect/>
          </a:stretch>
        </p:blipFill>
        <p:spPr>
          <a:xfrm>
            <a:off x="914402" y="1722812"/>
            <a:ext cx="7772399" cy="40219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Hardware &amp; software requirements</a:t>
            </a:r>
            <a:endParaRPr/>
          </a:p>
        </p:txBody>
      </p:sp>
      <p:sp>
        <p:nvSpPr>
          <p:cNvPr id="179" name="Google Shape;179;p8"/>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ACE - IT department                                         </a:t>
            </a:r>
            <a:endParaRPr/>
          </a:p>
          <a:p>
            <a:pPr marL="0" lvl="0" indent="0" algn="l" rtl="0">
              <a:spcBef>
                <a:spcPts val="0"/>
              </a:spcBef>
              <a:spcAft>
                <a:spcPts val="0"/>
              </a:spcAft>
              <a:buNone/>
            </a:pPr>
            <a:r>
              <a:rPr lang="en-US"/>
              <a:t>	Chatbot for HR department  </a:t>
            </a:r>
            <a:endParaRPr/>
          </a:p>
        </p:txBody>
      </p:sp>
      <p:sp>
        <p:nvSpPr>
          <p:cNvPr id="180" name="Google Shape;180;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a:t>
            </a:fld>
            <a:endParaRPr/>
          </a:p>
        </p:txBody>
      </p:sp>
      <p:sp>
        <p:nvSpPr>
          <p:cNvPr id="181" name="Google Shape;181;p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marR="1879600" lvl="0" indent="0" algn="just" rtl="0">
              <a:lnSpc>
                <a:spcPct val="150000"/>
              </a:lnSpc>
              <a:spcBef>
                <a:spcPts val="1200"/>
              </a:spcBef>
              <a:spcAft>
                <a:spcPts val="0"/>
              </a:spcAft>
              <a:buClr>
                <a:schemeClr val="dk1"/>
              </a:buClr>
              <a:buSzPts val="1100"/>
              <a:buFont typeface="Arial"/>
              <a:buNone/>
            </a:pPr>
            <a:r>
              <a:rPr lang="en-US" sz="1600" b="1">
                <a:latin typeface="Times New Roman"/>
                <a:ea typeface="Times New Roman"/>
                <a:cs typeface="Times New Roman"/>
                <a:sym typeface="Times New Roman"/>
              </a:rPr>
              <a:t>Software Requirements:</a:t>
            </a:r>
            <a:endParaRPr sz="1600" b="1">
              <a:latin typeface="Times New Roman"/>
              <a:ea typeface="Times New Roman"/>
              <a:cs typeface="Times New Roman"/>
              <a:sym typeface="Times New Roman"/>
            </a:endParaRPr>
          </a:p>
          <a:p>
            <a:pPr marL="457200" marR="1879600" lvl="0" indent="0" algn="just" rtl="0">
              <a:lnSpc>
                <a:spcPct val="150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1.     AIML</a:t>
            </a:r>
            <a:endParaRPr sz="1600">
              <a:latin typeface="Times New Roman"/>
              <a:ea typeface="Times New Roman"/>
              <a:cs typeface="Times New Roman"/>
              <a:sym typeface="Times New Roman"/>
            </a:endParaRPr>
          </a:p>
          <a:p>
            <a:pPr marL="457200" marR="1879600" lvl="0" indent="0" algn="just" rtl="0">
              <a:lnSpc>
                <a:spcPct val="150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2.     LSA</a:t>
            </a:r>
            <a:endParaRPr sz="1600">
              <a:latin typeface="Times New Roman"/>
              <a:ea typeface="Times New Roman"/>
              <a:cs typeface="Times New Roman"/>
              <a:sym typeface="Times New Roman"/>
            </a:endParaRPr>
          </a:p>
          <a:p>
            <a:pPr marL="457200" marR="1879600" lvl="0" indent="0" algn="just" rtl="0">
              <a:lnSpc>
                <a:spcPct val="150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3.     Python 2.7</a:t>
            </a:r>
            <a:endParaRPr sz="1600">
              <a:latin typeface="Times New Roman"/>
              <a:ea typeface="Times New Roman"/>
              <a:cs typeface="Times New Roman"/>
              <a:sym typeface="Times New Roman"/>
            </a:endParaRPr>
          </a:p>
          <a:p>
            <a:pPr marL="457200" marR="1879600" lvl="0" indent="0" algn="just" rtl="0">
              <a:lnSpc>
                <a:spcPct val="150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4.     Django</a:t>
            </a:r>
            <a:endParaRPr sz="1600">
              <a:latin typeface="Times New Roman"/>
              <a:ea typeface="Times New Roman"/>
              <a:cs typeface="Times New Roman"/>
              <a:sym typeface="Times New Roman"/>
            </a:endParaRPr>
          </a:p>
          <a:p>
            <a:pPr marL="457200" marR="1879600" lvl="0" indent="0" algn="just" rtl="0">
              <a:lnSpc>
                <a:spcPct val="150000"/>
              </a:lnSpc>
              <a:spcBef>
                <a:spcPts val="0"/>
              </a:spcBef>
              <a:spcAft>
                <a:spcPts val="0"/>
              </a:spcAft>
              <a:buClr>
                <a:schemeClr val="dk1"/>
              </a:buClr>
              <a:buSzPts val="1100"/>
              <a:buFont typeface="Arial"/>
              <a:buNone/>
            </a:pPr>
            <a:r>
              <a:rPr lang="en-US" sz="1600" b="1">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0" marR="1879600" lvl="0" indent="0" algn="just" rtl="0">
              <a:lnSpc>
                <a:spcPct val="150000"/>
              </a:lnSpc>
              <a:spcBef>
                <a:spcPts val="1200"/>
              </a:spcBef>
              <a:spcAft>
                <a:spcPts val="0"/>
              </a:spcAft>
              <a:buClr>
                <a:schemeClr val="dk1"/>
              </a:buClr>
              <a:buSzPts val="1100"/>
              <a:buFont typeface="Arial"/>
              <a:buNone/>
            </a:pPr>
            <a:r>
              <a:rPr lang="en-US" sz="1600" b="1">
                <a:latin typeface="Times New Roman"/>
                <a:ea typeface="Times New Roman"/>
                <a:cs typeface="Times New Roman"/>
                <a:sym typeface="Times New Roman"/>
              </a:rPr>
              <a:t> Hardware Requirements:</a:t>
            </a:r>
            <a:endParaRPr sz="1600" b="1">
              <a:latin typeface="Times New Roman"/>
              <a:ea typeface="Times New Roman"/>
              <a:cs typeface="Times New Roman"/>
              <a:sym typeface="Times New Roman"/>
            </a:endParaRPr>
          </a:p>
          <a:p>
            <a:pPr marL="457200" marR="1879600" lvl="0" indent="0" algn="just" rtl="0">
              <a:lnSpc>
                <a:spcPct val="150000"/>
              </a:lnSpc>
              <a:spcBef>
                <a:spcPts val="1200"/>
              </a:spcBef>
              <a:spcAft>
                <a:spcPts val="0"/>
              </a:spcAft>
              <a:buClr>
                <a:schemeClr val="dk1"/>
              </a:buClr>
              <a:buSzPts val="1100"/>
              <a:buFont typeface="Arial"/>
              <a:buNone/>
            </a:pPr>
            <a:r>
              <a:rPr lang="en-US" sz="1600" b="1">
                <a:latin typeface="Times New Roman"/>
                <a:ea typeface="Times New Roman"/>
                <a:cs typeface="Times New Roman"/>
                <a:sym typeface="Times New Roman"/>
              </a:rPr>
              <a:t>1.     </a:t>
            </a:r>
            <a:r>
              <a:rPr lang="en-US" sz="1600">
                <a:latin typeface="Times New Roman"/>
                <a:ea typeface="Times New Roman"/>
                <a:cs typeface="Times New Roman"/>
                <a:sym typeface="Times New Roman"/>
              </a:rPr>
              <a:t>Computer with minimum 4GB RAM</a:t>
            </a:r>
            <a:endParaRPr sz="1600">
              <a:latin typeface="Times New Roman"/>
              <a:ea typeface="Times New Roman"/>
              <a:cs typeface="Times New Roman"/>
              <a:sym typeface="Times New Roman"/>
            </a:endParaRPr>
          </a:p>
          <a:p>
            <a:pPr marL="274320" lvl="0" indent="-133985" algn="l" rtl="0">
              <a:spcBef>
                <a:spcPts val="0"/>
              </a:spcBef>
              <a:spcAft>
                <a:spcPts val="0"/>
              </a:spcAft>
              <a:buSzPts val="2210"/>
              <a:buNone/>
            </a:pPr>
            <a:endParaRPr/>
          </a:p>
        </p:txBody>
      </p:sp>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1539</Words>
  <Application>Microsoft Office PowerPoint</Application>
  <PresentationFormat>On-screen Show (4:3)</PresentationFormat>
  <Paragraphs>237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Libre Baskerville</vt:lpstr>
      <vt:lpstr>Calibri</vt:lpstr>
      <vt:lpstr>Times New Roman</vt:lpstr>
      <vt:lpstr>Libre Franklin</vt:lpstr>
      <vt:lpstr>Arial</vt:lpstr>
      <vt:lpstr>Noto Sans Symbols</vt:lpstr>
      <vt:lpstr>Equity</vt:lpstr>
      <vt:lpstr>Chatbot for HR Department Using AIML &amp; LSA</vt:lpstr>
      <vt:lpstr>Content</vt:lpstr>
      <vt:lpstr>Introduction </vt:lpstr>
      <vt:lpstr>Problem definition &amp; Proposed solution </vt:lpstr>
      <vt:lpstr>Scope of project</vt:lpstr>
      <vt:lpstr>Review of literature</vt:lpstr>
      <vt:lpstr>PowerPoint Presentation</vt:lpstr>
      <vt:lpstr>System description</vt:lpstr>
      <vt:lpstr>Hardware &amp; software requirements</vt:lpstr>
      <vt:lpstr>User Interface Design</vt:lpstr>
      <vt:lpstr>Test cases </vt:lpstr>
      <vt:lpstr>PowerPoint Presentation</vt:lpstr>
      <vt:lpstr>Comparative Analysis</vt:lpstr>
      <vt:lpstr>Results and Discussions</vt:lpstr>
      <vt:lpstr>Conclusions </vt:lpstr>
      <vt:lpstr>Future Scope</vt:lpstr>
      <vt:lpstr>Literature Cited</vt:lpstr>
      <vt:lpstr>Publications</vt:lpstr>
      <vt:lpstr>Acknowledgements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HR Department Using AIML &amp; LSA</dc:title>
  <dc:creator>mecomp</dc:creator>
  <cp:lastModifiedBy>Microsoft account</cp:lastModifiedBy>
  <cp:revision>9</cp:revision>
  <dcterms:created xsi:type="dcterms:W3CDTF">2013-09-17T11:11:49Z</dcterms:created>
  <dcterms:modified xsi:type="dcterms:W3CDTF">2020-09-18T01:24:43Z</dcterms:modified>
</cp:coreProperties>
</file>