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9"/>
  </p:notesMasterIdLst>
  <p:sldIdLst>
    <p:sldId id="270" r:id="rId2"/>
    <p:sldId id="267" r:id="rId3"/>
    <p:sldId id="268" r:id="rId4"/>
    <p:sldId id="265" r:id="rId5"/>
    <p:sldId id="260" r:id="rId6"/>
    <p:sldId id="266" r:id="rId7"/>
    <p:sldId id="27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444" autoAdjust="0"/>
  </p:normalViewPr>
  <p:slideViewPr>
    <p:cSldViewPr>
      <p:cViewPr varScale="1">
        <p:scale>
          <a:sx n="92" d="100"/>
          <a:sy n="92" d="100"/>
        </p:scale>
        <p:origin x="-750" y="-96"/>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10/19/2019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EE85747-DA28-4DBC-82E9-5FAA134C2EB6}" type="slidenum">
              <a:rPr lang="en-IN" smtClean="0"/>
              <a:pPr/>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5" name="Footer Placeholder 4"/>
          <p:cNvSpPr>
            <a:spLocks noGrp="1"/>
          </p:cNvSpPr>
          <p:nvPr>
            <p:ph type="ftr" sz="quarter" idx="11"/>
          </p:nvPr>
        </p:nvSpPr>
        <p:spPr>
          <a:xfrm>
            <a:off x="800100" y="4629150"/>
            <a:ext cx="4000500" cy="342900"/>
          </a:xfrm>
        </p:spPr>
        <p:txBody>
          <a:bodyPr/>
          <a:lstStyle/>
          <a:p>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CEE85747-DA28-4DBC-82E9-5FAA134C2E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85747-DA28-4DBC-82E9-5FAA134C2EB6}" type="slidenum">
              <a:rPr lang="en-IN" smtClean="0"/>
              <a:pPr/>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E85747-DA28-4DBC-82E9-5FAA134C2EB6}" type="slidenum">
              <a:rPr lang="en-IN" smtClean="0"/>
              <a:pPr/>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85747-DA28-4DBC-82E9-5FAA134C2EB6}" type="slidenum">
              <a:rPr lang="en-IN" smtClean="0"/>
              <a:pPr/>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26C799-CFAD-450F-8C0E-44BADDA73201}" type="datetimeFigureOut">
              <a:rPr lang="en-US" smtClean="0"/>
              <a:pPr/>
              <a:t>10/19/2019</a:t>
            </a:fld>
            <a:endParaRPr lang="en-IN"/>
          </a:p>
        </p:txBody>
      </p:sp>
      <p:sp>
        <p:nvSpPr>
          <p:cNvPr id="6" name="Footer Placeholder 5"/>
          <p:cNvSpPr>
            <a:spLocks noGrp="1"/>
          </p:cNvSpPr>
          <p:nvPr>
            <p:ph type="ftr" sz="quarter" idx="11"/>
          </p:nvPr>
        </p:nvSpPr>
        <p:spPr>
          <a:xfrm>
            <a:off x="914400" y="4629150"/>
            <a:ext cx="3886200" cy="342900"/>
          </a:xfrm>
        </p:spPr>
        <p:txBody>
          <a:bodyPr/>
          <a:lstStyle/>
          <a:p>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CEE85747-DA28-4DBC-82E9-5FAA134C2EB6}" type="slidenum">
              <a:rPr lang="en-IN" smtClean="0"/>
              <a:pPr/>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8026C799-CFAD-450F-8C0E-44BADDA73201}" type="datetimeFigureOut">
              <a:rPr lang="en-US" smtClean="0"/>
              <a:pPr/>
              <a:t>10/19/2019</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EE85747-DA28-4DBC-82E9-5FAA134C2EB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8" y="2357436"/>
            <a:ext cx="3428992" cy="1393041"/>
          </a:xfrm>
          <a:noFill/>
          <a:ln>
            <a:noFill/>
          </a:ln>
        </p:spPr>
        <p:txBody>
          <a:bodyPr>
            <a:normAutofit fontScale="92500" lnSpcReduction="20000"/>
          </a:bodyPr>
          <a:lstStyle/>
          <a:p>
            <a:pPr algn="ctr"/>
            <a:r>
              <a:rPr lang="en-US" sz="25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Presented </a:t>
            </a:r>
            <a:r>
              <a:rPr lang="en-US" sz="25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By:</a:t>
            </a:r>
          </a:p>
          <a:p>
            <a:pPr algn="ct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Ajaykumar</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Kushwaha</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(41)</a:t>
            </a: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a:p>
            <a:pPr algn="ctr"/>
            <a:r>
              <a:rPr lang="en-IN" sz="2200" cap="none"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Damini</a:t>
            </a:r>
            <a:r>
              <a:rPr lang="en-IN"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IN" sz="2200" cap="none"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Pandare</a:t>
            </a:r>
            <a:r>
              <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(57)</a:t>
            </a:r>
          </a:p>
          <a:p>
            <a:pPr algn="ct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Rishikesh</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Nanaware</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(52)</a:t>
            </a: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a:p>
            <a:pPr algn="ct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3357554" y="1142990"/>
            <a:ext cx="2857520" cy="964395"/>
          </a:xfrm>
        </p:spPr>
        <p:txBody>
          <a:bodyPr>
            <a:noAutofit/>
          </a:bodyPr>
          <a:lstStyle/>
          <a:p>
            <a:pPr algn="ctr"/>
            <a:r>
              <a:rPr lang="en-US" sz="2600" b="1" dirty="0">
                <a:latin typeface="Times New Roman" pitchFamily="18" charset="0"/>
                <a:cs typeface="Times New Roman" pitchFamily="18" charset="0"/>
              </a:rPr>
              <a:t>Presentation on</a:t>
            </a:r>
            <a:r>
              <a:rPr lang="en-US" sz="3000" b="1" dirty="0">
                <a:latin typeface="Times New Roman" pitchFamily="18" charset="0"/>
                <a:cs typeface="Times New Roman" pitchFamily="18" charset="0"/>
              </a:rPr>
              <a:t/>
            </a:r>
            <a:br>
              <a:rPr lang="en-US" sz="3000" b="1" dirty="0">
                <a:latin typeface="Times New Roman" pitchFamily="18" charset="0"/>
                <a:cs typeface="Times New Roman" pitchFamily="18" charset="0"/>
              </a:rPr>
            </a:br>
            <a:endParaRPr lang="en-US" sz="4400" b="1" u="sng" dirty="0">
              <a:latin typeface="Broadway" pitchFamily="82" charset="0"/>
              <a:cs typeface="Times New Roman" pitchFamily="18" charset="0"/>
            </a:endParaRPr>
          </a:p>
        </p:txBody>
      </p:sp>
      <p:sp>
        <p:nvSpPr>
          <p:cNvPr id="7" name="TextBox 6"/>
          <p:cNvSpPr txBox="1"/>
          <p:nvPr/>
        </p:nvSpPr>
        <p:spPr>
          <a:xfrm>
            <a:off x="642910" y="3500444"/>
            <a:ext cx="8143900" cy="1846659"/>
          </a:xfrm>
          <a:prstGeom prst="rect">
            <a:avLst/>
          </a:prstGeom>
          <a:noFill/>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Department of Information Technology</a:t>
            </a:r>
          </a:p>
          <a:p>
            <a:pPr algn="ctr"/>
            <a:r>
              <a:rPr lang="en-US" sz="2400" dirty="0" err="1">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Atharva</a:t>
            </a: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 College of Engineering</a:t>
            </a:r>
          </a:p>
          <a:p>
            <a:pPr algn="ct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Mumbai.</a:t>
            </a: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377428"/>
            <a:ext cx="5943600" cy="78581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Subtitle 2"/>
          <p:cNvSpPr txBox="1">
            <a:spLocks/>
          </p:cNvSpPr>
          <p:nvPr/>
        </p:nvSpPr>
        <p:spPr>
          <a:xfrm>
            <a:off x="214282" y="2500312"/>
            <a:ext cx="3571900" cy="857256"/>
          </a:xfrm>
          <a:prstGeom prst="rect">
            <a:avLst/>
          </a:prstGeom>
        </p:spPr>
        <p:txBody>
          <a:bodyPr tIns="0">
            <a:normAutofit lnSpcReduction="10000"/>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500" i="0" u="none" strike="noStrike" kern="1200" normalizeH="0" baseline="0" noProof="0" dirty="0">
                <a:solidFill>
                  <a:srgbClr val="FF0000"/>
                </a:solidFill>
                <a:uLnTx/>
                <a:uFillTx/>
                <a:latin typeface="Times New Roman" pitchFamily="18" charset="0"/>
                <a:ea typeface="+mn-ea"/>
                <a:cs typeface="Times New Roman" pitchFamily="18" charset="0"/>
              </a:rPr>
              <a:t>Guided By:</a:t>
            </a: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Prof. </a:t>
            </a:r>
            <a:r>
              <a:rPr kumimoji="0" lang="en-US" sz="2800" b="1" i="0" u="none" strike="noStrike" kern="1200" cap="none" spc="0" normalizeH="0" baseline="0" noProof="0" dirty="0" err="1">
                <a:ln>
                  <a:noFill/>
                </a:ln>
                <a:solidFill>
                  <a:srgbClr val="FF0000"/>
                </a:solidFill>
                <a:effectLst/>
                <a:uLnTx/>
                <a:uFillTx/>
                <a:latin typeface="Times New Roman" pitchFamily="18" charset="0"/>
                <a:ea typeface="+mn-ea"/>
                <a:cs typeface="Times New Roman" pitchFamily="18" charset="0"/>
              </a:rPr>
              <a:t>Nileema</a:t>
            </a:r>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dirty="0" err="1">
                <a:ln>
                  <a:noFill/>
                </a:ln>
                <a:solidFill>
                  <a:srgbClr val="FF0000"/>
                </a:solidFill>
                <a:effectLst/>
                <a:uLnTx/>
                <a:uFillTx/>
                <a:latin typeface="Times New Roman" pitchFamily="18" charset="0"/>
                <a:ea typeface="+mn-ea"/>
                <a:cs typeface="Times New Roman" pitchFamily="18" charset="0"/>
              </a:rPr>
              <a:t>Pathak</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9" name="TextBox 8"/>
          <p:cNvSpPr txBox="1"/>
          <p:nvPr/>
        </p:nvSpPr>
        <p:spPr>
          <a:xfrm>
            <a:off x="1500166" y="1357304"/>
            <a:ext cx="6971652" cy="830997"/>
          </a:xfrm>
          <a:prstGeom prst="rect">
            <a:avLst/>
          </a:prstGeom>
          <a:noFill/>
        </p:spPr>
        <p:txBody>
          <a:bodyPr wrap="none" rtlCol="0">
            <a:spAutoFit/>
          </a:bodyPr>
          <a:lstStyle/>
          <a:p>
            <a:r>
              <a:rPr lang="en-IN" sz="4800" dirty="0" err="1" smtClean="0"/>
              <a:t>Chatbot</a:t>
            </a:r>
            <a:r>
              <a:rPr lang="en-IN" sz="4800" dirty="0" smtClean="0"/>
              <a:t> </a:t>
            </a:r>
            <a:r>
              <a:rPr lang="en-IN" sz="4800" dirty="0" smtClean="0"/>
              <a:t>For HR Department</a:t>
            </a:r>
            <a:endParaRPr lang="en-US" sz="4800" dirty="0"/>
          </a:p>
        </p:txBody>
      </p:sp>
      <p:pic>
        <p:nvPicPr>
          <p:cNvPr id="1026" name="Picture 2" descr="Image result for atharva college of engineering">
            <a:extLst>
              <a:ext uri="{FF2B5EF4-FFF2-40B4-BE49-F238E27FC236}">
                <a16:creationId xmlns:a16="http://schemas.microsoft.com/office/drawing/2014/main" xmlns="" id="{F92B9F5C-CCC4-4845-AF80-8780134FDDD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00496" y="3071816"/>
            <a:ext cx="1724025" cy="9572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9790150"/>
      </p:ext>
    </p:extLst>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500312"/>
            <a:ext cx="7643866" cy="2143140"/>
          </a:xfrm>
          <a:noFill/>
          <a:ln>
            <a:solidFill>
              <a:schemeClr val="bg1"/>
            </a:solidFill>
          </a:ln>
        </p:spPr>
        <p:txBody>
          <a:bodyPr>
            <a:normAutofit fontScale="77500" lnSpcReduction="20000"/>
          </a:bodyPr>
          <a:lstStyle/>
          <a:p>
            <a:pPr algn="just"/>
            <a:r>
              <a:rPr lang="en-US" dirty="0" smtClean="0"/>
              <a:t>It is challenging task for HR people to find accurate data in huge databases regarding their queries. It is also tedious task to get suggestions for their problems. To simplify these, problems, we have designed a </a:t>
            </a:r>
            <a:r>
              <a:rPr lang="en-US" dirty="0" err="1" smtClean="0"/>
              <a:t>Chatbot</a:t>
            </a:r>
            <a:r>
              <a:rPr lang="en-US" dirty="0" smtClean="0"/>
              <a:t> for HR department, which will be able to answer FAQs related to HR department. In, this paper we have proposed a </a:t>
            </a:r>
            <a:r>
              <a:rPr lang="en-US" dirty="0" err="1" smtClean="0"/>
              <a:t>chatbot</a:t>
            </a:r>
            <a:r>
              <a:rPr lang="en-US" dirty="0" smtClean="0"/>
              <a:t> which can give response in different patterns like tables, graphs, etc. It can understand the meaning of different queries searching for same response and gives response according to that.</a:t>
            </a:r>
            <a:endParaRPr lang="en-IN" dirty="0" smtClean="0"/>
          </a:p>
          <a:p>
            <a:pPr algn="just"/>
            <a:endParaRPr lang="en-IN" sz="1800" dirty="0">
              <a:solidFill>
                <a:schemeClr val="tx1"/>
              </a:solidFill>
            </a:endParaRPr>
          </a:p>
        </p:txBody>
      </p:sp>
      <p:sp>
        <p:nvSpPr>
          <p:cNvPr id="2" name="Title 1"/>
          <p:cNvSpPr>
            <a:spLocks noGrp="1"/>
          </p:cNvSpPr>
          <p:nvPr>
            <p:ph type="ctrTitle"/>
          </p:nvPr>
        </p:nvSpPr>
        <p:spPr>
          <a:xfrm>
            <a:off x="0" y="1357304"/>
            <a:ext cx="9144000" cy="642942"/>
          </a:xfrm>
        </p:spPr>
        <p:txBody>
          <a:bodyPr>
            <a:normAutofit fontScale="90000"/>
          </a:bodyPr>
          <a:lstStyle/>
          <a:p>
            <a:pPr algn="ctr"/>
            <a:r>
              <a:rPr lang="en-I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onotype Corsiva" pitchFamily="66" charset="0"/>
              </a:rPr>
              <a:t>   </a:t>
            </a:r>
            <a:r>
              <a:rPr lang="en-IN" sz="4800" b="1" dirty="0">
                <a:ln w="1905"/>
                <a:solidFill>
                  <a:schemeClr val="tx1"/>
                </a:solidFill>
                <a:effectLst>
                  <a:innerShdw blurRad="69850" dist="43180" dir="5400000">
                    <a:srgbClr val="000000">
                      <a:alpha val="65000"/>
                    </a:srgbClr>
                  </a:innerShdw>
                </a:effectLst>
                <a:latin typeface="Arial" pitchFamily="34" charset="0"/>
                <a:ea typeface="+mn-ea"/>
                <a:cs typeface="Arial" pitchFamily="34" charset="0"/>
              </a:rPr>
              <a:t>ABSTRACT</a:t>
            </a: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2357418"/>
            <a:ext cx="8358246" cy="2500348"/>
          </a:xfrm>
          <a:ln>
            <a:solidFill>
              <a:schemeClr val="bg1"/>
            </a:solidFill>
          </a:ln>
        </p:spPr>
        <p:txBody>
          <a:bodyPr vert="horz" anchor="t">
            <a:normAutofit fontScale="92500" lnSpcReduction="10000"/>
          </a:bodyPr>
          <a:lstStyle/>
          <a:p>
            <a:pPr algn="just"/>
            <a:r>
              <a:rPr lang="en-US" dirty="0" smtClean="0"/>
              <a:t>    Chat-</a:t>
            </a:r>
            <a:r>
              <a:rPr lang="en-US" dirty="0" err="1" smtClean="0"/>
              <a:t>bot</a:t>
            </a:r>
            <a:r>
              <a:rPr lang="en-US" dirty="0" smtClean="0"/>
              <a:t> </a:t>
            </a:r>
            <a:r>
              <a:rPr lang="en-US" dirty="0"/>
              <a:t>For HR department will be able to answer questions, query results. </a:t>
            </a:r>
            <a:r>
              <a:rPr lang="en-US" dirty="0" err="1"/>
              <a:t>Chatbot</a:t>
            </a:r>
            <a:r>
              <a:rPr lang="en-US" dirty="0"/>
              <a:t> will be able to answer questions related to salary, </a:t>
            </a:r>
            <a:r>
              <a:rPr lang="en-US" dirty="0" err="1" smtClean="0"/>
              <a:t>attendance,it</a:t>
            </a:r>
            <a:r>
              <a:rPr lang="en-US" dirty="0" smtClean="0"/>
              <a:t> </a:t>
            </a:r>
            <a:r>
              <a:rPr lang="en-US" dirty="0"/>
              <a:t>will give suggestions if it doesn't get proper answers for the user's query. </a:t>
            </a:r>
            <a:r>
              <a:rPr lang="en-US" dirty="0" err="1"/>
              <a:t>Chatbot</a:t>
            </a:r>
            <a:r>
              <a:rPr lang="en-US" dirty="0"/>
              <a:t> will have full HR data. </a:t>
            </a:r>
            <a:r>
              <a:rPr lang="en-US" dirty="0" err="1"/>
              <a:t>Chatbot</a:t>
            </a:r>
            <a:r>
              <a:rPr lang="en-US" dirty="0"/>
              <a:t> will be able to answer questions based on attendance like getting the attendance of a particular </a:t>
            </a:r>
            <a:r>
              <a:rPr lang="en-US" dirty="0" err="1" smtClean="0"/>
              <a:t>Chatbot</a:t>
            </a:r>
            <a:r>
              <a:rPr lang="en-US" dirty="0" smtClean="0"/>
              <a:t> </a:t>
            </a:r>
            <a:r>
              <a:rPr lang="en-US" dirty="0"/>
              <a:t>gives response in various formats like text, tables, graphs, etc.</a:t>
            </a:r>
            <a:r>
              <a:rPr lang="en-US" b="1" dirty="0"/>
              <a:t> </a:t>
            </a:r>
            <a:endParaRPr lang="en-IN" sz="1800" dirty="0">
              <a:solidFill>
                <a:schemeClr val="tx1"/>
              </a:solidFill>
            </a:endParaRPr>
          </a:p>
        </p:txBody>
      </p:sp>
      <p:sp>
        <p:nvSpPr>
          <p:cNvPr id="2" name="Title 1"/>
          <p:cNvSpPr>
            <a:spLocks noGrp="1"/>
          </p:cNvSpPr>
          <p:nvPr>
            <p:ph type="ctrTitle"/>
          </p:nvPr>
        </p:nvSpPr>
        <p:spPr>
          <a:xfrm>
            <a:off x="214282" y="1214428"/>
            <a:ext cx="8929718" cy="910817"/>
          </a:xfrm>
        </p:spPr>
        <p:txBody>
          <a:bodyPr>
            <a:normAutofit/>
          </a:bodyPr>
          <a:lstStyle/>
          <a:p>
            <a:pPr algn="ctr"/>
            <a:r>
              <a:rPr lang="en-IN" sz="4800" b="1" dirty="0">
                <a:ln>
                  <a:solidFill>
                    <a:schemeClr val="bg1"/>
                  </a:solidFill>
                </a:ln>
                <a:solidFill>
                  <a:schemeClr val="tx1"/>
                </a:solidFill>
                <a:latin typeface="Broadway" pitchFamily="82" charset="0"/>
              </a:rPr>
              <a:t>    </a:t>
            </a:r>
            <a:r>
              <a:rPr lang="en-IN" sz="4800" b="1" dirty="0">
                <a:ln w="1905"/>
                <a:solidFill>
                  <a:schemeClr val="tx1"/>
                </a:solidFill>
                <a:effectLst>
                  <a:innerShdw blurRad="69850" dist="43180" dir="5400000">
                    <a:srgbClr val="000000">
                      <a:alpha val="65000"/>
                    </a:srgbClr>
                  </a:innerShdw>
                </a:effectLst>
                <a:latin typeface="Arial" pitchFamily="34" charset="0"/>
                <a:cs typeface="Arial" pitchFamily="34" charset="0"/>
              </a:rPr>
              <a:t>INTRODUCTION </a:t>
            </a:r>
            <a:endParaRPr lang="en-IN" sz="4800" b="1" dirty="0">
              <a:ln>
                <a:solidFill>
                  <a:schemeClr val="bg1"/>
                </a:solidFill>
              </a:ln>
              <a:solidFill>
                <a:schemeClr val="tx1"/>
              </a:solidFill>
              <a:latin typeface="Arial" pitchFamily="34" charset="0"/>
              <a:cs typeface="Arial" pitchFamily="34" charset="0"/>
            </a:endParaRPr>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05979"/>
            <a:ext cx="8143900" cy="857250"/>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Literature Surveyed</a:t>
            </a:r>
          </a:p>
        </p:txBody>
      </p:sp>
      <p:graphicFrame>
        <p:nvGraphicFramePr>
          <p:cNvPr id="4" name="Table 3"/>
          <p:cNvGraphicFramePr>
            <a:graphicFrameLocks noGrp="1"/>
          </p:cNvGraphicFramePr>
          <p:nvPr>
            <p:extLst>
              <p:ext uri="{D42A27DB-BD31-4B8C-83A1-F6EECF244321}">
                <p14:modId xmlns:p14="http://schemas.microsoft.com/office/powerpoint/2010/main" xmlns="" val="1823788961"/>
              </p:ext>
            </p:extLst>
          </p:nvPr>
        </p:nvGraphicFramePr>
        <p:xfrm>
          <a:off x="285721" y="1010361"/>
          <a:ext cx="8715436" cy="3820709"/>
        </p:xfrm>
        <a:graphic>
          <a:graphicData uri="http://schemas.openxmlformats.org/drawingml/2006/table">
            <a:tbl>
              <a:tblPr firstRow="1" bandRow="1">
                <a:tableStyleId>{0E3FDE45-AF77-4B5C-9715-49D594BDF05E}</a:tableStyleId>
              </a:tblPr>
              <a:tblGrid>
                <a:gridCol w="535158">
                  <a:extLst>
                    <a:ext uri="{9D8B030D-6E8A-4147-A177-3AD203B41FA5}">
                      <a16:colId xmlns:a16="http://schemas.microsoft.com/office/drawing/2014/main" xmlns="" val="20000"/>
                    </a:ext>
                  </a:extLst>
                </a:gridCol>
                <a:gridCol w="1250791">
                  <a:extLst>
                    <a:ext uri="{9D8B030D-6E8A-4147-A177-3AD203B41FA5}">
                      <a16:colId xmlns:a16="http://schemas.microsoft.com/office/drawing/2014/main" xmlns="" val="20001"/>
                    </a:ext>
                  </a:extLst>
                </a:gridCol>
                <a:gridCol w="1285884">
                  <a:extLst>
                    <a:ext uri="{9D8B030D-6E8A-4147-A177-3AD203B41FA5}">
                      <a16:colId xmlns:a16="http://schemas.microsoft.com/office/drawing/2014/main" xmlns="" val="20002"/>
                    </a:ext>
                  </a:extLst>
                </a:gridCol>
                <a:gridCol w="1428760">
                  <a:extLst>
                    <a:ext uri="{9D8B030D-6E8A-4147-A177-3AD203B41FA5}">
                      <a16:colId xmlns:a16="http://schemas.microsoft.com/office/drawing/2014/main" xmlns="" val="20003"/>
                    </a:ext>
                  </a:extLst>
                </a:gridCol>
                <a:gridCol w="4214843">
                  <a:extLst>
                    <a:ext uri="{9D8B030D-6E8A-4147-A177-3AD203B41FA5}">
                      <a16:colId xmlns:a16="http://schemas.microsoft.com/office/drawing/2014/main" xmlns="" val="20004"/>
                    </a:ext>
                  </a:extLst>
                </a:gridCol>
              </a:tblGrid>
              <a:tr h="506009">
                <a:tc>
                  <a:txBody>
                    <a:bodyPr/>
                    <a:lstStyle/>
                    <a:p>
                      <a:pPr algn="ctr"/>
                      <a:r>
                        <a:rPr lang="en-US" sz="1400" dirty="0" err="1"/>
                        <a:t>Sr.no</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Title</a:t>
                      </a:r>
                    </a:p>
                    <a:p>
                      <a:pPr algn="ct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Author</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Publication</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Approach</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19206">
                <a:tc>
                  <a:txBody>
                    <a:bodyPr/>
                    <a:lstStyle/>
                    <a:p>
                      <a:r>
                        <a:rPr lang="en-US" sz="1200" dirty="0"/>
                        <a:t>1</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err="1" smtClean="0"/>
                        <a:t>Chatbot</a:t>
                      </a:r>
                      <a:r>
                        <a:rPr lang="en-US" sz="1200" dirty="0" smtClean="0"/>
                        <a:t> for University Related FAQs</a:t>
                      </a:r>
                      <a:endParaRPr lang="en-US" sz="12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err="1" smtClean="0"/>
                        <a:t>Bhavika</a:t>
                      </a:r>
                      <a:r>
                        <a:rPr lang="en-US" sz="1200" dirty="0" smtClean="0"/>
                        <a:t> R. </a:t>
                      </a:r>
                      <a:r>
                        <a:rPr lang="en-US" sz="1200" dirty="0" err="1" smtClean="0"/>
                        <a:t>Ranoliya</a:t>
                      </a:r>
                      <a:r>
                        <a:rPr lang="en-US" sz="1200" dirty="0" smtClean="0"/>
                        <a:t> , </a:t>
                      </a:r>
                      <a:r>
                        <a:rPr lang="en-US" sz="1200" dirty="0" err="1" smtClean="0"/>
                        <a:t>Nidhi</a:t>
                      </a:r>
                      <a:r>
                        <a:rPr lang="en-US" sz="1200" dirty="0" smtClean="0"/>
                        <a:t> </a:t>
                      </a:r>
                      <a:r>
                        <a:rPr lang="en-US" sz="1200" dirty="0" err="1" smtClean="0"/>
                        <a:t>Raghuwanshi</a:t>
                      </a:r>
                      <a:r>
                        <a:rPr lang="en-US" sz="1200" dirty="0" smtClean="0"/>
                        <a:t> and Sanjay Singh</a:t>
                      </a:r>
                      <a:endParaRPr lang="en-US" sz="12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200" b="0" baseline="0" dirty="0" smtClean="0">
                          <a:solidFill>
                            <a:schemeClr val="tx1"/>
                          </a:solidFill>
                        </a:rPr>
                        <a:t>International Conference on Advances In Computing Communications and Informatics </a:t>
                      </a:r>
                      <a:r>
                        <a:rPr lang="en-IN" sz="1200" b="0" dirty="0" smtClean="0">
                          <a:solidFill>
                            <a:schemeClr val="tx1"/>
                          </a:solidFill>
                        </a:rPr>
                        <a:t>2017</a:t>
                      </a:r>
                      <a:endParaRPr lang="en-US" sz="12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200" dirty="0" smtClean="0"/>
                        <a:t>They developed a interactive </a:t>
                      </a:r>
                      <a:r>
                        <a:rPr lang="en-US" sz="1200" dirty="0" err="1" smtClean="0"/>
                        <a:t>chatbot</a:t>
                      </a:r>
                      <a:r>
                        <a:rPr lang="en-US" sz="1200" dirty="0" smtClean="0"/>
                        <a:t> for University related Frequently Asked Questions (FAQs). User discussion as a rule begins with welcome or general questions. User inquiries are first taken care by AIML check piece to check whether entered inquiry is AIML script or not. AIML is characterized with general inquiries and welcome which is replied by utilizing AIML formats.</a:t>
                      </a:r>
                      <a:endParaRPr lang="en-US" sz="12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53478">
                <a:tc>
                  <a:txBody>
                    <a:bodyPr/>
                    <a:lstStyle/>
                    <a:p>
                      <a:r>
                        <a:rPr lang="en-US" sz="1200" dirty="0"/>
                        <a:t>2</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lang="en-US" sz="1200" dirty="0" smtClean="0"/>
                        <a:t>Automated Thai-FAQ </a:t>
                      </a:r>
                      <a:r>
                        <a:rPr lang="en-US" sz="1200" dirty="0" err="1" smtClean="0"/>
                        <a:t>Chatbot</a:t>
                      </a:r>
                      <a:r>
                        <a:rPr lang="en-US" sz="1200" dirty="0" smtClean="0"/>
                        <a:t> using RNN-LSTM</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err="1" smtClean="0"/>
                        <a:t>Panitan</a:t>
                      </a:r>
                      <a:r>
                        <a:rPr lang="en-US" sz="1200" dirty="0" smtClean="0"/>
                        <a:t> </a:t>
                      </a:r>
                      <a:r>
                        <a:rPr lang="en-US" sz="1200" dirty="0" err="1" smtClean="0"/>
                        <a:t>Muangkammuen,Narong</a:t>
                      </a:r>
                      <a:r>
                        <a:rPr lang="en-US" sz="1200" dirty="0" smtClean="0"/>
                        <a:t> </a:t>
                      </a:r>
                      <a:r>
                        <a:rPr lang="en-US" sz="1200" dirty="0" err="1" smtClean="0"/>
                        <a:t>Intiruk</a:t>
                      </a:r>
                      <a:r>
                        <a:rPr lang="en-US" sz="1200" dirty="0" smtClean="0"/>
                        <a:t> ,Kanda </a:t>
                      </a:r>
                      <a:r>
                        <a:rPr lang="en-US" sz="1200" dirty="0" err="1" smtClean="0"/>
                        <a:t>Runapongsa</a:t>
                      </a:r>
                      <a:r>
                        <a:rPr lang="en-US" sz="1200" dirty="0" smtClean="0"/>
                        <a:t> </a:t>
                      </a:r>
                      <a:r>
                        <a:rPr lang="en-US" sz="1200" dirty="0" err="1" smtClean="0"/>
                        <a:t>Saikaew</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22</a:t>
                      </a:r>
                      <a:r>
                        <a:rPr lang="en-IN" sz="1200" kern="1200" baseline="30000" dirty="0" smtClean="0">
                          <a:solidFill>
                            <a:schemeClr val="tx1"/>
                          </a:solidFill>
                          <a:latin typeface="+mn-lt"/>
                          <a:ea typeface="+mn-ea"/>
                          <a:cs typeface="+mn-cs"/>
                        </a:rPr>
                        <a:t>nd</a:t>
                      </a:r>
                      <a:r>
                        <a:rPr lang="en-IN" sz="1200" kern="1200" dirty="0" smtClean="0">
                          <a:solidFill>
                            <a:schemeClr val="tx1"/>
                          </a:solidFill>
                          <a:latin typeface="+mn-lt"/>
                          <a:ea typeface="+mn-ea"/>
                          <a:cs typeface="+mn-cs"/>
                        </a:rPr>
                        <a:t>  International Computer Science and Engineering Conference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2018</a:t>
                      </a:r>
                      <a:endParaRPr lang="en-US" sz="1200" kern="120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They proposed and developed a Frequently Asked Questions (FAQs) </a:t>
                      </a:r>
                      <a:r>
                        <a:rPr lang="en-US" sz="1200" dirty="0" err="1" smtClean="0"/>
                        <a:t>Chatbot</a:t>
                      </a:r>
                      <a:r>
                        <a:rPr lang="en-US" sz="1200" dirty="0" smtClean="0"/>
                        <a:t> which automatically responds to customers by using a Recurrent Neural Network (RNN) in the form of Long </a:t>
                      </a:r>
                      <a:r>
                        <a:rPr lang="en-US" sz="1200" dirty="0" err="1" smtClean="0"/>
                        <a:t>ShortTerm</a:t>
                      </a:r>
                      <a:r>
                        <a:rPr lang="en-US" sz="1200" dirty="0" smtClean="0"/>
                        <a:t> Memory (LSTM) for text classification. </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066808">
                <a:tc>
                  <a:txBody>
                    <a:bodyPr/>
                    <a:lstStyle/>
                    <a:p>
                      <a:r>
                        <a:rPr lang="en-US" sz="1200" dirty="0"/>
                        <a:t>3</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Intelligent Chatting Service Using AIML </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err="1" smtClean="0"/>
                        <a:t>Saqib</a:t>
                      </a:r>
                      <a:r>
                        <a:rPr lang="en-US" sz="1200" dirty="0" smtClean="0"/>
                        <a:t> G,</a:t>
                      </a:r>
                      <a:r>
                        <a:rPr lang="en-US" sz="1200" baseline="0" dirty="0" smtClean="0"/>
                        <a:t> </a:t>
                      </a:r>
                      <a:r>
                        <a:rPr lang="en-US" sz="1200" dirty="0" err="1" smtClean="0"/>
                        <a:t>Faizan</a:t>
                      </a:r>
                      <a:r>
                        <a:rPr lang="en-US" sz="1200" dirty="0" smtClean="0"/>
                        <a:t> ,</a:t>
                      </a:r>
                      <a:r>
                        <a:rPr lang="en-US" sz="1200" baseline="0" dirty="0" smtClean="0"/>
                        <a:t> </a:t>
                      </a:r>
                      <a:r>
                        <a:rPr lang="en-US" sz="1200" dirty="0" err="1" smtClean="0"/>
                        <a:t>Ghatte</a:t>
                      </a:r>
                      <a:r>
                        <a:rPr lang="en-US" sz="1200" dirty="0" smtClean="0"/>
                        <a:t> N</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IEEE International Conference on Current Trends toward Converging Technologies, 2018 </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AIML limits the bots to perform mathematical calculations, provide information about weather, news, recent updates etc. This paper describes the development of chat bots hosting service. This hosting website also provide API’s for Weather, News, Dictionary, web encyclopedia, Mathematical Calculations and much more and a global file to keep all bots updated that are hosted on the website. </a:t>
                      </a:r>
                      <a:endParaRPr kumimoji="0" lang="en-US" sz="12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428874"/>
            <a:ext cx="8143900" cy="2089562"/>
          </a:xfrm>
          <a:ln>
            <a:solidFill>
              <a:schemeClr val="bg1"/>
            </a:solidFill>
          </a:ln>
        </p:spPr>
        <p:txBody>
          <a:bodyPr>
            <a:normAutofit/>
          </a:bodyPr>
          <a:lstStyle/>
          <a:p>
            <a:pPr algn="l"/>
            <a:r>
              <a:rPr lang="en-IN" dirty="0" smtClean="0">
                <a:solidFill>
                  <a:schemeClr val="tx1"/>
                </a:solidFill>
              </a:rPr>
              <a:t>HR department is not able to get quick response to most of their queries , related to their employee. Due to which the productivity and efficiency of the company is affected. There is a need of user friendly virtual assistant that can make the HRs job easier. </a:t>
            </a:r>
            <a:endParaRPr lang="en-IN" dirty="0">
              <a:solidFill>
                <a:schemeClr val="tx1"/>
              </a:solidFill>
            </a:endParaRPr>
          </a:p>
        </p:txBody>
      </p:sp>
      <p:sp>
        <p:nvSpPr>
          <p:cNvPr id="2" name="Title 1"/>
          <p:cNvSpPr>
            <a:spLocks noGrp="1"/>
          </p:cNvSpPr>
          <p:nvPr>
            <p:ph type="ctrTitle"/>
          </p:nvPr>
        </p:nvSpPr>
        <p:spPr>
          <a:xfrm>
            <a:off x="642910" y="1285866"/>
            <a:ext cx="8286776" cy="803678"/>
          </a:xfrm>
        </p:spPr>
        <p:txBody>
          <a:bodyPr>
            <a:normAutofit fontScale="90000"/>
          </a:bodyPr>
          <a:lstStyle/>
          <a:p>
            <a:pPr algn="ctr"/>
            <a:r>
              <a:rPr lang="en-I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  PROBLEM STATEMENT</a:t>
            </a: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22" y="589345"/>
            <a:ext cx="3929090" cy="848933"/>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Block diagram</a:t>
            </a:r>
          </a:p>
        </p:txBody>
      </p:sp>
      <p:pic>
        <p:nvPicPr>
          <p:cNvPr id="4" name="Picture 3"/>
          <p:cNvPicPr/>
          <p:nvPr/>
        </p:nvPicPr>
        <p:blipFill>
          <a:blip r:embed="rId3" cstate="print"/>
          <a:srcRect/>
          <a:stretch>
            <a:fillRect/>
          </a:stretch>
        </p:blipFill>
        <p:spPr bwMode="auto">
          <a:xfrm>
            <a:off x="1607323" y="1779662"/>
            <a:ext cx="5989013" cy="2736304"/>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05979"/>
            <a:ext cx="8143900" cy="857250"/>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CONCLUSION</a:t>
            </a:r>
            <a:endParaRPr lang="en-US" sz="4800" b="1" dirty="0">
              <a:ln>
                <a:solidFill>
                  <a:schemeClr val="bg1"/>
                </a:solidFill>
              </a:ln>
              <a:latin typeface="Arial" pitchFamily="34" charset="0"/>
              <a:cs typeface="Arial" pitchFamily="34" charset="0"/>
            </a:endParaRPr>
          </a:p>
        </p:txBody>
      </p:sp>
      <p:sp>
        <p:nvSpPr>
          <p:cNvPr id="3" name="Content Placeholder 2"/>
          <p:cNvSpPr>
            <a:spLocks noGrp="1"/>
          </p:cNvSpPr>
          <p:nvPr>
            <p:ph sz="quarter" idx="1"/>
          </p:nvPr>
        </p:nvSpPr>
        <p:spPr>
          <a:xfrm>
            <a:off x="928662" y="1607337"/>
            <a:ext cx="7790712" cy="2143140"/>
          </a:xfrm>
          <a:ln>
            <a:solidFill>
              <a:schemeClr val="bg1"/>
            </a:solidFill>
          </a:ln>
        </p:spPr>
        <p:txBody>
          <a:bodyPr>
            <a:normAutofit/>
          </a:bodyPr>
          <a:lstStyle/>
          <a:p>
            <a:pPr>
              <a:buNone/>
            </a:pPr>
            <a:r>
              <a:rPr lang="en-IN" sz="2000" dirty="0" smtClean="0"/>
              <a:t>	This project will definitely simplify the work of HR department by finding accurate answers to their questions. </a:t>
            </a:r>
            <a:r>
              <a:rPr lang="en-IN" sz="2000" dirty="0" err="1" smtClean="0"/>
              <a:t>Chatbot</a:t>
            </a:r>
            <a:r>
              <a:rPr lang="en-IN" sz="2000" dirty="0" smtClean="0"/>
              <a:t> developed will be continuously developing and learning from the data which is new to the system. Using this system HR department will no longer have to search in huge databases for their questions.</a:t>
            </a:r>
            <a:endParaRPr lang="en-US" sz="2000" dirty="0"/>
          </a:p>
        </p:txBody>
      </p: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2134</TotalTime>
  <Words>531</Words>
  <Application>Microsoft Office PowerPoint</Application>
  <PresentationFormat>On-screen Show (16:9)</PresentationFormat>
  <Paragraphs>45</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Presentation on </vt:lpstr>
      <vt:lpstr>   ABSTRACT</vt:lpstr>
      <vt:lpstr>    INTRODUCTION </vt:lpstr>
      <vt:lpstr>Literature Surveyed</vt:lpstr>
      <vt:lpstr>  PROBLEM STATEMENT</vt:lpstr>
      <vt:lpstr>Block diagram</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218</cp:revision>
  <dcterms:created xsi:type="dcterms:W3CDTF">2018-08-04T06:46:06Z</dcterms:created>
  <dcterms:modified xsi:type="dcterms:W3CDTF">2019-10-19T05:03:44Z</dcterms:modified>
</cp:coreProperties>
</file>