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snapToGrid="0">
      <p:cViewPr>
        <p:scale>
          <a:sx n="66" d="100"/>
          <a:sy n="66" d="100"/>
        </p:scale>
        <p:origin x="6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21146979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58A50-1135-4DF1-B98C-0FDA0A8D1D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305504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120175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3902876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4212874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11348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370138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17639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327145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382915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58A50-1135-4DF1-B98C-0FDA0A8D1D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2026885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58A50-1135-4DF1-B98C-0FDA0A8D1D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235376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58A50-1135-4DF1-B98C-0FDA0A8D1DAE}"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201981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58A50-1135-4DF1-B98C-0FDA0A8D1DAE}"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29698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3558A50-1135-4DF1-B98C-0FDA0A8D1DAE}"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93314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58A50-1135-4DF1-B98C-0FDA0A8D1D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189581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58A50-1135-4DF1-B98C-0FDA0A8D1D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DD59F6-203F-4812-B389-27F7569099E4}" type="slidenum">
              <a:rPr lang="en-IN" smtClean="0"/>
              <a:t>‹#›</a:t>
            </a:fld>
            <a:endParaRPr lang="en-IN"/>
          </a:p>
        </p:txBody>
      </p:sp>
    </p:spTree>
    <p:extLst>
      <p:ext uri="{BB962C8B-B14F-4D97-AF65-F5344CB8AC3E}">
        <p14:creationId xmlns:p14="http://schemas.microsoft.com/office/powerpoint/2010/main" val="318481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58A50-1135-4DF1-B98C-0FDA0A8D1DAE}" type="datetimeFigureOut">
              <a:rPr lang="en-IN" smtClean="0"/>
              <a:t>08-09-2023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DD59F6-203F-4812-B389-27F7569099E4}" type="slidenum">
              <a:rPr lang="en-IN" smtClean="0"/>
              <a:t>‹#›</a:t>
            </a:fld>
            <a:endParaRPr lang="en-IN"/>
          </a:p>
        </p:txBody>
      </p:sp>
    </p:spTree>
    <p:extLst>
      <p:ext uri="{BB962C8B-B14F-4D97-AF65-F5344CB8AC3E}">
        <p14:creationId xmlns:p14="http://schemas.microsoft.com/office/powerpoint/2010/main" val="40027741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4524-8A2B-F99E-4872-85BFA7AF76F8}"/>
              </a:ext>
            </a:extLst>
          </p:cNvPr>
          <p:cNvSpPr>
            <a:spLocks noGrp="1"/>
          </p:cNvSpPr>
          <p:nvPr>
            <p:ph type="ctrTitle"/>
          </p:nvPr>
        </p:nvSpPr>
        <p:spPr/>
        <p:txBody>
          <a:bodyPr/>
          <a:lstStyle/>
          <a:p>
            <a:r>
              <a:rPr lang="en-IN" dirty="0"/>
              <a:t>INTENRNSHIP project presentation</a:t>
            </a:r>
          </a:p>
        </p:txBody>
      </p:sp>
      <p:sp>
        <p:nvSpPr>
          <p:cNvPr id="3" name="Subtitle 2">
            <a:extLst>
              <a:ext uri="{FF2B5EF4-FFF2-40B4-BE49-F238E27FC236}">
                <a16:creationId xmlns:a16="http://schemas.microsoft.com/office/drawing/2014/main" id="{191C5F9A-2FCE-DE57-B95D-150741905424}"/>
              </a:ext>
            </a:extLst>
          </p:cNvPr>
          <p:cNvSpPr>
            <a:spLocks noGrp="1"/>
          </p:cNvSpPr>
          <p:nvPr>
            <p:ph type="subTitle" idx="1"/>
          </p:nvPr>
        </p:nvSpPr>
        <p:spPr/>
        <p:txBody>
          <a:bodyPr>
            <a:normAutofit lnSpcReduction="10000"/>
          </a:bodyPr>
          <a:lstStyle/>
          <a:p>
            <a:r>
              <a:rPr lang="en-IN" sz="2400" dirty="0"/>
              <a:t>Rishikesh S Panicker,</a:t>
            </a:r>
          </a:p>
          <a:p>
            <a:r>
              <a:rPr lang="en-IN" sz="2400" dirty="0"/>
              <a:t>Intern, analytics services,</a:t>
            </a:r>
          </a:p>
          <a:p>
            <a:r>
              <a:rPr lang="en-IN" sz="2400" dirty="0"/>
              <a:t>Tata </a:t>
            </a:r>
            <a:r>
              <a:rPr lang="en-IN" sz="2400" cap="none" dirty="0" err="1"/>
              <a:t>iQ</a:t>
            </a:r>
            <a:endParaRPr lang="en-IN" sz="2400" dirty="0"/>
          </a:p>
        </p:txBody>
      </p:sp>
    </p:spTree>
    <p:extLst>
      <p:ext uri="{BB962C8B-B14F-4D97-AF65-F5344CB8AC3E}">
        <p14:creationId xmlns:p14="http://schemas.microsoft.com/office/powerpoint/2010/main" val="3536583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8891-8425-A93A-4AB3-776A579B90AA}"/>
              </a:ext>
            </a:extLst>
          </p:cNvPr>
          <p:cNvSpPr>
            <a:spLocks noGrp="1"/>
          </p:cNvSpPr>
          <p:nvPr>
            <p:ph type="title"/>
          </p:nvPr>
        </p:nvSpPr>
        <p:spPr/>
        <p:txBody>
          <a:bodyPr/>
          <a:lstStyle/>
          <a:p>
            <a:r>
              <a:rPr lang="en-IN" dirty="0"/>
              <a:t>GAN – CODE IMPLEMENTATION STEP 4 (Defining training parameters)</a:t>
            </a:r>
          </a:p>
        </p:txBody>
      </p:sp>
      <p:pic>
        <p:nvPicPr>
          <p:cNvPr id="5" name="Content Placeholder 4">
            <a:extLst>
              <a:ext uri="{FF2B5EF4-FFF2-40B4-BE49-F238E27FC236}">
                <a16:creationId xmlns:a16="http://schemas.microsoft.com/office/drawing/2014/main" id="{9A35E73D-CC39-09CA-1E7F-B25B664EDEE9}"/>
              </a:ext>
            </a:extLst>
          </p:cNvPr>
          <p:cNvPicPr>
            <a:picLocks noGrp="1" noChangeAspect="1"/>
          </p:cNvPicPr>
          <p:nvPr>
            <p:ph idx="1"/>
          </p:nvPr>
        </p:nvPicPr>
        <p:blipFill>
          <a:blip r:embed="rId2"/>
          <a:stretch>
            <a:fillRect/>
          </a:stretch>
        </p:blipFill>
        <p:spPr>
          <a:xfrm>
            <a:off x="685800" y="2632125"/>
            <a:ext cx="10517837" cy="2915920"/>
          </a:xfrm>
        </p:spPr>
      </p:pic>
    </p:spTree>
    <p:extLst>
      <p:ext uri="{BB962C8B-B14F-4D97-AF65-F5344CB8AC3E}">
        <p14:creationId xmlns:p14="http://schemas.microsoft.com/office/powerpoint/2010/main" val="14986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9334-23C6-684C-9A12-DB0B8092CD2D}"/>
              </a:ext>
            </a:extLst>
          </p:cNvPr>
          <p:cNvSpPr>
            <a:spLocks noGrp="1"/>
          </p:cNvSpPr>
          <p:nvPr>
            <p:ph type="title"/>
          </p:nvPr>
        </p:nvSpPr>
        <p:spPr/>
        <p:txBody>
          <a:bodyPr/>
          <a:lstStyle/>
          <a:p>
            <a:r>
              <a:rPr lang="en-IN" dirty="0"/>
              <a:t>Generator model</a:t>
            </a:r>
          </a:p>
        </p:txBody>
      </p:sp>
      <p:pic>
        <p:nvPicPr>
          <p:cNvPr id="5" name="Content Placeholder 4">
            <a:extLst>
              <a:ext uri="{FF2B5EF4-FFF2-40B4-BE49-F238E27FC236}">
                <a16:creationId xmlns:a16="http://schemas.microsoft.com/office/drawing/2014/main" id="{F0EFCF80-754F-C858-523F-E30474D5DD81}"/>
              </a:ext>
            </a:extLst>
          </p:cNvPr>
          <p:cNvPicPr>
            <a:picLocks noGrp="1" noChangeAspect="1"/>
          </p:cNvPicPr>
          <p:nvPr>
            <p:ph idx="1"/>
          </p:nvPr>
        </p:nvPicPr>
        <p:blipFill>
          <a:blip r:embed="rId2"/>
          <a:stretch>
            <a:fillRect/>
          </a:stretch>
        </p:blipFill>
        <p:spPr>
          <a:xfrm>
            <a:off x="685801" y="2065867"/>
            <a:ext cx="10535663" cy="3879905"/>
          </a:xfrm>
        </p:spPr>
      </p:pic>
    </p:spTree>
    <p:extLst>
      <p:ext uri="{BB962C8B-B14F-4D97-AF65-F5344CB8AC3E}">
        <p14:creationId xmlns:p14="http://schemas.microsoft.com/office/powerpoint/2010/main" val="180722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5228-1C09-DD5C-DBCC-D648D2927CE3}"/>
              </a:ext>
            </a:extLst>
          </p:cNvPr>
          <p:cNvSpPr>
            <a:spLocks noGrp="1"/>
          </p:cNvSpPr>
          <p:nvPr>
            <p:ph type="title"/>
          </p:nvPr>
        </p:nvSpPr>
        <p:spPr/>
        <p:txBody>
          <a:bodyPr/>
          <a:lstStyle/>
          <a:p>
            <a:r>
              <a:rPr lang="en-IN" dirty="0"/>
              <a:t>Generator model summary</a:t>
            </a:r>
          </a:p>
        </p:txBody>
      </p:sp>
      <p:pic>
        <p:nvPicPr>
          <p:cNvPr id="4" name="Content Placeholder 3">
            <a:extLst>
              <a:ext uri="{FF2B5EF4-FFF2-40B4-BE49-F238E27FC236}">
                <a16:creationId xmlns:a16="http://schemas.microsoft.com/office/drawing/2014/main" id="{F1554A0E-5F7B-F2CF-83F6-844C3AB47D1C}"/>
              </a:ext>
            </a:extLst>
          </p:cNvPr>
          <p:cNvPicPr>
            <a:picLocks noGrp="1" noChangeAspect="1"/>
          </p:cNvPicPr>
          <p:nvPr>
            <p:ph idx="1"/>
          </p:nvPr>
        </p:nvPicPr>
        <p:blipFill>
          <a:blip r:embed="rId2"/>
          <a:stretch>
            <a:fillRect/>
          </a:stretch>
        </p:blipFill>
        <p:spPr>
          <a:xfrm>
            <a:off x="685801" y="2065866"/>
            <a:ext cx="9817389" cy="4304111"/>
          </a:xfrm>
          <a:prstGeom prst="rect">
            <a:avLst/>
          </a:prstGeom>
        </p:spPr>
      </p:pic>
    </p:spTree>
    <p:extLst>
      <p:ext uri="{BB962C8B-B14F-4D97-AF65-F5344CB8AC3E}">
        <p14:creationId xmlns:p14="http://schemas.microsoft.com/office/powerpoint/2010/main" val="346855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611F-0B82-A93F-C67C-A88518A1B08C}"/>
              </a:ext>
            </a:extLst>
          </p:cNvPr>
          <p:cNvSpPr>
            <a:spLocks noGrp="1"/>
          </p:cNvSpPr>
          <p:nvPr>
            <p:ph type="title"/>
          </p:nvPr>
        </p:nvSpPr>
        <p:spPr/>
        <p:txBody>
          <a:bodyPr/>
          <a:lstStyle/>
          <a:p>
            <a:r>
              <a:rPr lang="en-IN" dirty="0"/>
              <a:t>Discriminator model</a:t>
            </a:r>
          </a:p>
        </p:txBody>
      </p:sp>
      <p:pic>
        <p:nvPicPr>
          <p:cNvPr id="5" name="Content Placeholder 4">
            <a:extLst>
              <a:ext uri="{FF2B5EF4-FFF2-40B4-BE49-F238E27FC236}">
                <a16:creationId xmlns:a16="http://schemas.microsoft.com/office/drawing/2014/main" id="{54E2F39B-4B10-4261-F796-AB31540D17C6}"/>
              </a:ext>
            </a:extLst>
          </p:cNvPr>
          <p:cNvPicPr>
            <a:picLocks noGrp="1" noChangeAspect="1"/>
          </p:cNvPicPr>
          <p:nvPr>
            <p:ph idx="1"/>
          </p:nvPr>
        </p:nvPicPr>
        <p:blipFill>
          <a:blip r:embed="rId2"/>
          <a:stretch>
            <a:fillRect/>
          </a:stretch>
        </p:blipFill>
        <p:spPr>
          <a:xfrm>
            <a:off x="653089" y="1708205"/>
            <a:ext cx="10885821" cy="3441590"/>
          </a:xfrm>
        </p:spPr>
      </p:pic>
    </p:spTree>
    <p:extLst>
      <p:ext uri="{BB962C8B-B14F-4D97-AF65-F5344CB8AC3E}">
        <p14:creationId xmlns:p14="http://schemas.microsoft.com/office/powerpoint/2010/main" val="2981008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FE56-1C2E-29EF-FD04-B3A24FD7E012}"/>
              </a:ext>
            </a:extLst>
          </p:cNvPr>
          <p:cNvSpPr>
            <a:spLocks noGrp="1"/>
          </p:cNvSpPr>
          <p:nvPr>
            <p:ph type="title"/>
          </p:nvPr>
        </p:nvSpPr>
        <p:spPr/>
        <p:txBody>
          <a:bodyPr/>
          <a:lstStyle/>
          <a:p>
            <a:r>
              <a:rPr lang="en-IN" dirty="0"/>
              <a:t>Discriminator model summary</a:t>
            </a:r>
          </a:p>
        </p:txBody>
      </p:sp>
      <p:pic>
        <p:nvPicPr>
          <p:cNvPr id="5" name="Content Placeholder 4">
            <a:extLst>
              <a:ext uri="{FF2B5EF4-FFF2-40B4-BE49-F238E27FC236}">
                <a16:creationId xmlns:a16="http://schemas.microsoft.com/office/drawing/2014/main" id="{311A5FF8-38A8-9AAA-E859-4904D2468454}"/>
              </a:ext>
            </a:extLst>
          </p:cNvPr>
          <p:cNvPicPr>
            <a:picLocks noGrp="1" noChangeAspect="1"/>
          </p:cNvPicPr>
          <p:nvPr>
            <p:ph idx="1"/>
          </p:nvPr>
        </p:nvPicPr>
        <p:blipFill>
          <a:blip r:embed="rId2"/>
          <a:stretch>
            <a:fillRect/>
          </a:stretch>
        </p:blipFill>
        <p:spPr>
          <a:xfrm>
            <a:off x="685801" y="2065866"/>
            <a:ext cx="9724485" cy="4365755"/>
          </a:xfrm>
        </p:spPr>
      </p:pic>
    </p:spTree>
    <p:extLst>
      <p:ext uri="{BB962C8B-B14F-4D97-AF65-F5344CB8AC3E}">
        <p14:creationId xmlns:p14="http://schemas.microsoft.com/office/powerpoint/2010/main" val="235498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B31F-BEC1-972D-EA8D-F3A2435D2DF1}"/>
              </a:ext>
            </a:extLst>
          </p:cNvPr>
          <p:cNvSpPr>
            <a:spLocks noGrp="1"/>
          </p:cNvSpPr>
          <p:nvPr>
            <p:ph type="title"/>
          </p:nvPr>
        </p:nvSpPr>
        <p:spPr/>
        <p:txBody>
          <a:bodyPr/>
          <a:lstStyle/>
          <a:p>
            <a:r>
              <a:rPr lang="en-IN" dirty="0"/>
              <a:t>Custom training loop</a:t>
            </a:r>
          </a:p>
        </p:txBody>
      </p:sp>
      <p:pic>
        <p:nvPicPr>
          <p:cNvPr id="5" name="Picture 4">
            <a:extLst>
              <a:ext uri="{FF2B5EF4-FFF2-40B4-BE49-F238E27FC236}">
                <a16:creationId xmlns:a16="http://schemas.microsoft.com/office/drawing/2014/main" id="{43F2A451-44A8-24B9-062D-9E96427BC381}"/>
              </a:ext>
            </a:extLst>
          </p:cNvPr>
          <p:cNvPicPr>
            <a:picLocks noChangeAspect="1"/>
          </p:cNvPicPr>
          <p:nvPr/>
        </p:nvPicPr>
        <p:blipFill>
          <a:blip r:embed="rId2"/>
          <a:stretch>
            <a:fillRect/>
          </a:stretch>
        </p:blipFill>
        <p:spPr>
          <a:xfrm>
            <a:off x="696075" y="1706490"/>
            <a:ext cx="9382873" cy="4883401"/>
          </a:xfrm>
          <a:prstGeom prst="rect">
            <a:avLst/>
          </a:prstGeom>
        </p:spPr>
      </p:pic>
    </p:spTree>
    <p:extLst>
      <p:ext uri="{BB962C8B-B14F-4D97-AF65-F5344CB8AC3E}">
        <p14:creationId xmlns:p14="http://schemas.microsoft.com/office/powerpoint/2010/main" val="312465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9708-23B5-48F1-F2C9-A5FD7E96A34C}"/>
              </a:ext>
            </a:extLst>
          </p:cNvPr>
          <p:cNvSpPr>
            <a:spLocks noGrp="1"/>
          </p:cNvSpPr>
          <p:nvPr>
            <p:ph type="title"/>
          </p:nvPr>
        </p:nvSpPr>
        <p:spPr/>
        <p:txBody>
          <a:bodyPr/>
          <a:lstStyle/>
          <a:p>
            <a:r>
              <a:rPr lang="en-IN" dirty="0"/>
              <a:t>Saving the model and the outputs generated</a:t>
            </a:r>
          </a:p>
        </p:txBody>
      </p:sp>
      <p:pic>
        <p:nvPicPr>
          <p:cNvPr id="5" name="Picture 4">
            <a:extLst>
              <a:ext uri="{FF2B5EF4-FFF2-40B4-BE49-F238E27FC236}">
                <a16:creationId xmlns:a16="http://schemas.microsoft.com/office/drawing/2014/main" id="{1D35A721-5590-A748-BD78-1CEE16356D14}"/>
              </a:ext>
            </a:extLst>
          </p:cNvPr>
          <p:cNvPicPr>
            <a:picLocks noChangeAspect="1"/>
          </p:cNvPicPr>
          <p:nvPr/>
        </p:nvPicPr>
        <p:blipFill>
          <a:blip r:embed="rId2"/>
          <a:stretch>
            <a:fillRect/>
          </a:stretch>
        </p:blipFill>
        <p:spPr>
          <a:xfrm>
            <a:off x="685800" y="2065867"/>
            <a:ext cx="10131425" cy="4318953"/>
          </a:xfrm>
          <a:prstGeom prst="rect">
            <a:avLst/>
          </a:prstGeom>
        </p:spPr>
      </p:pic>
    </p:spTree>
    <p:extLst>
      <p:ext uri="{BB962C8B-B14F-4D97-AF65-F5344CB8AC3E}">
        <p14:creationId xmlns:p14="http://schemas.microsoft.com/office/powerpoint/2010/main" val="131553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77B8-C87B-D62F-124A-C0AFFAF35113}"/>
              </a:ext>
            </a:extLst>
          </p:cNvPr>
          <p:cNvSpPr>
            <a:spLocks noGrp="1"/>
          </p:cNvSpPr>
          <p:nvPr>
            <p:ph type="title"/>
          </p:nvPr>
        </p:nvSpPr>
        <p:spPr/>
        <p:txBody>
          <a:bodyPr/>
          <a:lstStyle/>
          <a:p>
            <a:r>
              <a:rPr lang="en-IN" dirty="0"/>
              <a:t>Generated images</a:t>
            </a:r>
          </a:p>
        </p:txBody>
      </p:sp>
      <p:pic>
        <p:nvPicPr>
          <p:cNvPr id="5" name="Content Placeholder 4">
            <a:extLst>
              <a:ext uri="{FF2B5EF4-FFF2-40B4-BE49-F238E27FC236}">
                <a16:creationId xmlns:a16="http://schemas.microsoft.com/office/drawing/2014/main" id="{BB5579A9-6834-09E6-28C8-619D5F49E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2065867"/>
            <a:ext cx="3649662" cy="3649662"/>
          </a:xfrm>
        </p:spPr>
      </p:pic>
      <p:pic>
        <p:nvPicPr>
          <p:cNvPr id="7" name="Picture 6">
            <a:extLst>
              <a:ext uri="{FF2B5EF4-FFF2-40B4-BE49-F238E27FC236}">
                <a16:creationId xmlns:a16="http://schemas.microsoft.com/office/drawing/2014/main" id="{B267F7D6-BDE9-DEA2-364D-5FCBC0367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564" y="2065867"/>
            <a:ext cx="3649662" cy="3649662"/>
          </a:xfrm>
          <a:prstGeom prst="rect">
            <a:avLst/>
          </a:prstGeom>
        </p:spPr>
      </p:pic>
      <p:sp>
        <p:nvSpPr>
          <p:cNvPr id="10" name="TextBox 9">
            <a:extLst>
              <a:ext uri="{FF2B5EF4-FFF2-40B4-BE49-F238E27FC236}">
                <a16:creationId xmlns:a16="http://schemas.microsoft.com/office/drawing/2014/main" id="{8D11901D-9C2B-68D8-7D34-BBD7618951DD}"/>
              </a:ext>
            </a:extLst>
          </p:cNvPr>
          <p:cNvSpPr txBox="1"/>
          <p:nvPr/>
        </p:nvSpPr>
        <p:spPr>
          <a:xfrm>
            <a:off x="798701" y="5779548"/>
            <a:ext cx="3423862" cy="400110"/>
          </a:xfrm>
          <a:prstGeom prst="rect">
            <a:avLst/>
          </a:prstGeom>
          <a:noFill/>
        </p:spPr>
        <p:txBody>
          <a:bodyPr wrap="square" rtlCol="0">
            <a:spAutoFit/>
          </a:bodyPr>
          <a:lstStyle/>
          <a:p>
            <a:pPr algn="ctr"/>
            <a:r>
              <a:rPr lang="en-IN" sz="2000" dirty="0"/>
              <a:t>After 50 epochs</a:t>
            </a:r>
          </a:p>
        </p:txBody>
      </p:sp>
      <p:sp>
        <p:nvSpPr>
          <p:cNvPr id="14" name="TextBox 13">
            <a:extLst>
              <a:ext uri="{FF2B5EF4-FFF2-40B4-BE49-F238E27FC236}">
                <a16:creationId xmlns:a16="http://schemas.microsoft.com/office/drawing/2014/main" id="{9D13AFAE-F213-F7BF-ED95-E76E4D9D3C27}"/>
              </a:ext>
            </a:extLst>
          </p:cNvPr>
          <p:cNvSpPr txBox="1"/>
          <p:nvPr/>
        </p:nvSpPr>
        <p:spPr>
          <a:xfrm>
            <a:off x="7280464" y="5779548"/>
            <a:ext cx="3423862" cy="400110"/>
          </a:xfrm>
          <a:prstGeom prst="rect">
            <a:avLst/>
          </a:prstGeom>
          <a:noFill/>
        </p:spPr>
        <p:txBody>
          <a:bodyPr wrap="square" rtlCol="0">
            <a:spAutoFit/>
          </a:bodyPr>
          <a:lstStyle/>
          <a:p>
            <a:pPr algn="ctr"/>
            <a:r>
              <a:rPr lang="en-IN" sz="2000" dirty="0"/>
              <a:t>After 100 epochs</a:t>
            </a:r>
          </a:p>
        </p:txBody>
      </p:sp>
    </p:spTree>
    <p:extLst>
      <p:ext uri="{BB962C8B-B14F-4D97-AF65-F5344CB8AC3E}">
        <p14:creationId xmlns:p14="http://schemas.microsoft.com/office/powerpoint/2010/main" val="407220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77B8-C87B-D62F-124A-C0AFFAF35113}"/>
              </a:ext>
            </a:extLst>
          </p:cNvPr>
          <p:cNvSpPr>
            <a:spLocks noGrp="1"/>
          </p:cNvSpPr>
          <p:nvPr>
            <p:ph type="title"/>
          </p:nvPr>
        </p:nvSpPr>
        <p:spPr/>
        <p:txBody>
          <a:bodyPr/>
          <a:lstStyle/>
          <a:p>
            <a:r>
              <a:rPr lang="en-IN" dirty="0"/>
              <a:t>Generated images</a:t>
            </a:r>
          </a:p>
        </p:txBody>
      </p:sp>
      <p:sp>
        <p:nvSpPr>
          <p:cNvPr id="10" name="TextBox 9">
            <a:extLst>
              <a:ext uri="{FF2B5EF4-FFF2-40B4-BE49-F238E27FC236}">
                <a16:creationId xmlns:a16="http://schemas.microsoft.com/office/drawing/2014/main" id="{8D11901D-9C2B-68D8-7D34-BBD7618951DD}"/>
              </a:ext>
            </a:extLst>
          </p:cNvPr>
          <p:cNvSpPr txBox="1"/>
          <p:nvPr/>
        </p:nvSpPr>
        <p:spPr>
          <a:xfrm>
            <a:off x="800520" y="5445616"/>
            <a:ext cx="3423862" cy="400110"/>
          </a:xfrm>
          <a:prstGeom prst="rect">
            <a:avLst/>
          </a:prstGeom>
          <a:noFill/>
        </p:spPr>
        <p:txBody>
          <a:bodyPr wrap="square" rtlCol="0">
            <a:spAutoFit/>
          </a:bodyPr>
          <a:lstStyle/>
          <a:p>
            <a:pPr algn="ctr"/>
            <a:r>
              <a:rPr lang="en-IN" sz="2000" dirty="0"/>
              <a:t>After 150 epochs</a:t>
            </a:r>
          </a:p>
        </p:txBody>
      </p:sp>
      <p:sp>
        <p:nvSpPr>
          <p:cNvPr id="14" name="TextBox 13">
            <a:extLst>
              <a:ext uri="{FF2B5EF4-FFF2-40B4-BE49-F238E27FC236}">
                <a16:creationId xmlns:a16="http://schemas.microsoft.com/office/drawing/2014/main" id="{9D13AFAE-F213-F7BF-ED95-E76E4D9D3C27}"/>
              </a:ext>
            </a:extLst>
          </p:cNvPr>
          <p:cNvSpPr txBox="1"/>
          <p:nvPr/>
        </p:nvSpPr>
        <p:spPr>
          <a:xfrm>
            <a:off x="7282282" y="5445616"/>
            <a:ext cx="3423862" cy="400110"/>
          </a:xfrm>
          <a:prstGeom prst="rect">
            <a:avLst/>
          </a:prstGeom>
          <a:noFill/>
        </p:spPr>
        <p:txBody>
          <a:bodyPr wrap="square" rtlCol="0">
            <a:spAutoFit/>
          </a:bodyPr>
          <a:lstStyle/>
          <a:p>
            <a:pPr algn="ctr"/>
            <a:r>
              <a:rPr lang="en-IN" sz="2000" dirty="0"/>
              <a:t>After 200 epochs</a:t>
            </a:r>
          </a:p>
        </p:txBody>
      </p:sp>
      <p:pic>
        <p:nvPicPr>
          <p:cNvPr id="8" name="Picture 7">
            <a:extLst>
              <a:ext uri="{FF2B5EF4-FFF2-40B4-BE49-F238E27FC236}">
                <a16:creationId xmlns:a16="http://schemas.microsoft.com/office/drawing/2014/main" id="{5A906D58-DB27-6B6E-10AB-31879FF6A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2" y="1740636"/>
            <a:ext cx="3653298" cy="3653298"/>
          </a:xfrm>
          <a:prstGeom prst="rect">
            <a:avLst/>
          </a:prstGeom>
        </p:spPr>
      </p:pic>
      <p:pic>
        <p:nvPicPr>
          <p:cNvPr id="11" name="Picture 10">
            <a:extLst>
              <a:ext uri="{FF2B5EF4-FFF2-40B4-BE49-F238E27FC236}">
                <a16:creationId xmlns:a16="http://schemas.microsoft.com/office/drawing/2014/main" id="{F244079C-3B28-C427-BE2C-5DD7AF021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564" y="1740636"/>
            <a:ext cx="3653298" cy="3653298"/>
          </a:xfrm>
          <a:prstGeom prst="rect">
            <a:avLst/>
          </a:prstGeom>
        </p:spPr>
      </p:pic>
    </p:spTree>
    <p:extLst>
      <p:ext uri="{BB962C8B-B14F-4D97-AF65-F5344CB8AC3E}">
        <p14:creationId xmlns:p14="http://schemas.microsoft.com/office/powerpoint/2010/main" val="208475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3B02D5-0D88-B9CB-55AE-B1C32F8BCBDE}"/>
              </a:ext>
            </a:extLst>
          </p:cNvPr>
          <p:cNvSpPr txBox="1"/>
          <p:nvPr/>
        </p:nvSpPr>
        <p:spPr>
          <a:xfrm>
            <a:off x="1212350" y="2644170"/>
            <a:ext cx="8948791" cy="1569660"/>
          </a:xfrm>
          <a:prstGeom prst="rect">
            <a:avLst/>
          </a:prstGeom>
          <a:noFill/>
        </p:spPr>
        <p:txBody>
          <a:bodyPr wrap="square" rtlCol="0">
            <a:spAutoFit/>
          </a:bodyPr>
          <a:lstStyle/>
          <a:p>
            <a:pPr algn="ctr"/>
            <a:r>
              <a:rPr lang="en-IN" sz="9600" dirty="0"/>
              <a:t>THANK YOU!</a:t>
            </a:r>
          </a:p>
        </p:txBody>
      </p:sp>
    </p:spTree>
    <p:extLst>
      <p:ext uri="{BB962C8B-B14F-4D97-AF65-F5344CB8AC3E}">
        <p14:creationId xmlns:p14="http://schemas.microsoft.com/office/powerpoint/2010/main" val="197465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9D41-E810-74FE-758A-90DA4D5F3D4D}"/>
              </a:ext>
            </a:extLst>
          </p:cNvPr>
          <p:cNvSpPr>
            <a:spLocks noGrp="1"/>
          </p:cNvSpPr>
          <p:nvPr>
            <p:ph type="title"/>
          </p:nvPr>
        </p:nvSpPr>
        <p:spPr/>
        <p:txBody>
          <a:bodyPr>
            <a:normAutofit/>
          </a:bodyPr>
          <a:lstStyle/>
          <a:p>
            <a:r>
              <a:rPr lang="en-IN" sz="6000" dirty="0"/>
              <a:t>overview</a:t>
            </a:r>
          </a:p>
        </p:txBody>
      </p:sp>
      <p:sp>
        <p:nvSpPr>
          <p:cNvPr id="4" name="TextBox 3">
            <a:extLst>
              <a:ext uri="{FF2B5EF4-FFF2-40B4-BE49-F238E27FC236}">
                <a16:creationId xmlns:a16="http://schemas.microsoft.com/office/drawing/2014/main" id="{BD5F60E3-B225-DE1C-8149-EB328B21314E}"/>
              </a:ext>
            </a:extLst>
          </p:cNvPr>
          <p:cNvSpPr txBox="1"/>
          <p:nvPr/>
        </p:nvSpPr>
        <p:spPr>
          <a:xfrm>
            <a:off x="685800" y="2261077"/>
            <a:ext cx="10131425"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a:t>A week by week summarisation of  my journey as an intern at Tata </a:t>
            </a:r>
            <a:r>
              <a:rPr lang="en-IN" sz="2800" dirty="0" err="1"/>
              <a:t>iQ</a:t>
            </a:r>
            <a:endParaRPr lang="en-IN" sz="2800" dirty="0"/>
          </a:p>
          <a:p>
            <a:pPr marL="285750" indent="-285750">
              <a:buFont typeface="Arial" panose="020B0604020202020204" pitchFamily="34" charset="0"/>
              <a:buChar char="•"/>
            </a:pPr>
            <a:r>
              <a:rPr lang="en-IN" sz="2800" dirty="0"/>
              <a:t>Week 1-2 – Refreshed concepts on python libraries such as </a:t>
            </a:r>
            <a:r>
              <a:rPr lang="en-IN" sz="2800" dirty="0" err="1"/>
              <a:t>numpy</a:t>
            </a:r>
            <a:r>
              <a:rPr lang="en-IN" sz="2800" dirty="0"/>
              <a:t>, pandas and </a:t>
            </a:r>
            <a:r>
              <a:rPr lang="en-IN" sz="2800" dirty="0" err="1"/>
              <a:t>opencv</a:t>
            </a:r>
            <a:endParaRPr lang="en-IN" sz="2800" dirty="0"/>
          </a:p>
          <a:p>
            <a:pPr marL="285750" indent="-285750">
              <a:buFont typeface="Arial" panose="020B0604020202020204" pitchFamily="34" charset="0"/>
              <a:buChar char="•"/>
            </a:pPr>
            <a:r>
              <a:rPr lang="en-IN" sz="2800" dirty="0"/>
              <a:t>Week 2-4 – learnt how to use </a:t>
            </a:r>
            <a:r>
              <a:rPr lang="en-IN" sz="2800" dirty="0" err="1"/>
              <a:t>labelimg</a:t>
            </a:r>
            <a:r>
              <a:rPr lang="en-IN" sz="2800" dirty="0"/>
              <a:t> and annotated images for various clients such as </a:t>
            </a:r>
            <a:r>
              <a:rPr lang="en-IN" sz="2800" dirty="0" err="1"/>
              <a:t>Tatacom</a:t>
            </a:r>
            <a:r>
              <a:rPr lang="en-IN" sz="2800" dirty="0"/>
              <a:t>, JUSCO and other image data for fire and smoke detection</a:t>
            </a:r>
          </a:p>
          <a:p>
            <a:pPr marL="285750" indent="-285750">
              <a:buFont typeface="Arial" panose="020B0604020202020204" pitchFamily="34" charset="0"/>
              <a:buChar char="•"/>
            </a:pPr>
            <a:r>
              <a:rPr lang="en-IN" sz="2800" dirty="0"/>
              <a:t>Week 4-6 – worked on a deep Convolutional Generative Adversarial Network</a:t>
            </a:r>
          </a:p>
          <a:p>
            <a:endParaRPr lang="en-IN" sz="2800" dirty="0"/>
          </a:p>
        </p:txBody>
      </p:sp>
    </p:spTree>
    <p:extLst>
      <p:ext uri="{BB962C8B-B14F-4D97-AF65-F5344CB8AC3E}">
        <p14:creationId xmlns:p14="http://schemas.microsoft.com/office/powerpoint/2010/main" val="374386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0FB3-E818-17C6-4B1A-0E829323EF87}"/>
              </a:ext>
            </a:extLst>
          </p:cNvPr>
          <p:cNvSpPr>
            <a:spLocks noGrp="1"/>
          </p:cNvSpPr>
          <p:nvPr>
            <p:ph type="title"/>
          </p:nvPr>
        </p:nvSpPr>
        <p:spPr/>
        <p:txBody>
          <a:bodyPr/>
          <a:lstStyle/>
          <a:p>
            <a:r>
              <a:rPr lang="en-IN" dirty="0"/>
              <a:t>Deep convolutional GENERATIVE ADVERSARIAL NETWORK – an introduction </a:t>
            </a:r>
          </a:p>
        </p:txBody>
      </p:sp>
      <p:sp>
        <p:nvSpPr>
          <p:cNvPr id="5" name="TextBox 4">
            <a:extLst>
              <a:ext uri="{FF2B5EF4-FFF2-40B4-BE49-F238E27FC236}">
                <a16:creationId xmlns:a16="http://schemas.microsoft.com/office/drawing/2014/main" id="{4EBE495B-D789-E270-268A-DAC729A47374}"/>
              </a:ext>
            </a:extLst>
          </p:cNvPr>
          <p:cNvSpPr txBox="1"/>
          <p:nvPr/>
        </p:nvSpPr>
        <p:spPr>
          <a:xfrm>
            <a:off x="842481" y="2065865"/>
            <a:ext cx="9974746" cy="4555093"/>
          </a:xfrm>
          <a:prstGeom prst="rect">
            <a:avLst/>
          </a:prstGeom>
          <a:noFill/>
        </p:spPr>
        <p:txBody>
          <a:bodyPr wrap="square" rtlCol="0">
            <a:spAutoFit/>
          </a:bodyPr>
          <a:lstStyle/>
          <a:p>
            <a:r>
              <a:rPr lang="en-IN" sz="3200" dirty="0"/>
              <a:t>WHAT?</a:t>
            </a:r>
          </a:p>
          <a:p>
            <a:pPr marL="285750" indent="-285750">
              <a:buFont typeface="Arial" panose="020B0604020202020204" pitchFamily="34" charset="0"/>
              <a:buChar char="•"/>
            </a:pPr>
            <a:r>
              <a:rPr lang="en-US" sz="2000" dirty="0"/>
              <a:t>A GAN, or Generative Adversarial Network, is a class of machine learning models used for generating data, particularly in the realm of image, video, and text generation. GANs were introduced by Ian Goodfellow and his colleagues in 2014 and have since gained widespread popularity and applications in various fields.</a:t>
            </a:r>
          </a:p>
          <a:p>
            <a:pPr marL="285750" indent="-285750" algn="l">
              <a:buFont typeface="Arial" panose="020B0604020202020204" pitchFamily="34" charset="0"/>
              <a:buChar char="•"/>
            </a:pPr>
            <a:r>
              <a:rPr lang="en-US" sz="2000" b="1" i="0" dirty="0">
                <a:effectLst/>
                <a:latin typeface="Söhne"/>
              </a:rPr>
              <a:t>Generator:</a:t>
            </a:r>
            <a:r>
              <a:rPr lang="en-US" sz="2000" b="0" i="0" dirty="0">
                <a:effectLst/>
                <a:latin typeface="Söhne"/>
              </a:rPr>
              <a:t> The generator's primary function is to create data that is similar to a given dataset. It takes random noise as input and produces data samples (e.g., images) that ideally resemble real data examples. Initially, the generated data is typically random and of low quality.</a:t>
            </a:r>
          </a:p>
          <a:p>
            <a:pPr marL="285750" indent="-285750" algn="l">
              <a:buFont typeface="Arial" panose="020B0604020202020204" pitchFamily="34" charset="0"/>
              <a:buChar char="•"/>
            </a:pPr>
            <a:r>
              <a:rPr lang="en-US" sz="2000" b="1" i="0" dirty="0">
                <a:effectLst/>
                <a:latin typeface="Söhne"/>
              </a:rPr>
              <a:t>Discriminator:</a:t>
            </a:r>
            <a:r>
              <a:rPr lang="en-US" sz="2000" b="0" i="0" dirty="0">
                <a:effectLst/>
                <a:latin typeface="Söhne"/>
              </a:rPr>
              <a:t> The discriminator, often referred to as the critic, is responsible for distinguishing between real data and data generated by the generator. It takes both real data and generated data as input and produces a probability score that indicates how likely the input data is real.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265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4210-6E7E-03AF-ABB6-B399D01A8511}"/>
              </a:ext>
            </a:extLst>
          </p:cNvPr>
          <p:cNvSpPr>
            <a:spLocks noGrp="1"/>
          </p:cNvSpPr>
          <p:nvPr>
            <p:ph type="title"/>
          </p:nvPr>
        </p:nvSpPr>
        <p:spPr/>
        <p:txBody>
          <a:bodyPr/>
          <a:lstStyle/>
          <a:p>
            <a:r>
              <a:rPr lang="en-IN" dirty="0"/>
              <a:t>GAN ARCHITECTURE</a:t>
            </a:r>
          </a:p>
        </p:txBody>
      </p:sp>
      <p:pic>
        <p:nvPicPr>
          <p:cNvPr id="5" name="Content Placeholder 4">
            <a:extLst>
              <a:ext uri="{FF2B5EF4-FFF2-40B4-BE49-F238E27FC236}">
                <a16:creationId xmlns:a16="http://schemas.microsoft.com/office/drawing/2014/main" id="{E00F5BE1-EFBB-A1BB-0933-443B60E4D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850110"/>
            <a:ext cx="9152739" cy="3995886"/>
          </a:xfrm>
        </p:spPr>
      </p:pic>
    </p:spTree>
    <p:extLst>
      <p:ext uri="{BB962C8B-B14F-4D97-AF65-F5344CB8AC3E}">
        <p14:creationId xmlns:p14="http://schemas.microsoft.com/office/powerpoint/2010/main" val="113873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C5A6-1A9D-D758-DECA-EE674064A0D2}"/>
              </a:ext>
            </a:extLst>
          </p:cNvPr>
          <p:cNvSpPr>
            <a:spLocks noGrp="1"/>
          </p:cNvSpPr>
          <p:nvPr>
            <p:ph type="title"/>
          </p:nvPr>
        </p:nvSpPr>
        <p:spPr>
          <a:xfrm>
            <a:off x="685801" y="599326"/>
            <a:ext cx="10131425" cy="1456267"/>
          </a:xfrm>
        </p:spPr>
        <p:txBody>
          <a:bodyPr/>
          <a:lstStyle/>
          <a:p>
            <a:r>
              <a:rPr lang="en-IN" dirty="0"/>
              <a:t>Deep convolutional GENERATIVE ADVERSARIAL NETWORK – applications</a:t>
            </a:r>
          </a:p>
        </p:txBody>
      </p:sp>
      <p:sp>
        <p:nvSpPr>
          <p:cNvPr id="4" name="TextBox 3">
            <a:extLst>
              <a:ext uri="{FF2B5EF4-FFF2-40B4-BE49-F238E27FC236}">
                <a16:creationId xmlns:a16="http://schemas.microsoft.com/office/drawing/2014/main" id="{28C51F9A-37A2-921D-919A-522245360A15}"/>
              </a:ext>
            </a:extLst>
          </p:cNvPr>
          <p:cNvSpPr txBox="1"/>
          <p:nvPr/>
        </p:nvSpPr>
        <p:spPr>
          <a:xfrm>
            <a:off x="685800" y="2065867"/>
            <a:ext cx="9865759" cy="3847207"/>
          </a:xfrm>
          <a:prstGeom prst="rect">
            <a:avLst/>
          </a:prstGeom>
          <a:noFill/>
        </p:spPr>
        <p:txBody>
          <a:bodyPr wrap="square" rtlCol="0">
            <a:spAutoFit/>
          </a:bodyPr>
          <a:lstStyle/>
          <a:p>
            <a:r>
              <a:rPr lang="en-IN" sz="2000" dirty="0"/>
              <a:t>Applications of GAN</a:t>
            </a:r>
            <a:r>
              <a:rPr lang="en-US" sz="2000" b="0" i="0" dirty="0">
                <a:effectLst/>
                <a:latin typeface="Söhne"/>
              </a:rPr>
              <a:t>:</a:t>
            </a:r>
          </a:p>
          <a:p>
            <a:pPr algn="l">
              <a:buFont typeface="Arial" panose="020B0604020202020204" pitchFamily="34" charset="0"/>
              <a:buChar char="•"/>
            </a:pPr>
            <a:r>
              <a:rPr lang="en-US" sz="2000" b="1" i="0" dirty="0">
                <a:effectLst/>
                <a:latin typeface="Söhne"/>
              </a:rPr>
              <a:t>Image Generation:</a:t>
            </a:r>
            <a:r>
              <a:rPr lang="en-US" sz="2000" b="0" i="0" dirty="0">
                <a:effectLst/>
                <a:latin typeface="Söhne"/>
              </a:rPr>
              <a:t> GANs can generate high-resolution images, artwork, and even photorealistic faces that are not distinguishable from real photographs.</a:t>
            </a:r>
          </a:p>
          <a:p>
            <a:pPr algn="l">
              <a:buFont typeface="Arial" panose="020B0604020202020204" pitchFamily="34" charset="0"/>
              <a:buChar char="•"/>
            </a:pPr>
            <a:r>
              <a:rPr lang="en-US" sz="2000" b="1" i="0" dirty="0">
                <a:effectLst/>
                <a:latin typeface="Söhne"/>
              </a:rPr>
              <a:t>Data Augmentation:</a:t>
            </a:r>
            <a:r>
              <a:rPr lang="en-US" sz="2000" b="0" i="0" dirty="0">
                <a:effectLst/>
                <a:latin typeface="Söhne"/>
              </a:rPr>
              <a:t> GANs can be used to create synthetic data for training machine learning models when real data is limited.</a:t>
            </a:r>
          </a:p>
          <a:p>
            <a:pPr algn="l">
              <a:buFont typeface="Arial" panose="020B0604020202020204" pitchFamily="34" charset="0"/>
              <a:buChar char="•"/>
            </a:pPr>
            <a:r>
              <a:rPr lang="en-US" sz="2000" b="1" i="0" dirty="0">
                <a:effectLst/>
                <a:latin typeface="Söhne"/>
              </a:rPr>
              <a:t>Style Transfer:</a:t>
            </a:r>
            <a:r>
              <a:rPr lang="en-US" sz="2000" b="0" i="0" dirty="0">
                <a:effectLst/>
                <a:latin typeface="Söhne"/>
              </a:rPr>
              <a:t> GANs can change the style or appearance of images, such as converting photos into the style of famous painters.</a:t>
            </a:r>
          </a:p>
          <a:p>
            <a:pPr algn="l">
              <a:buFont typeface="Arial" panose="020B0604020202020204" pitchFamily="34" charset="0"/>
              <a:buChar char="•"/>
            </a:pPr>
            <a:r>
              <a:rPr lang="en-US" sz="2000" b="1" i="0" dirty="0">
                <a:effectLst/>
                <a:latin typeface="Söhne"/>
              </a:rPr>
              <a:t>Super-Resolution:</a:t>
            </a:r>
            <a:r>
              <a:rPr lang="en-US" sz="2000" b="0" i="0" dirty="0">
                <a:effectLst/>
                <a:latin typeface="Söhne"/>
              </a:rPr>
              <a:t> GANs can enhance the resolution and quality of images.</a:t>
            </a:r>
          </a:p>
          <a:p>
            <a:pPr algn="l">
              <a:buFont typeface="Arial" panose="020B0604020202020204" pitchFamily="34" charset="0"/>
              <a:buChar char="•"/>
            </a:pPr>
            <a:r>
              <a:rPr lang="en-US" sz="2000" b="1" i="0" dirty="0">
                <a:effectLst/>
                <a:latin typeface="Söhne"/>
              </a:rPr>
              <a:t>Image-to-Image Translation:</a:t>
            </a:r>
            <a:r>
              <a:rPr lang="en-US" sz="2000" b="0" i="0" dirty="0">
                <a:effectLst/>
                <a:latin typeface="Söhne"/>
              </a:rPr>
              <a:t> GANs can convert images from one domain to another, like turning sketches into color images.</a:t>
            </a:r>
          </a:p>
          <a:p>
            <a:pPr algn="l">
              <a:buFont typeface="Arial" panose="020B0604020202020204" pitchFamily="34" charset="0"/>
              <a:buChar char="•"/>
            </a:pPr>
            <a:r>
              <a:rPr lang="en-US" sz="2000" b="1" i="0" dirty="0">
                <a:effectLst/>
                <a:latin typeface="Söhne"/>
              </a:rPr>
              <a:t>Text-to-Image Synthesis:</a:t>
            </a:r>
            <a:r>
              <a:rPr lang="en-US" sz="2000" b="0" i="0" dirty="0">
                <a:effectLst/>
                <a:latin typeface="Söhne"/>
              </a:rPr>
              <a:t> GANs can generate images based on textual descriptions.</a:t>
            </a:r>
          </a:p>
          <a:p>
            <a:endParaRPr lang="en-IN" sz="2400" dirty="0"/>
          </a:p>
        </p:txBody>
      </p:sp>
    </p:spTree>
    <p:extLst>
      <p:ext uri="{BB962C8B-B14F-4D97-AF65-F5344CB8AC3E}">
        <p14:creationId xmlns:p14="http://schemas.microsoft.com/office/powerpoint/2010/main" val="219662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D6DC-B3B2-DD13-0BF9-0ED4280A055A}"/>
              </a:ext>
            </a:extLst>
          </p:cNvPr>
          <p:cNvSpPr>
            <a:spLocks noGrp="1"/>
          </p:cNvSpPr>
          <p:nvPr>
            <p:ph type="title"/>
          </p:nvPr>
        </p:nvSpPr>
        <p:spPr/>
        <p:txBody>
          <a:bodyPr/>
          <a:lstStyle/>
          <a:p>
            <a:r>
              <a:rPr lang="en-IN" dirty="0"/>
              <a:t>Deep convolutional GENERATIVE ADVERSARIAL NETWORK – training</a:t>
            </a:r>
          </a:p>
        </p:txBody>
      </p:sp>
      <p:sp>
        <p:nvSpPr>
          <p:cNvPr id="4" name="TextBox 3">
            <a:extLst>
              <a:ext uri="{FF2B5EF4-FFF2-40B4-BE49-F238E27FC236}">
                <a16:creationId xmlns:a16="http://schemas.microsoft.com/office/drawing/2014/main" id="{2B5FEF98-485B-B975-D860-23E80EF86DC3}"/>
              </a:ext>
            </a:extLst>
          </p:cNvPr>
          <p:cNvSpPr txBox="1"/>
          <p:nvPr/>
        </p:nvSpPr>
        <p:spPr>
          <a:xfrm>
            <a:off x="685801" y="2065867"/>
            <a:ext cx="10131424" cy="3785652"/>
          </a:xfrm>
          <a:prstGeom prst="rect">
            <a:avLst/>
          </a:prstGeom>
          <a:noFill/>
        </p:spPr>
        <p:txBody>
          <a:bodyPr wrap="square" rtlCol="0">
            <a:spAutoFit/>
          </a:bodyPr>
          <a:lstStyle/>
          <a:p>
            <a:r>
              <a:rPr lang="en-US" sz="2000" dirty="0"/>
              <a:t>Generator Training: The generator tries to improve by producing data that is increasingly more similar to real data. It aims to generate data that the discriminator cannot easily distinguish from real data.</a:t>
            </a:r>
          </a:p>
          <a:p>
            <a:endParaRPr lang="en-US" sz="2000" dirty="0"/>
          </a:p>
          <a:p>
            <a:r>
              <a:rPr lang="en-US" sz="2000" dirty="0"/>
              <a:t>Discriminator Training: The discriminator aims to become better at distinguishing between real and generated data. It learns to assign higher probability scores to real data and lower scores to generated data.</a:t>
            </a:r>
          </a:p>
          <a:p>
            <a:endParaRPr lang="en-US" sz="2000" dirty="0"/>
          </a:p>
          <a:p>
            <a:r>
              <a:rPr lang="en-US" sz="2000" dirty="0"/>
              <a:t>The two networks are trained simultaneously through a back-and-forth process. As training progresses, the generator becomes better at generating data, while the discriminator becomes more skilled at telling real from fake data. Ideally, this adversarial process reaches equilibrium, resulting in a generator capable of producing high-quality, realistic data.</a:t>
            </a:r>
            <a:endParaRPr lang="en-IN" sz="2000" dirty="0"/>
          </a:p>
        </p:txBody>
      </p:sp>
    </p:spTree>
    <p:extLst>
      <p:ext uri="{BB962C8B-B14F-4D97-AF65-F5344CB8AC3E}">
        <p14:creationId xmlns:p14="http://schemas.microsoft.com/office/powerpoint/2010/main" val="85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A2F8-216C-9990-DB4C-483783766CFD}"/>
              </a:ext>
            </a:extLst>
          </p:cNvPr>
          <p:cNvSpPr>
            <a:spLocks noGrp="1"/>
          </p:cNvSpPr>
          <p:nvPr>
            <p:ph type="title"/>
          </p:nvPr>
        </p:nvSpPr>
        <p:spPr/>
        <p:txBody>
          <a:bodyPr/>
          <a:lstStyle/>
          <a:p>
            <a:r>
              <a:rPr lang="en-IN" dirty="0"/>
              <a:t>GAN – CODE IMPLEMENTATION STEP 1 (IMPORTING THE NECESSARY LIBRARIES)</a:t>
            </a:r>
          </a:p>
        </p:txBody>
      </p:sp>
      <p:pic>
        <p:nvPicPr>
          <p:cNvPr id="6" name="Picture 5">
            <a:extLst>
              <a:ext uri="{FF2B5EF4-FFF2-40B4-BE49-F238E27FC236}">
                <a16:creationId xmlns:a16="http://schemas.microsoft.com/office/drawing/2014/main" id="{18C7151F-B981-A446-B23B-C20DE274C426}"/>
              </a:ext>
            </a:extLst>
          </p:cNvPr>
          <p:cNvPicPr>
            <a:picLocks noChangeAspect="1"/>
          </p:cNvPicPr>
          <p:nvPr/>
        </p:nvPicPr>
        <p:blipFill>
          <a:blip r:embed="rId2"/>
          <a:stretch>
            <a:fillRect/>
          </a:stretch>
        </p:blipFill>
        <p:spPr>
          <a:xfrm>
            <a:off x="685800" y="2234904"/>
            <a:ext cx="10234642" cy="3456979"/>
          </a:xfrm>
          <a:prstGeom prst="rect">
            <a:avLst/>
          </a:prstGeom>
        </p:spPr>
      </p:pic>
    </p:spTree>
    <p:extLst>
      <p:ext uri="{BB962C8B-B14F-4D97-AF65-F5344CB8AC3E}">
        <p14:creationId xmlns:p14="http://schemas.microsoft.com/office/powerpoint/2010/main" val="92160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7386-75A8-F5E3-B726-62ECB0FA86A4}"/>
              </a:ext>
            </a:extLst>
          </p:cNvPr>
          <p:cNvSpPr>
            <a:spLocks noGrp="1"/>
          </p:cNvSpPr>
          <p:nvPr>
            <p:ph type="title"/>
          </p:nvPr>
        </p:nvSpPr>
        <p:spPr/>
        <p:txBody>
          <a:bodyPr/>
          <a:lstStyle/>
          <a:p>
            <a:r>
              <a:rPr lang="en-IN" dirty="0"/>
              <a:t>GAN – CODE IMPLEMENTATION STEP 2 (loading the data from the dataset)</a:t>
            </a:r>
          </a:p>
        </p:txBody>
      </p:sp>
      <p:pic>
        <p:nvPicPr>
          <p:cNvPr id="5" name="Content Placeholder 4">
            <a:extLst>
              <a:ext uri="{FF2B5EF4-FFF2-40B4-BE49-F238E27FC236}">
                <a16:creationId xmlns:a16="http://schemas.microsoft.com/office/drawing/2014/main" id="{23C50FDD-03E6-D151-F5D5-73DD5ECEBD25}"/>
              </a:ext>
            </a:extLst>
          </p:cNvPr>
          <p:cNvPicPr>
            <a:picLocks noGrp="1" noChangeAspect="1"/>
          </p:cNvPicPr>
          <p:nvPr>
            <p:ph idx="1"/>
          </p:nvPr>
        </p:nvPicPr>
        <p:blipFill>
          <a:blip r:embed="rId2"/>
          <a:stretch>
            <a:fillRect/>
          </a:stretch>
        </p:blipFill>
        <p:spPr>
          <a:xfrm>
            <a:off x="685801" y="2065867"/>
            <a:ext cx="10131425" cy="2156812"/>
          </a:xfrm>
        </p:spPr>
      </p:pic>
    </p:spTree>
    <p:extLst>
      <p:ext uri="{BB962C8B-B14F-4D97-AF65-F5344CB8AC3E}">
        <p14:creationId xmlns:p14="http://schemas.microsoft.com/office/powerpoint/2010/main" val="399419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F422-D1A5-E4A5-D92A-875349D21EE8}"/>
              </a:ext>
            </a:extLst>
          </p:cNvPr>
          <p:cNvSpPr>
            <a:spLocks noGrp="1"/>
          </p:cNvSpPr>
          <p:nvPr>
            <p:ph type="title"/>
          </p:nvPr>
        </p:nvSpPr>
        <p:spPr>
          <a:xfrm>
            <a:off x="685801" y="619225"/>
            <a:ext cx="10131425" cy="1456267"/>
          </a:xfrm>
        </p:spPr>
        <p:txBody>
          <a:bodyPr/>
          <a:lstStyle/>
          <a:p>
            <a:r>
              <a:rPr lang="en-IN" dirty="0"/>
              <a:t>GAN – CODE IMPLEMENTATION STEP 3 (converting the image to a greyscale image)</a:t>
            </a:r>
          </a:p>
        </p:txBody>
      </p:sp>
      <p:pic>
        <p:nvPicPr>
          <p:cNvPr id="7" name="Content Placeholder 6">
            <a:extLst>
              <a:ext uri="{FF2B5EF4-FFF2-40B4-BE49-F238E27FC236}">
                <a16:creationId xmlns:a16="http://schemas.microsoft.com/office/drawing/2014/main" id="{684FBF7F-FF5C-4616-EE2D-4D1C14C73504}"/>
              </a:ext>
            </a:extLst>
          </p:cNvPr>
          <p:cNvPicPr>
            <a:picLocks noGrp="1" noChangeAspect="1"/>
          </p:cNvPicPr>
          <p:nvPr>
            <p:ph idx="1"/>
          </p:nvPr>
        </p:nvPicPr>
        <p:blipFill>
          <a:blip r:embed="rId2"/>
          <a:stretch>
            <a:fillRect/>
          </a:stretch>
        </p:blipFill>
        <p:spPr>
          <a:xfrm>
            <a:off x="685800" y="2291888"/>
            <a:ext cx="10131425" cy="1828049"/>
          </a:xfrm>
        </p:spPr>
      </p:pic>
    </p:spTree>
    <p:extLst>
      <p:ext uri="{BB962C8B-B14F-4D97-AF65-F5344CB8AC3E}">
        <p14:creationId xmlns:p14="http://schemas.microsoft.com/office/powerpoint/2010/main" val="2203371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212</TotalTime>
  <Words>604</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Celestial</vt:lpstr>
      <vt:lpstr>INTENRNSHIP project presentation</vt:lpstr>
      <vt:lpstr>overview</vt:lpstr>
      <vt:lpstr>Deep convolutional GENERATIVE ADVERSARIAL NETWORK – an introduction </vt:lpstr>
      <vt:lpstr>GAN ARCHITECTURE</vt:lpstr>
      <vt:lpstr>Deep convolutional GENERATIVE ADVERSARIAL NETWORK – applications</vt:lpstr>
      <vt:lpstr>Deep convolutional GENERATIVE ADVERSARIAL NETWORK – training</vt:lpstr>
      <vt:lpstr>GAN – CODE IMPLEMENTATION STEP 1 (IMPORTING THE NECESSARY LIBRARIES)</vt:lpstr>
      <vt:lpstr>GAN – CODE IMPLEMENTATION STEP 2 (loading the data from the dataset)</vt:lpstr>
      <vt:lpstr>GAN – CODE IMPLEMENTATION STEP 3 (converting the image to a greyscale image)</vt:lpstr>
      <vt:lpstr>GAN – CODE IMPLEMENTATION STEP 4 (Defining training parameters)</vt:lpstr>
      <vt:lpstr>Generator model</vt:lpstr>
      <vt:lpstr>Generator model summary</vt:lpstr>
      <vt:lpstr>Discriminator model</vt:lpstr>
      <vt:lpstr>Discriminator model summary</vt:lpstr>
      <vt:lpstr>Custom training loop</vt:lpstr>
      <vt:lpstr>Saving the model and the outputs generated</vt:lpstr>
      <vt:lpstr>Generated images</vt:lpstr>
      <vt:lpstr>Generated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INTENRNSHIP project presentation</dc:title>
  <dc:creator>Rishikesh Panicker</dc:creator>
  <cp:lastModifiedBy>Rishikesh Panicker</cp:lastModifiedBy>
  <cp:revision>38</cp:revision>
  <dcterms:created xsi:type="dcterms:W3CDTF">2023-09-08T05:37:59Z</dcterms:created>
  <dcterms:modified xsi:type="dcterms:W3CDTF">2023-09-08T09:10:09Z</dcterms:modified>
</cp:coreProperties>
</file>