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handoutMasterIdLst>
    <p:handoutMasterId r:id="rId33"/>
  </p:handoutMasterIdLst>
  <p:sldIdLst>
    <p:sldId id="257" r:id="rId2"/>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6"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E50404-8A7B-4DFA-9035-2F37E389ED44}" type="datetimeFigureOut">
              <a:rPr lang="en-US" smtClean="0"/>
              <a:t>4/11/2022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3BC394-A0DA-455C-8A24-576D29F90BEF}" type="slidenum">
              <a:rPr lang="en-US" smtClean="0"/>
              <a:t>‹#›</a:t>
            </a:fld>
            <a:endParaRPr lang="en-US"/>
          </a:p>
        </p:txBody>
      </p:sp>
    </p:spTree>
    <p:extLst>
      <p:ext uri="{BB962C8B-B14F-4D97-AF65-F5344CB8AC3E}">
        <p14:creationId xmlns:p14="http://schemas.microsoft.com/office/powerpoint/2010/main" val="8705346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05B2E-41F5-4172-9418-5B5E3F02947D}"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11232-E995-4061-9C83-0EF26B8F0796}" type="slidenum">
              <a:rPr lang="en-US" smtClean="0"/>
              <a:t>‹#›</a:t>
            </a:fld>
            <a:endParaRPr lang="en-US"/>
          </a:p>
        </p:txBody>
      </p:sp>
    </p:spTree>
    <p:extLst>
      <p:ext uri="{BB962C8B-B14F-4D97-AF65-F5344CB8AC3E}">
        <p14:creationId xmlns:p14="http://schemas.microsoft.com/office/powerpoint/2010/main" val="27511857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411232-E995-4061-9C83-0EF26B8F0796}" type="slidenum">
              <a:rPr lang="en-US" smtClean="0"/>
              <a:t>1</a:t>
            </a:fld>
            <a:endParaRPr lang="en-US"/>
          </a:p>
        </p:txBody>
      </p:sp>
    </p:spTree>
    <p:extLst>
      <p:ext uri="{BB962C8B-B14F-4D97-AF65-F5344CB8AC3E}">
        <p14:creationId xmlns:p14="http://schemas.microsoft.com/office/powerpoint/2010/main" val="2442462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F84B4E81-D967-4BF8-BAE8-43A5153A3999}" type="datetimeFigureOut">
              <a:rPr lang="en-IN" smtClean="0"/>
              <a:t>11-04-2022</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EABAEF7-AA8D-46E8-903D-05CF1F83EF7A}" type="slidenum">
              <a:rPr lang="en-IN" smtClean="0"/>
              <a:t>‹#›</a:t>
            </a:fld>
            <a:endParaRPr lang="en-IN"/>
          </a:p>
        </p:txBody>
      </p:sp>
    </p:spTree>
    <p:extLst>
      <p:ext uri="{BB962C8B-B14F-4D97-AF65-F5344CB8AC3E}">
        <p14:creationId xmlns:p14="http://schemas.microsoft.com/office/powerpoint/2010/main" val="119588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4B4E81-D967-4BF8-BAE8-43A5153A3999}"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116354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4B4E81-D967-4BF8-BAE8-43A5153A3999}"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353690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4B4E81-D967-4BF8-BAE8-43A5153A3999}"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1949915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4B4E81-D967-4BF8-BAE8-43A5153A3999}"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32558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84B4E81-D967-4BF8-BAE8-43A5153A3999}" type="datetimeFigureOut">
              <a:rPr lang="en-IN" smtClean="0"/>
              <a:t>11-04-2022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3568826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84B4E81-D967-4BF8-BAE8-43A5153A3999}" type="datetimeFigureOut">
              <a:rPr lang="en-IN" smtClean="0"/>
              <a:t>11-04-2022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3977729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4B4E81-D967-4BF8-BAE8-43A5153A3999}"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3849409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4B4E81-D967-4BF8-BAE8-43A5153A3999}"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375273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4B4E81-D967-4BF8-BAE8-43A5153A3999}" type="datetimeFigureOut">
              <a:rPr lang="en-IN" smtClean="0"/>
              <a:t>11-04-2022</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344133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4B4E81-D967-4BF8-BAE8-43A5153A3999}" type="datetimeFigureOut">
              <a:rPr lang="en-IN" smtClean="0"/>
              <a:t>11-04-2022</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153525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4B4E81-D967-4BF8-BAE8-43A5153A3999}"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239129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4B4E81-D967-4BF8-BAE8-43A5153A3999}" type="datetimeFigureOut">
              <a:rPr lang="en-IN" smtClean="0"/>
              <a:t>11-04-2022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14900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B4E81-D967-4BF8-BAE8-43A5153A3999}"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333915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B4E81-D967-4BF8-BAE8-43A5153A3999}" type="datetimeFigureOut">
              <a:rPr lang="en-IN" smtClean="0"/>
              <a:t>11-04-2022</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398328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4B4E81-D967-4BF8-BAE8-43A5153A3999}"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18348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4B4E81-D967-4BF8-BAE8-43A5153A3999}"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ABAEF7-AA8D-46E8-903D-05CF1F83EF7A}" type="slidenum">
              <a:rPr lang="en-IN" smtClean="0"/>
              <a:t>‹#›</a:t>
            </a:fld>
            <a:endParaRPr lang="en-IN"/>
          </a:p>
        </p:txBody>
      </p:sp>
    </p:spTree>
    <p:extLst>
      <p:ext uri="{BB962C8B-B14F-4D97-AF65-F5344CB8AC3E}">
        <p14:creationId xmlns:p14="http://schemas.microsoft.com/office/powerpoint/2010/main" val="13949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F84B4E81-D967-4BF8-BAE8-43A5153A3999}" type="datetimeFigureOut">
              <a:rPr lang="en-IN" smtClean="0"/>
              <a:t>11-04-2022</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ABAEF7-AA8D-46E8-903D-05CF1F83EF7A}" type="slidenum">
              <a:rPr lang="en-IN" smtClean="0"/>
              <a:t>‹#›</a:t>
            </a:fld>
            <a:endParaRPr lang="en-IN"/>
          </a:p>
        </p:txBody>
      </p:sp>
    </p:spTree>
    <p:extLst>
      <p:ext uri="{BB962C8B-B14F-4D97-AF65-F5344CB8AC3E}">
        <p14:creationId xmlns:p14="http://schemas.microsoft.com/office/powerpoint/2010/main" val="2700810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 Id="rId4" Type="http://schemas.openxmlformats.org/officeDocument/2006/relationships/hyperlink" Target="https://www.w3schools.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5E3F6136-71ED-48BD-BD9E-DB461E5A3A75}"/>
              </a:ext>
            </a:extLst>
          </p:cNvPr>
          <p:cNvSpPr txBox="1"/>
          <p:nvPr/>
        </p:nvSpPr>
        <p:spPr>
          <a:xfrm>
            <a:off x="3047260" y="3108054"/>
            <a:ext cx="6094520" cy="954107"/>
          </a:xfrm>
          <a:prstGeom prst="rect">
            <a:avLst/>
          </a:prstGeom>
          <a:noFill/>
        </p:spPr>
        <p:txBody>
          <a:bodyPr wrap="square">
            <a:spAutoFit/>
          </a:bodyPr>
          <a:lstStyle/>
          <a:p>
            <a:r>
              <a:rPr lang="en-US" sz="2800" dirty="0">
                <a:solidFill>
                  <a:srgbClr val="FF0000"/>
                </a:solidFill>
                <a:latin typeface="+mj-lt"/>
              </a:rPr>
              <a:t>COACHING INSTITUTE MANAGEMENT SYSTEM</a:t>
            </a:r>
          </a:p>
        </p:txBody>
      </p:sp>
      <p:sp>
        <p:nvSpPr>
          <p:cNvPr id="9" name="TextBox 8">
            <a:extLst>
              <a:ext uri="{FF2B5EF4-FFF2-40B4-BE49-F238E27FC236}">
                <a16:creationId xmlns="" xmlns:a16="http://schemas.microsoft.com/office/drawing/2014/main" id="{C8397A39-3A94-4EE1-B372-90AE5029A1E4}"/>
              </a:ext>
            </a:extLst>
          </p:cNvPr>
          <p:cNvSpPr txBox="1"/>
          <p:nvPr/>
        </p:nvSpPr>
        <p:spPr>
          <a:xfrm>
            <a:off x="3562165" y="4718455"/>
            <a:ext cx="6094520" cy="1200329"/>
          </a:xfrm>
          <a:prstGeom prst="rect">
            <a:avLst/>
          </a:prstGeom>
          <a:noFill/>
        </p:spPr>
        <p:txBody>
          <a:bodyPr wrap="square">
            <a:spAutoFit/>
          </a:bodyPr>
          <a:lstStyle/>
          <a:p>
            <a:r>
              <a:rPr lang="en-IN" altLang="ko-KR" sz="1800" dirty="0">
                <a:solidFill>
                  <a:schemeClr val="accent2">
                    <a:lumMod val="50000"/>
                  </a:schemeClr>
                </a:solidFill>
                <a:cs typeface="Arial" pitchFamily="34" charset="0"/>
              </a:rPr>
              <a:t>Presented By-</a:t>
            </a:r>
          </a:p>
          <a:p>
            <a:r>
              <a:rPr lang="en-IN" altLang="ko-KR" dirty="0">
                <a:solidFill>
                  <a:schemeClr val="accent2">
                    <a:lumMod val="50000"/>
                  </a:schemeClr>
                </a:solidFill>
                <a:cs typeface="Arial" pitchFamily="34" charset="0"/>
              </a:rPr>
              <a:t>Rajeev Swarnakar (219138)</a:t>
            </a:r>
          </a:p>
          <a:p>
            <a:r>
              <a:rPr lang="en-IN" altLang="ko-KR" dirty="0">
                <a:solidFill>
                  <a:schemeClr val="accent2">
                    <a:lumMod val="50000"/>
                  </a:schemeClr>
                </a:solidFill>
                <a:cs typeface="Arial" pitchFamily="34" charset="0"/>
              </a:rPr>
              <a:t>Rishikesh Turkar (219144)</a:t>
            </a:r>
          </a:p>
          <a:p>
            <a:endParaRPr lang="ko-KR" altLang="en-US" sz="1800" dirty="0">
              <a:solidFill>
                <a:schemeClr val="accent2">
                  <a:lumMod val="50000"/>
                </a:schemeClr>
              </a:solidFill>
              <a:cs typeface="Arial" pitchFamily="34" charset="0"/>
            </a:endParaRPr>
          </a:p>
        </p:txBody>
      </p:sp>
      <p:pic>
        <p:nvPicPr>
          <p:cNvPr id="2" name="Picture 1"/>
          <p:cNvPicPr>
            <a:picLocks noChangeAspect="1"/>
          </p:cNvPicPr>
          <p:nvPr/>
        </p:nvPicPr>
        <p:blipFill>
          <a:blip r:embed="rId3"/>
          <a:stretch>
            <a:fillRect/>
          </a:stretch>
        </p:blipFill>
        <p:spPr>
          <a:xfrm>
            <a:off x="8208885" y="325421"/>
            <a:ext cx="2133600" cy="819150"/>
          </a:xfrm>
          <a:prstGeom prst="rect">
            <a:avLst/>
          </a:prstGeom>
        </p:spPr>
      </p:pic>
      <p:pic>
        <p:nvPicPr>
          <p:cNvPr id="4" name="Picture 3"/>
          <p:cNvPicPr>
            <a:picLocks noChangeAspect="1"/>
          </p:cNvPicPr>
          <p:nvPr/>
        </p:nvPicPr>
        <p:blipFill>
          <a:blip r:embed="rId4"/>
          <a:stretch>
            <a:fillRect/>
          </a:stretch>
        </p:blipFill>
        <p:spPr>
          <a:xfrm>
            <a:off x="495202" y="114300"/>
            <a:ext cx="1209773" cy="1220771"/>
          </a:xfrm>
          <a:prstGeom prst="rect">
            <a:avLst/>
          </a:prstGeom>
        </p:spPr>
      </p:pic>
    </p:spTree>
    <p:extLst>
      <p:ext uri="{BB962C8B-B14F-4D97-AF65-F5344CB8AC3E}">
        <p14:creationId xmlns:p14="http://schemas.microsoft.com/office/powerpoint/2010/main" val="370357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C6E8E1E-EC19-4C31-9CD6-9E4CCBABE634}"/>
              </a:ext>
            </a:extLst>
          </p:cNvPr>
          <p:cNvSpPr txBox="1"/>
          <p:nvPr/>
        </p:nvSpPr>
        <p:spPr>
          <a:xfrm>
            <a:off x="4849427" y="148246"/>
            <a:ext cx="6094520" cy="369332"/>
          </a:xfrm>
          <a:prstGeom prst="rect">
            <a:avLst/>
          </a:prstGeom>
          <a:noFill/>
        </p:spPr>
        <p:txBody>
          <a:bodyPr wrap="square">
            <a:spAutoFit/>
          </a:bodyPr>
          <a:lstStyle/>
          <a:p>
            <a:pPr algn="just"/>
            <a:r>
              <a:rPr lang="en-IN" sz="1800" u="sng" dirty="0">
                <a:effectLst/>
                <a:latin typeface="Calibri" panose="020F0502020204030204" pitchFamily="34" charset="0"/>
                <a:ea typeface="Calibri" panose="020F0502020204030204" pitchFamily="34" charset="0"/>
                <a:cs typeface="Times New Roman" panose="02020603050405020304" pitchFamily="18" charset="0"/>
              </a:rPr>
              <a:t>FACULTY FLOW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739247C3-0F42-4952-B067-E251257F728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6537" y="763480"/>
            <a:ext cx="7814523" cy="3979970"/>
          </a:xfrm>
          <a:prstGeom prst="rect">
            <a:avLst/>
          </a:prstGeom>
          <a:noFill/>
          <a:ln>
            <a:noFill/>
          </a:ln>
        </p:spPr>
      </p:pic>
    </p:spTree>
    <p:extLst>
      <p:ext uri="{BB962C8B-B14F-4D97-AF65-F5344CB8AC3E}">
        <p14:creationId xmlns:p14="http://schemas.microsoft.com/office/powerpoint/2010/main" val="82672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40DA8C3-0DF3-452B-908D-C55FD4E77A3E}"/>
              </a:ext>
            </a:extLst>
          </p:cNvPr>
          <p:cNvSpPr txBox="1"/>
          <p:nvPr/>
        </p:nvSpPr>
        <p:spPr>
          <a:xfrm>
            <a:off x="2780930" y="279327"/>
            <a:ext cx="6094520" cy="373500"/>
          </a:xfrm>
          <a:prstGeom prst="rect">
            <a:avLst/>
          </a:prstGeom>
          <a:noFill/>
        </p:spPr>
        <p:txBody>
          <a:bodyPr wrap="square">
            <a:spAutoFit/>
          </a:bodyPr>
          <a:lstStyle/>
          <a:p>
            <a:pPr algn="ctr">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ZERO LEVEL DFD</a:t>
            </a:r>
          </a:p>
        </p:txBody>
      </p:sp>
      <p:pic>
        <p:nvPicPr>
          <p:cNvPr id="5" name="Picture 4">
            <a:extLst>
              <a:ext uri="{FF2B5EF4-FFF2-40B4-BE49-F238E27FC236}">
                <a16:creationId xmlns="" xmlns:a16="http://schemas.microsoft.com/office/drawing/2014/main" id="{6596F88D-D130-49E7-81D7-558C7EA22945}"/>
              </a:ext>
            </a:extLst>
          </p:cNvPr>
          <p:cNvPicPr>
            <a:picLocks noChangeAspect="1"/>
          </p:cNvPicPr>
          <p:nvPr/>
        </p:nvPicPr>
        <p:blipFill>
          <a:blip r:embed="rId2"/>
          <a:stretch>
            <a:fillRect/>
          </a:stretch>
        </p:blipFill>
        <p:spPr>
          <a:xfrm>
            <a:off x="1876425" y="1309687"/>
            <a:ext cx="8439150" cy="4238625"/>
          </a:xfrm>
          <a:prstGeom prst="rect">
            <a:avLst/>
          </a:prstGeom>
        </p:spPr>
      </p:pic>
    </p:spTree>
    <p:extLst>
      <p:ext uri="{BB962C8B-B14F-4D97-AF65-F5344CB8AC3E}">
        <p14:creationId xmlns:p14="http://schemas.microsoft.com/office/powerpoint/2010/main" val="186451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F669A5F2-B51B-4347-B24C-0B7525EDBFD1}"/>
              </a:ext>
            </a:extLst>
          </p:cNvPr>
          <p:cNvPicPr>
            <a:picLocks noChangeAspect="1"/>
          </p:cNvPicPr>
          <p:nvPr/>
        </p:nvPicPr>
        <p:blipFill>
          <a:blip r:embed="rId2"/>
          <a:stretch>
            <a:fillRect/>
          </a:stretch>
        </p:blipFill>
        <p:spPr>
          <a:xfrm>
            <a:off x="1625164" y="0"/>
            <a:ext cx="8941672" cy="6858000"/>
          </a:xfrm>
          <a:prstGeom prst="rect">
            <a:avLst/>
          </a:prstGeom>
        </p:spPr>
      </p:pic>
    </p:spTree>
    <p:extLst>
      <p:ext uri="{BB962C8B-B14F-4D97-AF65-F5344CB8AC3E}">
        <p14:creationId xmlns:p14="http://schemas.microsoft.com/office/powerpoint/2010/main" val="173256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2594BC2-A69C-4746-A6B9-67C92082887B}"/>
              </a:ext>
            </a:extLst>
          </p:cNvPr>
          <p:cNvPicPr>
            <a:picLocks noChangeAspect="1"/>
          </p:cNvPicPr>
          <p:nvPr/>
        </p:nvPicPr>
        <p:blipFill>
          <a:blip r:embed="rId2"/>
          <a:stretch>
            <a:fillRect/>
          </a:stretch>
        </p:blipFill>
        <p:spPr>
          <a:xfrm>
            <a:off x="2271712" y="95250"/>
            <a:ext cx="7648575" cy="6667500"/>
          </a:xfrm>
          <a:prstGeom prst="rect">
            <a:avLst/>
          </a:prstGeom>
        </p:spPr>
      </p:pic>
    </p:spTree>
    <p:extLst>
      <p:ext uri="{BB962C8B-B14F-4D97-AF65-F5344CB8AC3E}">
        <p14:creationId xmlns:p14="http://schemas.microsoft.com/office/powerpoint/2010/main" val="32750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BB08335-2E8C-41CA-88A9-EA9E84D0E85B}"/>
              </a:ext>
            </a:extLst>
          </p:cNvPr>
          <p:cNvPicPr>
            <a:picLocks noChangeAspect="1"/>
          </p:cNvPicPr>
          <p:nvPr/>
        </p:nvPicPr>
        <p:blipFill>
          <a:blip r:embed="rId2"/>
          <a:stretch>
            <a:fillRect/>
          </a:stretch>
        </p:blipFill>
        <p:spPr>
          <a:xfrm>
            <a:off x="1881187" y="938212"/>
            <a:ext cx="8429625" cy="4981575"/>
          </a:xfrm>
          <a:prstGeom prst="rect">
            <a:avLst/>
          </a:prstGeom>
        </p:spPr>
      </p:pic>
    </p:spTree>
    <p:extLst>
      <p:ext uri="{BB962C8B-B14F-4D97-AF65-F5344CB8AC3E}">
        <p14:creationId xmlns:p14="http://schemas.microsoft.com/office/powerpoint/2010/main" val="2850456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8889523-A867-427C-96D6-6E5C007D056E}"/>
              </a:ext>
            </a:extLst>
          </p:cNvPr>
          <p:cNvPicPr>
            <a:picLocks noChangeAspect="1"/>
          </p:cNvPicPr>
          <p:nvPr/>
        </p:nvPicPr>
        <p:blipFill>
          <a:blip r:embed="rId2"/>
          <a:stretch>
            <a:fillRect/>
          </a:stretch>
        </p:blipFill>
        <p:spPr>
          <a:xfrm>
            <a:off x="1752600" y="728662"/>
            <a:ext cx="8686800" cy="5400675"/>
          </a:xfrm>
          <a:prstGeom prst="rect">
            <a:avLst/>
          </a:prstGeom>
        </p:spPr>
      </p:pic>
    </p:spTree>
    <p:extLst>
      <p:ext uri="{BB962C8B-B14F-4D97-AF65-F5344CB8AC3E}">
        <p14:creationId xmlns:p14="http://schemas.microsoft.com/office/powerpoint/2010/main" val="128422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DCE66C5B-5160-4E98-AA67-0F7E8B96869D}"/>
              </a:ext>
            </a:extLst>
          </p:cNvPr>
          <p:cNvPicPr>
            <a:picLocks noChangeAspect="1"/>
          </p:cNvPicPr>
          <p:nvPr/>
        </p:nvPicPr>
        <p:blipFill>
          <a:blip r:embed="rId2"/>
          <a:stretch>
            <a:fillRect/>
          </a:stretch>
        </p:blipFill>
        <p:spPr>
          <a:xfrm>
            <a:off x="1419225" y="95250"/>
            <a:ext cx="9353550" cy="6667500"/>
          </a:xfrm>
          <a:prstGeom prst="rect">
            <a:avLst/>
          </a:prstGeom>
        </p:spPr>
      </p:pic>
    </p:spTree>
    <p:extLst>
      <p:ext uri="{BB962C8B-B14F-4D97-AF65-F5344CB8AC3E}">
        <p14:creationId xmlns:p14="http://schemas.microsoft.com/office/powerpoint/2010/main" val="273171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6ACB6AA7-84CB-446E-9F1A-2FC1E2E0BD87}"/>
              </a:ext>
            </a:extLst>
          </p:cNvPr>
          <p:cNvPicPr>
            <a:picLocks noChangeAspect="1"/>
          </p:cNvPicPr>
          <p:nvPr/>
        </p:nvPicPr>
        <p:blipFill>
          <a:blip r:embed="rId2"/>
          <a:stretch>
            <a:fillRect/>
          </a:stretch>
        </p:blipFill>
        <p:spPr>
          <a:xfrm>
            <a:off x="1533525" y="657872"/>
            <a:ext cx="9124950" cy="5524500"/>
          </a:xfrm>
          <a:prstGeom prst="rect">
            <a:avLst/>
          </a:prstGeom>
        </p:spPr>
      </p:pic>
    </p:spTree>
    <p:extLst>
      <p:ext uri="{BB962C8B-B14F-4D97-AF65-F5344CB8AC3E}">
        <p14:creationId xmlns:p14="http://schemas.microsoft.com/office/powerpoint/2010/main" val="315401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8CF882F-95E4-4B8E-9550-7E6CC5769C7E}"/>
              </a:ext>
            </a:extLst>
          </p:cNvPr>
          <p:cNvSpPr txBox="1"/>
          <p:nvPr/>
        </p:nvSpPr>
        <p:spPr>
          <a:xfrm>
            <a:off x="3047260" y="3246553"/>
            <a:ext cx="6094520" cy="523220"/>
          </a:xfrm>
          <a:prstGeom prst="rect">
            <a:avLst/>
          </a:prstGeom>
          <a:noFill/>
        </p:spPr>
        <p:txBody>
          <a:bodyPr wrap="square">
            <a:spAutoFit/>
          </a:bodyPr>
          <a:lstStyle/>
          <a:p>
            <a:pPr algn="ctr"/>
            <a:r>
              <a:rPr lang="en-US" sz="2800" dirty="0">
                <a:solidFill>
                  <a:schemeClr val="tx1">
                    <a:lumMod val="95000"/>
                    <a:lumOff val="5000"/>
                  </a:schemeClr>
                </a:solidFill>
              </a:rPr>
              <a:t>Screen Shots</a:t>
            </a:r>
          </a:p>
        </p:txBody>
      </p:sp>
    </p:spTree>
    <p:extLst>
      <p:ext uri="{BB962C8B-B14F-4D97-AF65-F5344CB8AC3E}">
        <p14:creationId xmlns:p14="http://schemas.microsoft.com/office/powerpoint/2010/main" val="42448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F8775F7-C681-4085-8052-D0D0D4C0D4EB}"/>
              </a:ext>
            </a:extLst>
          </p:cNvPr>
          <p:cNvPicPr>
            <a:picLocks noChangeAspect="1"/>
          </p:cNvPicPr>
          <p:nvPr/>
        </p:nvPicPr>
        <p:blipFill>
          <a:blip r:embed="rId2"/>
          <a:stretch>
            <a:fillRect/>
          </a:stretch>
        </p:blipFill>
        <p:spPr>
          <a:xfrm>
            <a:off x="0" y="320675"/>
            <a:ext cx="12192000" cy="6216650"/>
          </a:xfrm>
          <a:prstGeom prst="rect">
            <a:avLst/>
          </a:prstGeom>
        </p:spPr>
      </p:pic>
    </p:spTree>
    <p:extLst>
      <p:ext uri="{BB962C8B-B14F-4D97-AF65-F5344CB8AC3E}">
        <p14:creationId xmlns:p14="http://schemas.microsoft.com/office/powerpoint/2010/main" val="193513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B745E0-46DD-4740-BF94-C704229277E5}"/>
              </a:ext>
            </a:extLst>
          </p:cNvPr>
          <p:cNvSpPr>
            <a:spLocks noGrp="1"/>
          </p:cNvSpPr>
          <p:nvPr>
            <p:ph type="ctrTitle"/>
          </p:nvPr>
        </p:nvSpPr>
        <p:spPr>
          <a:xfrm>
            <a:off x="1181588" y="751352"/>
            <a:ext cx="8825658" cy="2677648"/>
          </a:xfrm>
        </p:spPr>
        <p:txBody>
          <a:bodyPr/>
          <a:lstStyle/>
          <a:p>
            <a:r>
              <a:rPr kumimoji="0" lang="en-US" altLang="ko-KR" sz="6000" b="1" i="0" u="none" strike="noStrike" kern="1200" cap="none" spc="0" normalizeH="0" baseline="0" noProof="0" dirty="0">
                <a:ln>
                  <a:noFill/>
                </a:ln>
                <a:solidFill>
                  <a:schemeClr val="tx1">
                    <a:lumMod val="85000"/>
                    <a:lumOff val="15000"/>
                  </a:schemeClr>
                </a:solidFill>
                <a:effectLst/>
                <a:uLnTx/>
                <a:uFillTx/>
                <a:latin typeface="+mn-lt"/>
                <a:ea typeface="+mn-ea"/>
                <a:cs typeface="+mn-cs"/>
              </a:rPr>
              <a:t>Points to be discussed</a:t>
            </a:r>
            <a:r>
              <a:rPr kumimoji="0" lang="ko-KR" altLang="en-US" sz="6000" b="1" i="0" u="none" strike="noStrike" kern="1200" cap="none" spc="0" normalizeH="0" baseline="0" noProof="0" dirty="0">
                <a:ln>
                  <a:noFill/>
                </a:ln>
                <a:solidFill>
                  <a:schemeClr val="tx1">
                    <a:lumMod val="85000"/>
                    <a:lumOff val="15000"/>
                  </a:schemeClr>
                </a:solidFill>
                <a:effectLst/>
                <a:uLnTx/>
                <a:uFillTx/>
                <a:latin typeface="+mn-lt"/>
                <a:ea typeface="+mn-ea"/>
                <a:cs typeface="+mn-cs"/>
              </a:rPr>
              <a:t/>
            </a:r>
            <a:br>
              <a:rPr kumimoji="0" lang="ko-KR" altLang="en-US" sz="6000" b="1" i="0" u="none" strike="noStrike" kern="1200" cap="none" spc="0" normalizeH="0" baseline="0" noProof="0" dirty="0">
                <a:ln>
                  <a:noFill/>
                </a:ln>
                <a:solidFill>
                  <a:schemeClr val="tx1">
                    <a:lumMod val="85000"/>
                    <a:lumOff val="15000"/>
                  </a:schemeClr>
                </a:solidFill>
                <a:effectLst/>
                <a:uLnTx/>
                <a:uFillTx/>
                <a:latin typeface="+mn-lt"/>
                <a:ea typeface="+mn-ea"/>
                <a:cs typeface="+mn-cs"/>
              </a:rPr>
            </a:br>
            <a:endParaRPr lang="en-IN" dirty="0">
              <a:solidFill>
                <a:schemeClr val="tx1">
                  <a:lumMod val="85000"/>
                  <a:lumOff val="15000"/>
                </a:schemeClr>
              </a:solidFill>
            </a:endParaRPr>
          </a:p>
        </p:txBody>
      </p:sp>
      <p:sp>
        <p:nvSpPr>
          <p:cNvPr id="3" name="Subtitle 2">
            <a:extLst>
              <a:ext uri="{FF2B5EF4-FFF2-40B4-BE49-F238E27FC236}">
                <a16:creationId xmlns="" xmlns:a16="http://schemas.microsoft.com/office/drawing/2014/main" id="{4B3A7D6B-03B3-4325-9D22-F989C6BC7D79}"/>
              </a:ext>
            </a:extLst>
          </p:cNvPr>
          <p:cNvSpPr>
            <a:spLocks noGrp="1"/>
          </p:cNvSpPr>
          <p:nvPr>
            <p:ph type="subTitle" idx="1"/>
          </p:nvPr>
        </p:nvSpPr>
        <p:spPr>
          <a:xfrm>
            <a:off x="1452979" y="2847435"/>
            <a:ext cx="9144000" cy="3091725"/>
          </a:xfrm>
        </p:spPr>
        <p:txBody>
          <a:bodyPr/>
          <a:lstStyle/>
          <a:p>
            <a:pPr lvl="0">
              <a:spcBef>
                <a:spcPts val="600"/>
              </a:spcBef>
              <a:buClr>
                <a:schemeClr val="tx2"/>
              </a:buClr>
              <a:buSzPct val="73000"/>
              <a:defRPr/>
            </a:pPr>
            <a:r>
              <a:rPr lang="en-US" sz="1800" b="1" dirty="0">
                <a:solidFill>
                  <a:schemeClr val="tx1">
                    <a:lumMod val="50000"/>
                    <a:lumOff val="50000"/>
                  </a:schemeClr>
                </a:solidFill>
              </a:rPr>
              <a:t>INTRODUCTION</a:t>
            </a:r>
          </a:p>
          <a:p>
            <a:pPr lvl="0">
              <a:spcBef>
                <a:spcPts val="600"/>
              </a:spcBef>
              <a:buClr>
                <a:schemeClr val="tx2"/>
              </a:buClr>
              <a:buSzPct val="73000"/>
              <a:defRPr/>
            </a:pPr>
            <a:r>
              <a:rPr lang="en-US" sz="1800" b="1" dirty="0">
                <a:solidFill>
                  <a:schemeClr val="tx1">
                    <a:lumMod val="50000"/>
                    <a:lumOff val="50000"/>
                  </a:schemeClr>
                </a:solidFill>
              </a:rPr>
              <a:t>OBJECTIVES</a:t>
            </a:r>
          </a:p>
          <a:p>
            <a:pPr lvl="0">
              <a:spcBef>
                <a:spcPts val="600"/>
              </a:spcBef>
              <a:buClr>
                <a:schemeClr val="tx2"/>
              </a:buClr>
              <a:buSzPct val="73000"/>
              <a:defRPr/>
            </a:pPr>
            <a:r>
              <a:rPr lang="en-US" sz="1800" b="1" dirty="0">
                <a:solidFill>
                  <a:schemeClr val="tx1">
                    <a:lumMod val="50000"/>
                    <a:lumOff val="50000"/>
                  </a:schemeClr>
                </a:solidFill>
              </a:rPr>
              <a:t>DIAGRAMS</a:t>
            </a:r>
          </a:p>
          <a:p>
            <a:pPr lvl="0">
              <a:spcBef>
                <a:spcPts val="600"/>
              </a:spcBef>
              <a:buClr>
                <a:schemeClr val="tx2"/>
              </a:buClr>
              <a:buSzPct val="73000"/>
              <a:defRPr/>
            </a:pPr>
            <a:r>
              <a:rPr lang="en-US" sz="1800" b="1" dirty="0">
                <a:solidFill>
                  <a:schemeClr val="tx1">
                    <a:lumMod val="50000"/>
                    <a:lumOff val="50000"/>
                  </a:schemeClr>
                </a:solidFill>
              </a:rPr>
              <a:t>PLATFORM USED</a:t>
            </a:r>
          </a:p>
          <a:p>
            <a:pPr lvl="0">
              <a:spcBef>
                <a:spcPts val="600"/>
              </a:spcBef>
              <a:buClr>
                <a:schemeClr val="tx2"/>
              </a:buClr>
              <a:buSzPct val="73000"/>
              <a:defRPr/>
            </a:pPr>
            <a:r>
              <a:rPr lang="en-US" sz="1800" b="1" dirty="0">
                <a:solidFill>
                  <a:schemeClr val="tx1">
                    <a:lumMod val="50000"/>
                    <a:lumOff val="50000"/>
                  </a:schemeClr>
                </a:solidFill>
              </a:rPr>
              <a:t>ADVANTAGES</a:t>
            </a:r>
          </a:p>
          <a:p>
            <a:pPr lvl="0">
              <a:spcBef>
                <a:spcPts val="600"/>
              </a:spcBef>
              <a:buClr>
                <a:schemeClr val="tx2"/>
              </a:buClr>
              <a:buSzPct val="73000"/>
              <a:defRPr/>
            </a:pPr>
            <a:r>
              <a:rPr lang="en-US" b="1" dirty="0">
                <a:solidFill>
                  <a:schemeClr val="tx1">
                    <a:lumMod val="50000"/>
                    <a:lumOff val="50000"/>
                  </a:schemeClr>
                </a:solidFill>
              </a:rPr>
              <a:t>DISADVANTAGES</a:t>
            </a:r>
            <a:endParaRPr lang="en-US" sz="1800" b="1" dirty="0">
              <a:solidFill>
                <a:schemeClr val="tx1">
                  <a:lumMod val="50000"/>
                  <a:lumOff val="50000"/>
                </a:schemeClr>
              </a:solidFill>
            </a:endParaRPr>
          </a:p>
          <a:p>
            <a:pPr lvl="0">
              <a:spcBef>
                <a:spcPts val="600"/>
              </a:spcBef>
              <a:buClr>
                <a:schemeClr val="tx2"/>
              </a:buClr>
              <a:buSzPct val="73000"/>
              <a:defRPr/>
            </a:pPr>
            <a:r>
              <a:rPr lang="en-US" sz="1800" b="1" dirty="0">
                <a:solidFill>
                  <a:schemeClr val="tx1">
                    <a:lumMod val="50000"/>
                    <a:lumOff val="50000"/>
                  </a:schemeClr>
                </a:solidFill>
              </a:rPr>
              <a:t>CONCLUSION</a:t>
            </a:r>
          </a:p>
          <a:p>
            <a:pPr lvl="0">
              <a:spcBef>
                <a:spcPts val="600"/>
              </a:spcBef>
              <a:buClr>
                <a:schemeClr val="tx2"/>
              </a:buClr>
              <a:buSzPct val="73000"/>
              <a:defRPr/>
            </a:pPr>
            <a:r>
              <a:rPr lang="en-US" sz="1800" b="1" dirty="0">
                <a:solidFill>
                  <a:schemeClr val="tx1">
                    <a:lumMod val="50000"/>
                    <a:lumOff val="50000"/>
                  </a:schemeClr>
                </a:solidFill>
              </a:rPr>
              <a:t>REFERENCES</a:t>
            </a:r>
          </a:p>
        </p:txBody>
      </p:sp>
    </p:spTree>
    <p:extLst>
      <p:ext uri="{BB962C8B-B14F-4D97-AF65-F5344CB8AC3E}">
        <p14:creationId xmlns:p14="http://schemas.microsoft.com/office/powerpoint/2010/main" val="277502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EFB20E8-634C-45F2-8642-76AE26348CF9}"/>
              </a:ext>
            </a:extLst>
          </p:cNvPr>
          <p:cNvPicPr>
            <a:picLocks noChangeAspect="1"/>
          </p:cNvPicPr>
          <p:nvPr/>
        </p:nvPicPr>
        <p:blipFill>
          <a:blip r:embed="rId2"/>
          <a:stretch>
            <a:fillRect/>
          </a:stretch>
        </p:blipFill>
        <p:spPr>
          <a:xfrm>
            <a:off x="2032986" y="284011"/>
            <a:ext cx="6818051" cy="2974094"/>
          </a:xfrm>
          <a:prstGeom prst="rect">
            <a:avLst/>
          </a:prstGeom>
        </p:spPr>
      </p:pic>
      <p:pic>
        <p:nvPicPr>
          <p:cNvPr id="5" name="Picture 4">
            <a:extLst>
              <a:ext uri="{FF2B5EF4-FFF2-40B4-BE49-F238E27FC236}">
                <a16:creationId xmlns="" xmlns:a16="http://schemas.microsoft.com/office/drawing/2014/main" id="{7820B6BA-5764-4208-9E74-5C8A2054A8F3}"/>
              </a:ext>
            </a:extLst>
          </p:cNvPr>
          <p:cNvPicPr>
            <a:picLocks noChangeAspect="1"/>
          </p:cNvPicPr>
          <p:nvPr/>
        </p:nvPicPr>
        <p:blipFill>
          <a:blip r:embed="rId3"/>
          <a:stretch>
            <a:fillRect/>
          </a:stretch>
        </p:blipFill>
        <p:spPr>
          <a:xfrm>
            <a:off x="1606858" y="2502547"/>
            <a:ext cx="7803472" cy="2699767"/>
          </a:xfrm>
          <a:prstGeom prst="rect">
            <a:avLst/>
          </a:prstGeom>
        </p:spPr>
      </p:pic>
    </p:spTree>
    <p:extLst>
      <p:ext uri="{BB962C8B-B14F-4D97-AF65-F5344CB8AC3E}">
        <p14:creationId xmlns:p14="http://schemas.microsoft.com/office/powerpoint/2010/main" val="1125159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ECC2273-BC67-457E-9B8F-E22134766A14}"/>
              </a:ext>
            </a:extLst>
          </p:cNvPr>
          <p:cNvPicPr>
            <a:picLocks noChangeAspect="1"/>
          </p:cNvPicPr>
          <p:nvPr/>
        </p:nvPicPr>
        <p:blipFill>
          <a:blip r:embed="rId2"/>
          <a:stretch>
            <a:fillRect/>
          </a:stretch>
        </p:blipFill>
        <p:spPr>
          <a:xfrm>
            <a:off x="-62144" y="0"/>
            <a:ext cx="12192000" cy="2112885"/>
          </a:xfrm>
          <a:prstGeom prst="rect">
            <a:avLst/>
          </a:prstGeom>
        </p:spPr>
      </p:pic>
      <p:pic>
        <p:nvPicPr>
          <p:cNvPr id="5" name="Picture 4">
            <a:extLst>
              <a:ext uri="{FF2B5EF4-FFF2-40B4-BE49-F238E27FC236}">
                <a16:creationId xmlns="" xmlns:a16="http://schemas.microsoft.com/office/drawing/2014/main" id="{C550068B-AC0D-4E59-A8CE-690C255F701A}"/>
              </a:ext>
            </a:extLst>
          </p:cNvPr>
          <p:cNvPicPr>
            <a:picLocks noChangeAspect="1"/>
          </p:cNvPicPr>
          <p:nvPr/>
        </p:nvPicPr>
        <p:blipFill>
          <a:blip r:embed="rId3"/>
          <a:stretch>
            <a:fillRect/>
          </a:stretch>
        </p:blipFill>
        <p:spPr>
          <a:xfrm>
            <a:off x="62144" y="2112886"/>
            <a:ext cx="12192000" cy="2050742"/>
          </a:xfrm>
          <a:prstGeom prst="rect">
            <a:avLst/>
          </a:prstGeom>
        </p:spPr>
      </p:pic>
      <p:pic>
        <p:nvPicPr>
          <p:cNvPr id="7" name="Picture 6">
            <a:extLst>
              <a:ext uri="{FF2B5EF4-FFF2-40B4-BE49-F238E27FC236}">
                <a16:creationId xmlns="" xmlns:a16="http://schemas.microsoft.com/office/drawing/2014/main" id="{CC3567FC-04E8-4C43-B232-F87C23A69452}"/>
              </a:ext>
            </a:extLst>
          </p:cNvPr>
          <p:cNvPicPr>
            <a:picLocks noChangeAspect="1"/>
          </p:cNvPicPr>
          <p:nvPr/>
        </p:nvPicPr>
        <p:blipFill>
          <a:blip r:embed="rId4"/>
          <a:stretch>
            <a:fillRect/>
          </a:stretch>
        </p:blipFill>
        <p:spPr>
          <a:xfrm>
            <a:off x="62144" y="4233724"/>
            <a:ext cx="12192000" cy="2624276"/>
          </a:xfrm>
          <a:prstGeom prst="rect">
            <a:avLst/>
          </a:prstGeom>
        </p:spPr>
      </p:pic>
    </p:spTree>
    <p:extLst>
      <p:ext uri="{BB962C8B-B14F-4D97-AF65-F5344CB8AC3E}">
        <p14:creationId xmlns:p14="http://schemas.microsoft.com/office/powerpoint/2010/main" val="127083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2B60013-7FF9-4B06-A9DA-9A737A4BEE41}"/>
              </a:ext>
            </a:extLst>
          </p:cNvPr>
          <p:cNvPicPr>
            <a:picLocks noChangeAspect="1"/>
          </p:cNvPicPr>
          <p:nvPr/>
        </p:nvPicPr>
        <p:blipFill>
          <a:blip r:embed="rId2"/>
          <a:stretch>
            <a:fillRect/>
          </a:stretch>
        </p:blipFill>
        <p:spPr>
          <a:xfrm>
            <a:off x="0" y="0"/>
            <a:ext cx="12192000" cy="2396971"/>
          </a:xfrm>
          <a:prstGeom prst="rect">
            <a:avLst/>
          </a:prstGeom>
        </p:spPr>
      </p:pic>
      <p:pic>
        <p:nvPicPr>
          <p:cNvPr id="5" name="Picture 4">
            <a:extLst>
              <a:ext uri="{FF2B5EF4-FFF2-40B4-BE49-F238E27FC236}">
                <a16:creationId xmlns="" xmlns:a16="http://schemas.microsoft.com/office/drawing/2014/main" id="{E3E25E5F-4F87-44A5-8164-F0487ADCA23F}"/>
              </a:ext>
            </a:extLst>
          </p:cNvPr>
          <p:cNvPicPr>
            <a:picLocks noChangeAspect="1"/>
          </p:cNvPicPr>
          <p:nvPr/>
        </p:nvPicPr>
        <p:blipFill>
          <a:blip r:embed="rId3"/>
          <a:stretch>
            <a:fillRect/>
          </a:stretch>
        </p:blipFill>
        <p:spPr>
          <a:xfrm>
            <a:off x="0" y="2516187"/>
            <a:ext cx="5566299" cy="1825625"/>
          </a:xfrm>
          <a:prstGeom prst="rect">
            <a:avLst/>
          </a:prstGeom>
        </p:spPr>
      </p:pic>
      <p:pic>
        <p:nvPicPr>
          <p:cNvPr id="7" name="Picture 6">
            <a:extLst>
              <a:ext uri="{FF2B5EF4-FFF2-40B4-BE49-F238E27FC236}">
                <a16:creationId xmlns="" xmlns:a16="http://schemas.microsoft.com/office/drawing/2014/main" id="{469A3648-0342-4E83-9A8F-C8BBB942C711}"/>
              </a:ext>
            </a:extLst>
          </p:cNvPr>
          <p:cNvPicPr>
            <a:picLocks noChangeAspect="1"/>
          </p:cNvPicPr>
          <p:nvPr/>
        </p:nvPicPr>
        <p:blipFill>
          <a:blip r:embed="rId4"/>
          <a:stretch>
            <a:fillRect/>
          </a:stretch>
        </p:blipFill>
        <p:spPr>
          <a:xfrm>
            <a:off x="5566299" y="2516187"/>
            <a:ext cx="5566299" cy="2077373"/>
          </a:xfrm>
          <a:prstGeom prst="rect">
            <a:avLst/>
          </a:prstGeom>
        </p:spPr>
      </p:pic>
      <p:pic>
        <p:nvPicPr>
          <p:cNvPr id="9" name="Picture 8">
            <a:extLst>
              <a:ext uri="{FF2B5EF4-FFF2-40B4-BE49-F238E27FC236}">
                <a16:creationId xmlns="" xmlns:a16="http://schemas.microsoft.com/office/drawing/2014/main" id="{8ED2A1BA-84B6-4242-9386-FBE47894B83F}"/>
              </a:ext>
            </a:extLst>
          </p:cNvPr>
          <p:cNvPicPr>
            <a:picLocks noChangeAspect="1"/>
          </p:cNvPicPr>
          <p:nvPr/>
        </p:nvPicPr>
        <p:blipFill>
          <a:blip r:embed="rId5"/>
          <a:stretch>
            <a:fillRect/>
          </a:stretch>
        </p:blipFill>
        <p:spPr>
          <a:xfrm>
            <a:off x="71021" y="4780626"/>
            <a:ext cx="12192000" cy="2077374"/>
          </a:xfrm>
          <a:prstGeom prst="rect">
            <a:avLst/>
          </a:prstGeom>
        </p:spPr>
      </p:pic>
    </p:spTree>
    <p:extLst>
      <p:ext uri="{BB962C8B-B14F-4D97-AF65-F5344CB8AC3E}">
        <p14:creationId xmlns:p14="http://schemas.microsoft.com/office/powerpoint/2010/main" val="1331851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4384D1F-C1A9-4BB7-88DF-D0A21EF3A758}"/>
              </a:ext>
            </a:extLst>
          </p:cNvPr>
          <p:cNvPicPr>
            <a:picLocks noChangeAspect="1"/>
          </p:cNvPicPr>
          <p:nvPr/>
        </p:nvPicPr>
        <p:blipFill>
          <a:blip r:embed="rId2"/>
          <a:stretch>
            <a:fillRect/>
          </a:stretch>
        </p:blipFill>
        <p:spPr>
          <a:xfrm>
            <a:off x="0" y="301625"/>
            <a:ext cx="12192000" cy="6254750"/>
          </a:xfrm>
          <a:prstGeom prst="rect">
            <a:avLst/>
          </a:prstGeom>
        </p:spPr>
      </p:pic>
    </p:spTree>
    <p:extLst>
      <p:ext uri="{BB962C8B-B14F-4D97-AF65-F5344CB8AC3E}">
        <p14:creationId xmlns:p14="http://schemas.microsoft.com/office/powerpoint/2010/main" val="2404065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771C619-BA31-46D6-8F33-A8257D922423}"/>
              </a:ext>
            </a:extLst>
          </p:cNvPr>
          <p:cNvPicPr>
            <a:picLocks noChangeAspect="1"/>
          </p:cNvPicPr>
          <p:nvPr/>
        </p:nvPicPr>
        <p:blipFill>
          <a:blip r:embed="rId2"/>
          <a:stretch>
            <a:fillRect/>
          </a:stretch>
        </p:blipFill>
        <p:spPr>
          <a:xfrm>
            <a:off x="0" y="301625"/>
            <a:ext cx="12192000" cy="6254750"/>
          </a:xfrm>
          <a:prstGeom prst="rect">
            <a:avLst/>
          </a:prstGeom>
        </p:spPr>
      </p:pic>
    </p:spTree>
    <p:extLst>
      <p:ext uri="{BB962C8B-B14F-4D97-AF65-F5344CB8AC3E}">
        <p14:creationId xmlns:p14="http://schemas.microsoft.com/office/powerpoint/2010/main" val="291891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B6FB42-52E3-4D06-BBEF-0BA7B0BC036A}"/>
              </a:ext>
            </a:extLst>
          </p:cNvPr>
          <p:cNvSpPr>
            <a:spLocks noGrp="1"/>
          </p:cNvSpPr>
          <p:nvPr>
            <p:ph type="title"/>
          </p:nvPr>
        </p:nvSpPr>
        <p:spPr/>
        <p:txBody>
          <a:bodyPr/>
          <a:lstStyle/>
          <a:p>
            <a:pPr algn="ctr"/>
            <a:r>
              <a:rPr lang="en-GB" altLang="ko-KR" sz="4400" b="1" dirty="0">
                <a:solidFill>
                  <a:schemeClr val="tx1">
                    <a:lumMod val="85000"/>
                    <a:lumOff val="15000"/>
                  </a:schemeClr>
                </a:solidFill>
                <a:latin typeface="+mj-lt"/>
                <a:cs typeface="Arial" pitchFamily="34" charset="0"/>
              </a:rPr>
              <a:t> Specification</a:t>
            </a:r>
            <a:endParaRPr lang="en-IN" dirty="0">
              <a:solidFill>
                <a:schemeClr val="tx1">
                  <a:lumMod val="85000"/>
                  <a:lumOff val="15000"/>
                </a:schemeClr>
              </a:solidFill>
            </a:endParaRPr>
          </a:p>
        </p:txBody>
      </p:sp>
      <p:sp>
        <p:nvSpPr>
          <p:cNvPr id="3" name="Content Placeholder 2">
            <a:extLst>
              <a:ext uri="{FF2B5EF4-FFF2-40B4-BE49-F238E27FC236}">
                <a16:creationId xmlns="" xmlns:a16="http://schemas.microsoft.com/office/drawing/2014/main" id="{17FD4BB1-07D0-4CDE-8165-2494F59FCD4A}"/>
              </a:ext>
            </a:extLst>
          </p:cNvPr>
          <p:cNvSpPr>
            <a:spLocks noGrp="1"/>
          </p:cNvSpPr>
          <p:nvPr>
            <p:ph idx="1"/>
          </p:nvPr>
        </p:nvSpPr>
        <p:spPr/>
        <p:txBody>
          <a:bodyPr>
            <a:normAutofit/>
          </a:bodyPr>
          <a:lstStyle/>
          <a:p>
            <a:pPr lvl="0" algn="just"/>
            <a:r>
              <a:rPr lang="en-US" b="1" dirty="0">
                <a:solidFill>
                  <a:schemeClr val="tx1">
                    <a:lumMod val="85000"/>
                    <a:lumOff val="15000"/>
                  </a:schemeClr>
                </a:solidFill>
              </a:rPr>
              <a:t>The application will use Spring boot, React JS  as main web technologies.</a:t>
            </a:r>
          </a:p>
          <a:p>
            <a:pPr lvl="0" algn="just"/>
            <a:r>
              <a:rPr lang="en-US" b="1" dirty="0">
                <a:solidFill>
                  <a:schemeClr val="tx1">
                    <a:lumMod val="85000"/>
                    <a:lumOff val="15000"/>
                  </a:schemeClr>
                </a:solidFill>
              </a:rPr>
              <a:t>My SQL is used as database technology.</a:t>
            </a:r>
          </a:p>
          <a:p>
            <a:pPr lvl="0" algn="just"/>
            <a:r>
              <a:rPr lang="en-US" b="1" dirty="0">
                <a:solidFill>
                  <a:schemeClr val="tx1">
                    <a:lumMod val="85000"/>
                    <a:lumOff val="15000"/>
                  </a:schemeClr>
                </a:solidFill>
              </a:rPr>
              <a:t>Since Coaching Institute Management System(CIMS)is a web-based application, internet connection must be established.</a:t>
            </a:r>
          </a:p>
          <a:p>
            <a:pPr lvl="0" algn="just"/>
            <a:r>
              <a:rPr lang="en-US" b="1" dirty="0">
                <a:solidFill>
                  <a:schemeClr val="tx1">
                    <a:lumMod val="85000"/>
                    <a:lumOff val="15000"/>
                  </a:schemeClr>
                </a:solidFill>
              </a:rPr>
              <a:t>The CIMS will be used on PCs and will function via internet or intranet in any web browser.</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46014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372A5F-9801-4AA8-825F-DFE35711ACD9}"/>
              </a:ext>
            </a:extLst>
          </p:cNvPr>
          <p:cNvSpPr>
            <a:spLocks noGrp="1"/>
          </p:cNvSpPr>
          <p:nvPr>
            <p:ph type="title"/>
          </p:nvPr>
        </p:nvSpPr>
        <p:spPr/>
        <p:txBody>
          <a:bodyPr/>
          <a:lstStyle/>
          <a:p>
            <a:pPr algn="ctr"/>
            <a:r>
              <a:rPr lang="en-GB" altLang="ko-KR" sz="4400" b="1" dirty="0">
                <a:solidFill>
                  <a:schemeClr val="tx1">
                    <a:lumMod val="85000"/>
                    <a:lumOff val="15000"/>
                  </a:schemeClr>
                </a:solidFill>
                <a:latin typeface="+mj-lt"/>
                <a:cs typeface="Arial" pitchFamily="34" charset="0"/>
              </a:rPr>
              <a:t> References</a:t>
            </a:r>
            <a:endParaRPr lang="en-IN" dirty="0">
              <a:solidFill>
                <a:schemeClr val="tx1">
                  <a:lumMod val="85000"/>
                  <a:lumOff val="15000"/>
                </a:schemeClr>
              </a:solidFill>
            </a:endParaRPr>
          </a:p>
        </p:txBody>
      </p:sp>
      <p:sp>
        <p:nvSpPr>
          <p:cNvPr id="3" name="Content Placeholder 2">
            <a:extLst>
              <a:ext uri="{FF2B5EF4-FFF2-40B4-BE49-F238E27FC236}">
                <a16:creationId xmlns="" xmlns:a16="http://schemas.microsoft.com/office/drawing/2014/main" id="{DA55ACD5-A0A7-44C4-9938-81F57A9645F1}"/>
              </a:ext>
            </a:extLst>
          </p:cNvPr>
          <p:cNvSpPr>
            <a:spLocks noGrp="1"/>
          </p:cNvSpPr>
          <p:nvPr>
            <p:ph idx="1"/>
          </p:nvPr>
        </p:nvSpPr>
        <p:spPr/>
        <p:txBody>
          <a:bodyPr/>
          <a:lstStyle/>
          <a:p>
            <a:r>
              <a:rPr lang="en-IN" dirty="0">
                <a:hlinkClick r:id="rId2"/>
              </a:rPr>
              <a:t>https://www.geeksforgeeks.org/</a:t>
            </a:r>
            <a:endParaRPr lang="en-IN" dirty="0"/>
          </a:p>
          <a:p>
            <a:r>
              <a:rPr lang="en-IN" dirty="0">
                <a:hlinkClick r:id="rId3"/>
              </a:rPr>
              <a:t>https://getbootstrap.com/</a:t>
            </a:r>
            <a:endParaRPr lang="en-IN" dirty="0"/>
          </a:p>
          <a:p>
            <a:r>
              <a:rPr lang="en-US" dirty="0">
                <a:latin typeface="Times New Roman"/>
                <a:ea typeface="Times New Roman"/>
                <a:hlinkClick r:id="rId4"/>
              </a:rPr>
              <a:t>https://www.w3schools.com/</a:t>
            </a:r>
            <a:endParaRPr lang="en-US" dirty="0">
              <a:latin typeface="Times New Roman"/>
              <a:ea typeface="Times New Roman"/>
            </a:endParaRPr>
          </a:p>
          <a:p>
            <a:endParaRPr lang="en-IN" dirty="0"/>
          </a:p>
        </p:txBody>
      </p:sp>
    </p:spTree>
    <p:extLst>
      <p:ext uri="{BB962C8B-B14F-4D97-AF65-F5344CB8AC3E}">
        <p14:creationId xmlns:p14="http://schemas.microsoft.com/office/powerpoint/2010/main" val="252176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D9D8ED-9042-47AE-8E31-154101E315E4}"/>
              </a:ext>
            </a:extLst>
          </p:cNvPr>
          <p:cNvSpPr>
            <a:spLocks noGrp="1"/>
          </p:cNvSpPr>
          <p:nvPr>
            <p:ph type="title"/>
          </p:nvPr>
        </p:nvSpPr>
        <p:spPr/>
        <p:txBody>
          <a:bodyPr/>
          <a:lstStyle/>
          <a:p>
            <a:pPr algn="ctr"/>
            <a:r>
              <a:rPr lang="en-GB" altLang="ko-KR" sz="4400" b="1" dirty="0">
                <a:solidFill>
                  <a:schemeClr val="tx1">
                    <a:lumMod val="85000"/>
                    <a:lumOff val="15000"/>
                  </a:schemeClr>
                </a:solidFill>
                <a:latin typeface="+mj-lt"/>
                <a:cs typeface="Arial" pitchFamily="34" charset="0"/>
              </a:rPr>
              <a:t> S/W and H/W Requirements</a:t>
            </a:r>
            <a:endParaRPr lang="en-IN" dirty="0">
              <a:solidFill>
                <a:schemeClr val="tx1">
                  <a:lumMod val="85000"/>
                  <a:lumOff val="15000"/>
                </a:schemeClr>
              </a:solidFill>
            </a:endParaRPr>
          </a:p>
        </p:txBody>
      </p:sp>
      <p:sp>
        <p:nvSpPr>
          <p:cNvPr id="3" name="Content Placeholder 2">
            <a:extLst>
              <a:ext uri="{FF2B5EF4-FFF2-40B4-BE49-F238E27FC236}">
                <a16:creationId xmlns="" xmlns:a16="http://schemas.microsoft.com/office/drawing/2014/main" id="{F4C3B52A-9033-4A1E-8DE6-F80F2FCEDC5B}"/>
              </a:ext>
            </a:extLst>
          </p:cNvPr>
          <p:cNvSpPr>
            <a:spLocks noGrp="1"/>
          </p:cNvSpPr>
          <p:nvPr>
            <p:ph idx="1"/>
          </p:nvPr>
        </p:nvSpPr>
        <p:spPr/>
        <p:txBody>
          <a:bodyPr>
            <a:normAutofit fontScale="40000" lnSpcReduction="20000"/>
          </a:bodyPr>
          <a:lstStyle/>
          <a:p>
            <a:r>
              <a:rPr lang="en-US" u="sng" dirty="0">
                <a:solidFill>
                  <a:schemeClr val="tx1">
                    <a:lumMod val="85000"/>
                    <a:lumOff val="15000"/>
                  </a:schemeClr>
                </a:solidFill>
              </a:rPr>
              <a:t>Server Side:</a:t>
            </a:r>
            <a:endParaRPr lang="en-US" dirty="0">
              <a:solidFill>
                <a:schemeClr val="tx1">
                  <a:lumMod val="85000"/>
                  <a:lumOff val="15000"/>
                </a:schemeClr>
              </a:solidFill>
            </a:endParaRPr>
          </a:p>
          <a:p>
            <a:r>
              <a:rPr lang="en-US" dirty="0">
                <a:solidFill>
                  <a:schemeClr val="tx1">
                    <a:lumMod val="85000"/>
                    <a:lumOff val="15000"/>
                  </a:schemeClr>
                </a:solidFill>
              </a:rPr>
              <a:t> </a:t>
            </a:r>
          </a:p>
          <a:p>
            <a:r>
              <a:rPr lang="en-US" b="1" dirty="0">
                <a:solidFill>
                  <a:schemeClr val="tx1">
                    <a:lumMod val="85000"/>
                    <a:lumOff val="15000"/>
                  </a:schemeClr>
                </a:solidFill>
              </a:rPr>
              <a:t>Processor: </a:t>
            </a:r>
            <a:r>
              <a:rPr lang="en-US" dirty="0">
                <a:solidFill>
                  <a:schemeClr val="tx1">
                    <a:lumMod val="85000"/>
                    <a:lumOff val="15000"/>
                  </a:schemeClr>
                </a:solidFill>
              </a:rPr>
              <a:t>Intel® Xeon® processor 3500 series</a:t>
            </a:r>
          </a:p>
          <a:p>
            <a:r>
              <a:rPr lang="en-US" b="1" dirty="0">
                <a:solidFill>
                  <a:schemeClr val="tx1">
                    <a:lumMod val="85000"/>
                    <a:lumOff val="15000"/>
                  </a:schemeClr>
                </a:solidFill>
              </a:rPr>
              <a:t>HDD: </a:t>
            </a:r>
            <a:r>
              <a:rPr lang="en-US" dirty="0">
                <a:solidFill>
                  <a:schemeClr val="tx1">
                    <a:lumMod val="85000"/>
                    <a:lumOff val="15000"/>
                  </a:schemeClr>
                </a:solidFill>
              </a:rPr>
              <a:t>Minimum 500GB Disk Space</a:t>
            </a:r>
          </a:p>
          <a:p>
            <a:r>
              <a:rPr lang="en-US" b="1" dirty="0">
                <a:solidFill>
                  <a:schemeClr val="tx1">
                    <a:lumMod val="85000"/>
                    <a:lumOff val="15000"/>
                  </a:schemeClr>
                </a:solidFill>
              </a:rPr>
              <a:t>RAM: </a:t>
            </a:r>
            <a:r>
              <a:rPr lang="en-US" dirty="0">
                <a:solidFill>
                  <a:schemeClr val="tx1">
                    <a:lumMod val="85000"/>
                    <a:lumOff val="15000"/>
                  </a:schemeClr>
                </a:solidFill>
              </a:rPr>
              <a:t>Minimum 4GB </a:t>
            </a:r>
          </a:p>
          <a:p>
            <a:r>
              <a:rPr lang="en-US" b="1" dirty="0">
                <a:solidFill>
                  <a:schemeClr val="tx1">
                    <a:lumMod val="85000"/>
                    <a:lumOff val="15000"/>
                  </a:schemeClr>
                </a:solidFill>
              </a:rPr>
              <a:t>OS: </a:t>
            </a:r>
            <a:r>
              <a:rPr lang="en-US" dirty="0">
                <a:solidFill>
                  <a:schemeClr val="tx1">
                    <a:lumMod val="85000"/>
                    <a:lumOff val="15000"/>
                  </a:schemeClr>
                </a:solidFill>
              </a:rPr>
              <a:t>Windows 10</a:t>
            </a:r>
          </a:p>
          <a:p>
            <a:r>
              <a:rPr lang="en-US" b="1" dirty="0">
                <a:solidFill>
                  <a:schemeClr val="tx1">
                    <a:lumMod val="85000"/>
                    <a:lumOff val="15000"/>
                  </a:schemeClr>
                </a:solidFill>
              </a:rPr>
              <a:t>Database: </a:t>
            </a:r>
            <a:r>
              <a:rPr lang="en-US" dirty="0">
                <a:solidFill>
                  <a:schemeClr val="tx1">
                    <a:lumMod val="85000"/>
                    <a:lumOff val="15000"/>
                  </a:schemeClr>
                </a:solidFill>
              </a:rPr>
              <a:t>MySQL</a:t>
            </a:r>
          </a:p>
          <a:p>
            <a:r>
              <a:rPr lang="en-US" dirty="0">
                <a:solidFill>
                  <a:schemeClr val="tx1">
                    <a:lumMod val="85000"/>
                    <a:lumOff val="15000"/>
                  </a:schemeClr>
                </a:solidFill>
              </a:rPr>
              <a:t> </a:t>
            </a:r>
          </a:p>
          <a:p>
            <a:r>
              <a:rPr lang="en-US" u="sng" dirty="0">
                <a:solidFill>
                  <a:schemeClr val="tx1">
                    <a:lumMod val="85000"/>
                    <a:lumOff val="15000"/>
                  </a:schemeClr>
                </a:solidFill>
              </a:rPr>
              <a:t>Client Side (minimum requirement):</a:t>
            </a:r>
            <a:endParaRPr lang="en-US" dirty="0">
              <a:solidFill>
                <a:schemeClr val="tx1">
                  <a:lumMod val="85000"/>
                  <a:lumOff val="15000"/>
                </a:schemeClr>
              </a:solidFill>
            </a:endParaRPr>
          </a:p>
          <a:p>
            <a:r>
              <a:rPr lang="en-US" dirty="0">
                <a:solidFill>
                  <a:schemeClr val="tx1">
                    <a:lumMod val="85000"/>
                    <a:lumOff val="15000"/>
                  </a:schemeClr>
                </a:solidFill>
              </a:rPr>
              <a:t> </a:t>
            </a:r>
          </a:p>
          <a:p>
            <a:r>
              <a:rPr lang="en-US" dirty="0">
                <a:solidFill>
                  <a:schemeClr val="tx1">
                    <a:lumMod val="85000"/>
                    <a:lumOff val="15000"/>
                  </a:schemeClr>
                </a:solidFill>
              </a:rPr>
              <a:t> </a:t>
            </a:r>
          </a:p>
          <a:p>
            <a:r>
              <a:rPr lang="en-US" b="1" dirty="0">
                <a:solidFill>
                  <a:schemeClr val="tx1">
                    <a:lumMod val="85000"/>
                    <a:lumOff val="15000"/>
                  </a:schemeClr>
                </a:solidFill>
              </a:rPr>
              <a:t>Processor: </a:t>
            </a:r>
            <a:r>
              <a:rPr lang="en-US" dirty="0">
                <a:solidFill>
                  <a:schemeClr val="tx1">
                    <a:lumMod val="85000"/>
                    <a:lumOff val="15000"/>
                  </a:schemeClr>
                </a:solidFill>
              </a:rPr>
              <a:t>Intel Dual Core</a:t>
            </a:r>
          </a:p>
          <a:p>
            <a:r>
              <a:rPr lang="en-US" b="1" dirty="0">
                <a:solidFill>
                  <a:schemeClr val="tx1">
                    <a:lumMod val="85000"/>
                    <a:lumOff val="15000"/>
                  </a:schemeClr>
                </a:solidFill>
              </a:rPr>
              <a:t>HDD: </a:t>
            </a:r>
            <a:r>
              <a:rPr lang="en-US" dirty="0">
                <a:solidFill>
                  <a:schemeClr val="tx1">
                    <a:lumMod val="85000"/>
                    <a:lumOff val="15000"/>
                  </a:schemeClr>
                </a:solidFill>
              </a:rPr>
              <a:t>Minimum 80GB Disk Space</a:t>
            </a:r>
          </a:p>
          <a:p>
            <a:r>
              <a:rPr lang="en-US" b="1" dirty="0">
                <a:solidFill>
                  <a:schemeClr val="tx1">
                    <a:lumMod val="85000"/>
                    <a:lumOff val="15000"/>
                  </a:schemeClr>
                </a:solidFill>
              </a:rPr>
              <a:t>RAM: </a:t>
            </a:r>
            <a:r>
              <a:rPr lang="en-US" dirty="0">
                <a:solidFill>
                  <a:schemeClr val="tx1">
                    <a:lumMod val="85000"/>
                    <a:lumOff val="15000"/>
                  </a:schemeClr>
                </a:solidFill>
              </a:rPr>
              <a:t>Minimum 2GB</a:t>
            </a:r>
          </a:p>
          <a:p>
            <a:r>
              <a:rPr lang="en-US" b="1" dirty="0">
                <a:solidFill>
                  <a:schemeClr val="tx1">
                    <a:lumMod val="85000"/>
                    <a:lumOff val="15000"/>
                  </a:schemeClr>
                </a:solidFill>
              </a:rPr>
              <a:t>OS: </a:t>
            </a:r>
            <a:r>
              <a:rPr lang="en-US" dirty="0">
                <a:solidFill>
                  <a:schemeClr val="tx1">
                    <a:lumMod val="85000"/>
                    <a:lumOff val="15000"/>
                  </a:schemeClr>
                </a:solidFill>
              </a:rPr>
              <a:t>Windows 7</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467163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9D4405-10CB-4884-ABE3-47F714DB97F7}"/>
              </a:ext>
            </a:extLst>
          </p:cNvPr>
          <p:cNvSpPr>
            <a:spLocks noGrp="1"/>
          </p:cNvSpPr>
          <p:nvPr>
            <p:ph type="title"/>
          </p:nvPr>
        </p:nvSpPr>
        <p:spPr/>
        <p:txBody>
          <a:bodyPr/>
          <a:lstStyle/>
          <a:p>
            <a:pPr algn="ctr"/>
            <a:r>
              <a:rPr lang="en-GB" altLang="ko-KR" sz="4400" b="1" dirty="0">
                <a:solidFill>
                  <a:schemeClr val="tx1">
                    <a:lumMod val="85000"/>
                    <a:lumOff val="15000"/>
                  </a:schemeClr>
                </a:solidFill>
                <a:latin typeface="+mj-lt"/>
                <a:cs typeface="Arial" pitchFamily="34" charset="0"/>
              </a:rPr>
              <a:t> Advantages</a:t>
            </a:r>
            <a:endParaRPr lang="en-IN" dirty="0">
              <a:solidFill>
                <a:schemeClr val="tx1">
                  <a:lumMod val="85000"/>
                  <a:lumOff val="15000"/>
                </a:schemeClr>
              </a:solidFill>
            </a:endParaRPr>
          </a:p>
        </p:txBody>
      </p:sp>
      <p:sp>
        <p:nvSpPr>
          <p:cNvPr id="3" name="Content Placeholder 2">
            <a:extLst>
              <a:ext uri="{FF2B5EF4-FFF2-40B4-BE49-F238E27FC236}">
                <a16:creationId xmlns="" xmlns:a16="http://schemas.microsoft.com/office/drawing/2014/main" id="{E7865770-EC18-4921-998D-ED554E224EFA}"/>
              </a:ext>
            </a:extLst>
          </p:cNvPr>
          <p:cNvSpPr>
            <a:spLocks noGrp="1"/>
          </p:cNvSpPr>
          <p:nvPr>
            <p:ph idx="1"/>
          </p:nvPr>
        </p:nvSpPr>
        <p:spPr/>
        <p:txBody>
          <a:bodyPr>
            <a:normAutofit lnSpcReduction="10000"/>
          </a:bodyPr>
          <a:lstStyle/>
          <a:p>
            <a:pPr algn="just">
              <a:buFont typeface="Arial" pitchFamily="34" charset="0"/>
              <a:buChar char="•"/>
            </a:pPr>
            <a:r>
              <a:rPr lang="en-GB" sz="2800" dirty="0">
                <a:solidFill>
                  <a:schemeClr val="tx1">
                    <a:lumMod val="85000"/>
                    <a:lumOff val="15000"/>
                  </a:schemeClr>
                </a:solidFill>
              </a:rPr>
              <a:t>Managing student information.</a:t>
            </a:r>
          </a:p>
          <a:p>
            <a:pPr algn="just">
              <a:buFont typeface="Arial" pitchFamily="34" charset="0"/>
              <a:buChar char="•"/>
            </a:pPr>
            <a:r>
              <a:rPr lang="en-GB" sz="2800" dirty="0">
                <a:solidFill>
                  <a:schemeClr val="tx1">
                    <a:lumMod val="85000"/>
                    <a:lumOff val="15000"/>
                  </a:schemeClr>
                </a:solidFill>
              </a:rPr>
              <a:t>Effortless Communication.</a:t>
            </a:r>
          </a:p>
          <a:p>
            <a:pPr algn="just">
              <a:buFont typeface="Arial" pitchFamily="34" charset="0"/>
              <a:buChar char="•"/>
            </a:pPr>
            <a:r>
              <a:rPr lang="en-GB" sz="2800" dirty="0">
                <a:solidFill>
                  <a:schemeClr val="tx1">
                    <a:lumMod val="85000"/>
                    <a:lumOff val="15000"/>
                  </a:schemeClr>
                </a:solidFill>
              </a:rPr>
              <a:t>Lesser time requirement to maintain and manage records of student and faculty.</a:t>
            </a:r>
          </a:p>
          <a:p>
            <a:pPr algn="just">
              <a:buFont typeface="Arial" pitchFamily="34" charset="0"/>
              <a:buChar char="•"/>
            </a:pPr>
            <a:r>
              <a:rPr lang="en-GB" sz="2800" dirty="0" smtClean="0">
                <a:solidFill>
                  <a:schemeClr val="tx1">
                    <a:lumMod val="85000"/>
                    <a:lumOff val="15000"/>
                  </a:schemeClr>
                </a:solidFill>
              </a:rPr>
              <a:t>Paper </a:t>
            </a:r>
            <a:r>
              <a:rPr lang="en-GB" sz="2800" dirty="0">
                <a:solidFill>
                  <a:schemeClr val="tx1">
                    <a:lumMod val="85000"/>
                    <a:lumOff val="15000"/>
                  </a:schemeClr>
                </a:solidFill>
              </a:rPr>
              <a:t>work is reduced due to record stored into </a:t>
            </a:r>
            <a:r>
              <a:rPr lang="en-GB" sz="2800" dirty="0" smtClean="0">
                <a:solidFill>
                  <a:schemeClr val="tx1">
                    <a:lumMod val="85000"/>
                    <a:lumOff val="15000"/>
                  </a:schemeClr>
                </a:solidFill>
              </a:rPr>
              <a:t>database.</a:t>
            </a:r>
            <a:endParaRPr lang="en-GB" sz="2800" dirty="0">
              <a:solidFill>
                <a:schemeClr val="tx1">
                  <a:lumMod val="85000"/>
                  <a:lumOff val="15000"/>
                </a:schemeClr>
              </a:solidFill>
            </a:endParaRPr>
          </a:p>
          <a:p>
            <a:pPr algn="just">
              <a:buFont typeface="Arial" pitchFamily="34" charset="0"/>
              <a:buChar char="•"/>
            </a:pPr>
            <a:r>
              <a:rPr lang="en-GB" sz="2800" dirty="0">
                <a:solidFill>
                  <a:schemeClr val="tx1">
                    <a:lumMod val="85000"/>
                    <a:lumOff val="15000"/>
                  </a:schemeClr>
                </a:solidFill>
              </a:rPr>
              <a:t>All requirements at one platform.</a:t>
            </a:r>
            <a:endParaRPr lang="en-US" sz="2800" dirty="0">
              <a:solidFill>
                <a:schemeClr val="tx1">
                  <a:lumMod val="85000"/>
                  <a:lumOff val="15000"/>
                </a:schemeClr>
              </a:solidFill>
            </a:endParaRPr>
          </a:p>
          <a:p>
            <a:endParaRPr lang="en-IN" dirty="0">
              <a:solidFill>
                <a:schemeClr val="tx1">
                  <a:lumMod val="85000"/>
                  <a:lumOff val="15000"/>
                </a:schemeClr>
              </a:solidFill>
            </a:endParaRPr>
          </a:p>
        </p:txBody>
      </p:sp>
    </p:spTree>
    <p:extLst>
      <p:ext uri="{BB962C8B-B14F-4D97-AF65-F5344CB8AC3E}">
        <p14:creationId xmlns:p14="http://schemas.microsoft.com/office/powerpoint/2010/main" val="19919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D08F5C-3B0F-4786-AA33-EBA7F8464A84}"/>
              </a:ext>
            </a:extLst>
          </p:cNvPr>
          <p:cNvSpPr>
            <a:spLocks noGrp="1"/>
          </p:cNvSpPr>
          <p:nvPr>
            <p:ph type="title"/>
          </p:nvPr>
        </p:nvSpPr>
        <p:spPr/>
        <p:txBody>
          <a:bodyPr/>
          <a:lstStyle/>
          <a:p>
            <a:pPr algn="ctr"/>
            <a:r>
              <a:rPr lang="en-GB" altLang="ko-KR" sz="4400" b="1" dirty="0">
                <a:solidFill>
                  <a:schemeClr val="tx1">
                    <a:lumMod val="85000"/>
                    <a:lumOff val="15000"/>
                  </a:schemeClr>
                </a:solidFill>
                <a:latin typeface="+mj-lt"/>
                <a:cs typeface="Arial" pitchFamily="34" charset="0"/>
              </a:rPr>
              <a:t> Disadvantages</a:t>
            </a:r>
            <a:endParaRPr lang="en-IN" dirty="0">
              <a:solidFill>
                <a:schemeClr val="tx1">
                  <a:lumMod val="85000"/>
                  <a:lumOff val="15000"/>
                </a:schemeClr>
              </a:solidFill>
            </a:endParaRPr>
          </a:p>
        </p:txBody>
      </p:sp>
      <p:sp>
        <p:nvSpPr>
          <p:cNvPr id="3" name="Content Placeholder 2">
            <a:extLst>
              <a:ext uri="{FF2B5EF4-FFF2-40B4-BE49-F238E27FC236}">
                <a16:creationId xmlns="" xmlns:a16="http://schemas.microsoft.com/office/drawing/2014/main" id="{E5EBC99A-0B50-47F9-B144-4C2FC9EE2BAD}"/>
              </a:ext>
            </a:extLst>
          </p:cNvPr>
          <p:cNvSpPr>
            <a:spLocks noGrp="1"/>
          </p:cNvSpPr>
          <p:nvPr>
            <p:ph idx="1"/>
          </p:nvPr>
        </p:nvSpPr>
        <p:spPr/>
        <p:txBody>
          <a:bodyPr/>
          <a:lstStyle/>
          <a:p>
            <a:pPr algn="just">
              <a:buFont typeface="Arial" pitchFamily="34" charset="0"/>
              <a:buChar char="•"/>
            </a:pPr>
            <a:r>
              <a:rPr lang="en-GB" sz="2800" dirty="0">
                <a:solidFill>
                  <a:schemeClr val="tx1">
                    <a:lumMod val="85000"/>
                    <a:lumOff val="15000"/>
                  </a:schemeClr>
                </a:solidFill>
              </a:rPr>
              <a:t>Manual admission or document submission is required for registering to system.</a:t>
            </a:r>
          </a:p>
          <a:p>
            <a:pPr marL="0" indent="0" algn="just">
              <a:buNone/>
            </a:pPr>
            <a:endParaRPr lang="en-US" sz="2800" dirty="0">
              <a:solidFill>
                <a:schemeClr val="tx1">
                  <a:lumMod val="85000"/>
                  <a:lumOff val="15000"/>
                </a:schemeClr>
              </a:solidFill>
            </a:endParaRPr>
          </a:p>
          <a:p>
            <a:endParaRPr lang="en-IN" dirty="0">
              <a:solidFill>
                <a:schemeClr val="tx1">
                  <a:lumMod val="85000"/>
                  <a:lumOff val="15000"/>
                </a:schemeClr>
              </a:solidFill>
            </a:endParaRPr>
          </a:p>
        </p:txBody>
      </p:sp>
    </p:spTree>
    <p:extLst>
      <p:ext uri="{BB962C8B-B14F-4D97-AF65-F5344CB8AC3E}">
        <p14:creationId xmlns:p14="http://schemas.microsoft.com/office/powerpoint/2010/main" val="89491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26AF33-C0DD-4EDF-B80B-67EF3136D34A}"/>
              </a:ext>
            </a:extLst>
          </p:cNvPr>
          <p:cNvSpPr>
            <a:spLocks noGrp="1"/>
          </p:cNvSpPr>
          <p:nvPr>
            <p:ph type="title"/>
          </p:nvPr>
        </p:nvSpPr>
        <p:spPr/>
        <p:txBody>
          <a:bodyPr/>
          <a:lstStyle/>
          <a:p>
            <a:pPr algn="ctr"/>
            <a:r>
              <a:rPr lang="en-GB" altLang="ko-KR" sz="4400" b="1" dirty="0">
                <a:solidFill>
                  <a:schemeClr val="tx1">
                    <a:lumMod val="85000"/>
                    <a:lumOff val="15000"/>
                  </a:schemeClr>
                </a:solidFill>
                <a:latin typeface="+mj-lt"/>
                <a:cs typeface="Arial" pitchFamily="34" charset="0"/>
              </a:rPr>
              <a:t>Introduction</a:t>
            </a:r>
            <a:endParaRPr lang="en-IN" dirty="0">
              <a:solidFill>
                <a:schemeClr val="tx1">
                  <a:lumMod val="85000"/>
                  <a:lumOff val="15000"/>
                </a:schemeClr>
              </a:solidFill>
            </a:endParaRPr>
          </a:p>
        </p:txBody>
      </p:sp>
      <p:sp>
        <p:nvSpPr>
          <p:cNvPr id="3" name="Content Placeholder 2">
            <a:extLst>
              <a:ext uri="{FF2B5EF4-FFF2-40B4-BE49-F238E27FC236}">
                <a16:creationId xmlns="" xmlns:a16="http://schemas.microsoft.com/office/drawing/2014/main" id="{9CB92A17-76F3-4875-95D0-3208FB0A8E06}"/>
              </a:ext>
            </a:extLst>
          </p:cNvPr>
          <p:cNvSpPr>
            <a:spLocks noGrp="1"/>
          </p:cNvSpPr>
          <p:nvPr>
            <p:ph idx="1"/>
          </p:nvPr>
        </p:nvSpPr>
        <p:spPr/>
        <p:txBody>
          <a:bodyPr>
            <a:normAutofit/>
          </a:bodyPr>
          <a:lstStyle/>
          <a:p>
            <a:r>
              <a:rPr lang="en-IN" dirty="0">
                <a:solidFill>
                  <a:schemeClr val="tx1">
                    <a:lumMod val="95000"/>
                    <a:lumOff val="5000"/>
                  </a:schemeClr>
                </a:solidFill>
              </a:rPr>
              <a:t>A web portal for making  coaching education </a:t>
            </a:r>
            <a:r>
              <a:rPr lang="en-IN" dirty="0" smtClean="0">
                <a:solidFill>
                  <a:schemeClr val="tx1">
                    <a:lumMod val="95000"/>
                    <a:lumOff val="5000"/>
                  </a:schemeClr>
                </a:solidFill>
              </a:rPr>
              <a:t>system </a:t>
            </a:r>
            <a:r>
              <a:rPr lang="en-IN" dirty="0">
                <a:solidFill>
                  <a:schemeClr val="tx1">
                    <a:lumMod val="95000"/>
                    <a:lumOff val="5000"/>
                  </a:schemeClr>
                </a:solidFill>
              </a:rPr>
              <a:t>easier by providing facilities to the </a:t>
            </a:r>
            <a:r>
              <a:rPr lang="en-IN" dirty="0" smtClean="0">
                <a:solidFill>
                  <a:schemeClr val="tx1">
                    <a:lumMod val="95000"/>
                    <a:lumOff val="5000"/>
                  </a:schemeClr>
                </a:solidFill>
              </a:rPr>
              <a:t>Student , Faculty </a:t>
            </a:r>
            <a:r>
              <a:rPr lang="en-IN" dirty="0">
                <a:solidFill>
                  <a:schemeClr val="tx1">
                    <a:lumMod val="95000"/>
                    <a:lumOff val="5000"/>
                  </a:schemeClr>
                </a:solidFill>
              </a:rPr>
              <a:t>and Admin of recording study materials, quiz and all the other things useful for management of coaching institutes.</a:t>
            </a:r>
          </a:p>
        </p:txBody>
      </p:sp>
    </p:spTree>
    <p:extLst>
      <p:ext uri="{BB962C8B-B14F-4D97-AF65-F5344CB8AC3E}">
        <p14:creationId xmlns:p14="http://schemas.microsoft.com/office/powerpoint/2010/main" val="3827411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666B23-4F14-48ED-9FF4-E7E74964B018}"/>
              </a:ext>
            </a:extLst>
          </p:cNvPr>
          <p:cNvSpPr>
            <a:spLocks noGrp="1"/>
          </p:cNvSpPr>
          <p:nvPr>
            <p:ph type="title"/>
          </p:nvPr>
        </p:nvSpPr>
        <p:spPr/>
        <p:txBody>
          <a:bodyPr/>
          <a:lstStyle/>
          <a:p>
            <a:pPr algn="ctr"/>
            <a:r>
              <a:rPr lang="en-GB" altLang="ko-KR" sz="4400" b="1" dirty="0">
                <a:solidFill>
                  <a:schemeClr val="tx1">
                    <a:lumMod val="85000"/>
                    <a:lumOff val="15000"/>
                  </a:schemeClr>
                </a:solidFill>
                <a:latin typeface="+mj-lt"/>
                <a:cs typeface="Arial" pitchFamily="34" charset="0"/>
              </a:rPr>
              <a:t> Conclusion</a:t>
            </a:r>
            <a:endParaRPr lang="en-IN" dirty="0">
              <a:solidFill>
                <a:schemeClr val="tx1">
                  <a:lumMod val="85000"/>
                  <a:lumOff val="15000"/>
                </a:schemeClr>
              </a:solidFill>
            </a:endParaRPr>
          </a:p>
        </p:txBody>
      </p:sp>
      <p:sp>
        <p:nvSpPr>
          <p:cNvPr id="3" name="Content Placeholder 2">
            <a:extLst>
              <a:ext uri="{FF2B5EF4-FFF2-40B4-BE49-F238E27FC236}">
                <a16:creationId xmlns="" xmlns:a16="http://schemas.microsoft.com/office/drawing/2014/main" id="{9641EF51-40B0-43AC-8092-51BF39209112}"/>
              </a:ext>
            </a:extLst>
          </p:cNvPr>
          <p:cNvSpPr>
            <a:spLocks noGrp="1"/>
          </p:cNvSpPr>
          <p:nvPr>
            <p:ph idx="1"/>
          </p:nvPr>
        </p:nvSpPr>
        <p:spPr/>
        <p:txBody>
          <a:bodyPr/>
          <a:lstStyle/>
          <a:p>
            <a:r>
              <a:rPr lang="en-US" b="1" dirty="0">
                <a:solidFill>
                  <a:schemeClr val="tx1">
                    <a:lumMod val="85000"/>
                    <a:lumOff val="15000"/>
                  </a:schemeClr>
                </a:solidFill>
              </a:rPr>
              <a:t>This project aid in automating the existing manual system. This is a paperless work. It can be monitored and guarded remotely. It cut down the man power required and provides accurate information. All years together huddled information can be saved and can be accessed at any time. For this reason, the data stored in the repository helps in taking decision by management. So, it is improved to have a Web Based system. All the stakeholders, faculty and authority can get the required information without delay. This system is crucial in the colleges and universities.</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78676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FF70D9-492B-496F-81CC-C94759F12B8D}"/>
              </a:ext>
            </a:extLst>
          </p:cNvPr>
          <p:cNvSpPr>
            <a:spLocks noGrp="1"/>
          </p:cNvSpPr>
          <p:nvPr>
            <p:ph type="title"/>
          </p:nvPr>
        </p:nvSpPr>
        <p:spPr/>
        <p:txBody>
          <a:bodyPr/>
          <a:lstStyle/>
          <a:p>
            <a:pPr algn="ctr"/>
            <a:r>
              <a:rPr lang="en-GB" altLang="ko-KR" sz="4400" b="1" dirty="0">
                <a:latin typeface="+mj-lt"/>
                <a:cs typeface="Arial" pitchFamily="34" charset="0"/>
              </a:rPr>
              <a:t>Objectives</a:t>
            </a:r>
            <a:endParaRPr lang="en-IN" dirty="0"/>
          </a:p>
        </p:txBody>
      </p:sp>
      <p:sp>
        <p:nvSpPr>
          <p:cNvPr id="3" name="Content Placeholder 2">
            <a:extLst>
              <a:ext uri="{FF2B5EF4-FFF2-40B4-BE49-F238E27FC236}">
                <a16:creationId xmlns="" xmlns:a16="http://schemas.microsoft.com/office/drawing/2014/main" id="{8F5E754F-1AD0-405B-8F6D-5CAB7CC7D4DB}"/>
              </a:ext>
            </a:extLst>
          </p:cNvPr>
          <p:cNvSpPr>
            <a:spLocks noGrp="1"/>
          </p:cNvSpPr>
          <p:nvPr>
            <p:ph idx="1"/>
          </p:nvPr>
        </p:nvSpPr>
        <p:spPr>
          <a:xfrm>
            <a:off x="1154954" y="2603500"/>
            <a:ext cx="8825659" cy="3699646"/>
          </a:xfrm>
        </p:spPr>
        <p:txBody>
          <a:bodyPr>
            <a:normAutofit lnSpcReduction="10000"/>
          </a:bodyPr>
          <a:lstStyle/>
          <a:p>
            <a:r>
              <a:rPr lang="en-US" b="1" i="0" dirty="0">
                <a:solidFill>
                  <a:srgbClr val="000000"/>
                </a:solidFill>
                <a:effectLst/>
                <a:latin typeface="Roboto" panose="020B0604020202020204" pitchFamily="2" charset="0"/>
              </a:rPr>
              <a:t>To lessen the gap in communication</a:t>
            </a:r>
          </a:p>
          <a:p>
            <a:r>
              <a:rPr lang="en-US" sz="1800" b="0" i="0" dirty="0">
                <a:solidFill>
                  <a:srgbClr val="000000"/>
                </a:solidFill>
                <a:effectLst/>
                <a:latin typeface="Roboto" panose="020B0604020202020204" pitchFamily="2" charset="0"/>
              </a:rPr>
              <a:t>As we have seen, parent-teacher meetings are organized to conduct the parents communication with the parents so that they can know about their kids performance and other activities. But these meetings are not daily basis, so the parents </a:t>
            </a:r>
            <a:r>
              <a:rPr lang="en-US" sz="1800" b="0" i="0" dirty="0" err="1">
                <a:solidFill>
                  <a:srgbClr val="000000"/>
                </a:solidFill>
                <a:effectLst/>
                <a:latin typeface="Roboto" panose="020B0604020202020204" pitchFamily="2" charset="0"/>
              </a:rPr>
              <a:t>dont</a:t>
            </a:r>
            <a:r>
              <a:rPr lang="en-US" sz="1800" b="0" i="0" dirty="0">
                <a:solidFill>
                  <a:srgbClr val="000000"/>
                </a:solidFill>
                <a:effectLst/>
                <a:latin typeface="Roboto" panose="020B0604020202020204" pitchFamily="2" charset="0"/>
              </a:rPr>
              <a:t> have a clear idea about the performance of their kids and are unaware of their growth. Here institute management software works as a bridge between the teachers, students, and parents through instant warning, and notification.</a:t>
            </a:r>
          </a:p>
          <a:p>
            <a:r>
              <a:rPr lang="en-IN" b="1" i="0" dirty="0">
                <a:solidFill>
                  <a:srgbClr val="000000"/>
                </a:solidFill>
                <a:effectLst/>
                <a:latin typeface="Roboto" panose="020B0604020202020204" pitchFamily="2" charset="0"/>
              </a:rPr>
              <a:t>Manage Online Education</a:t>
            </a:r>
          </a:p>
          <a:p>
            <a:r>
              <a:rPr lang="en-IN" sz="1800" dirty="0">
                <a:solidFill>
                  <a:srgbClr val="202124"/>
                </a:solidFill>
                <a:effectLst/>
                <a:latin typeface="Arial" panose="020B0604020202020204" pitchFamily="34" charset="0"/>
                <a:ea typeface="Calibri" panose="020F0502020204030204" pitchFamily="34" charset="0"/>
              </a:rPr>
              <a:t>This software helps </a:t>
            </a:r>
            <a:r>
              <a:rPr lang="en-IN" sz="1800" b="1" dirty="0">
                <a:solidFill>
                  <a:srgbClr val="202124"/>
                </a:solidFill>
                <a:effectLst/>
                <a:latin typeface="Arial" panose="020B0604020202020204" pitchFamily="34" charset="0"/>
                <a:ea typeface="Calibri" panose="020F0502020204030204" pitchFamily="34" charset="0"/>
              </a:rPr>
              <a:t>manage Student, </a:t>
            </a:r>
            <a:r>
              <a:rPr lang="en-IN" b="1" dirty="0" smtClean="0">
                <a:solidFill>
                  <a:srgbClr val="202124"/>
                </a:solidFill>
                <a:latin typeface="Arial" panose="020B0604020202020204" pitchFamily="34" charset="0"/>
                <a:ea typeface="Calibri" panose="020F0502020204030204" pitchFamily="34" charset="0"/>
              </a:rPr>
              <a:t>Faculty</a:t>
            </a:r>
            <a:r>
              <a:rPr lang="en-IN" sz="1800" b="1" dirty="0" smtClean="0">
                <a:solidFill>
                  <a:srgbClr val="202124"/>
                </a:solidFill>
                <a:effectLst/>
                <a:latin typeface="Arial" panose="020B0604020202020204" pitchFamily="34" charset="0"/>
                <a:ea typeface="Calibri" panose="020F0502020204030204" pitchFamily="34" charset="0"/>
              </a:rPr>
              <a:t>, </a:t>
            </a:r>
            <a:r>
              <a:rPr lang="en-IN" sz="1800" b="1" dirty="0">
                <a:solidFill>
                  <a:srgbClr val="202124"/>
                </a:solidFill>
                <a:effectLst/>
                <a:latin typeface="Arial" panose="020B0604020202020204" pitchFamily="34" charset="0"/>
                <a:ea typeface="Calibri" panose="020F0502020204030204" pitchFamily="34" charset="0"/>
              </a:rPr>
              <a:t>Courses,  Attendance, and </a:t>
            </a:r>
            <a:r>
              <a:rPr lang="en-IN" b="1" dirty="0" smtClean="0">
                <a:solidFill>
                  <a:srgbClr val="202124"/>
                </a:solidFill>
                <a:latin typeface="Arial" panose="020B0604020202020204" pitchFamily="34" charset="0"/>
                <a:ea typeface="Calibri" panose="020F0502020204030204" pitchFamily="34" charset="0"/>
              </a:rPr>
              <a:t>Notes</a:t>
            </a:r>
            <a:r>
              <a:rPr lang="en-IN" sz="1800" dirty="0" smtClean="0">
                <a:solidFill>
                  <a:srgbClr val="202124"/>
                </a:solidFill>
                <a:effectLst/>
                <a:latin typeface="Arial" panose="020B0604020202020204" pitchFamily="34" charset="0"/>
                <a:ea typeface="Calibri" panose="020F0502020204030204" pitchFamily="34" charset="0"/>
              </a:rPr>
              <a:t>.  </a:t>
            </a:r>
            <a:r>
              <a:rPr lang="en-IN" sz="1800" dirty="0">
                <a:solidFill>
                  <a:srgbClr val="202124"/>
                </a:solidFill>
                <a:effectLst/>
                <a:latin typeface="Arial" panose="020B0604020202020204" pitchFamily="34" charset="0"/>
                <a:ea typeface="Calibri" panose="020F0502020204030204" pitchFamily="34" charset="0"/>
              </a:rPr>
              <a:t>The software guarantees saving of money and time for owners apart from organizing the institute information. You can streamline the coaching institute business.</a:t>
            </a:r>
            <a:endParaRPr lang="en-IN" b="1" i="0" dirty="0">
              <a:solidFill>
                <a:srgbClr val="000000"/>
              </a:solidFill>
              <a:effectLst/>
              <a:latin typeface="Roboto" panose="020B0604020202020204" pitchFamily="2" charset="0"/>
            </a:endParaRPr>
          </a:p>
          <a:p>
            <a:endParaRPr lang="en-US" dirty="0">
              <a:solidFill>
                <a:srgbClr val="000000"/>
              </a:solidFill>
              <a:latin typeface="Roboto" panose="020B0604020202020204" pitchFamily="2" charset="0"/>
            </a:endParaRPr>
          </a:p>
        </p:txBody>
      </p:sp>
    </p:spTree>
    <p:extLst>
      <p:ext uri="{BB962C8B-B14F-4D97-AF65-F5344CB8AC3E}">
        <p14:creationId xmlns:p14="http://schemas.microsoft.com/office/powerpoint/2010/main" val="760431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5EC79-BA1A-47E4-B8DF-2054BD405A3A}"/>
              </a:ext>
            </a:extLst>
          </p:cNvPr>
          <p:cNvSpPr>
            <a:spLocks noGrp="1"/>
          </p:cNvSpPr>
          <p:nvPr>
            <p:ph type="title"/>
          </p:nvPr>
        </p:nvSpPr>
        <p:spPr/>
        <p:txBody>
          <a:bodyPr/>
          <a:lstStyle/>
          <a:p>
            <a:pPr algn="ctr"/>
            <a:r>
              <a:rPr lang="en-GB" altLang="ko-KR" sz="4400" b="1" dirty="0">
                <a:latin typeface="+mj-lt"/>
                <a:cs typeface="Arial" pitchFamily="34" charset="0"/>
              </a:rPr>
              <a:t>Technology Used:</a:t>
            </a:r>
            <a:endParaRPr lang="en-IN" dirty="0"/>
          </a:p>
        </p:txBody>
      </p:sp>
      <p:sp>
        <p:nvSpPr>
          <p:cNvPr id="3" name="Content Placeholder 2">
            <a:extLst>
              <a:ext uri="{FF2B5EF4-FFF2-40B4-BE49-F238E27FC236}">
                <a16:creationId xmlns="" xmlns:a16="http://schemas.microsoft.com/office/drawing/2014/main" id="{EE6DE5D9-D8B3-437F-B470-2FA36E19E2D6}"/>
              </a:ext>
            </a:extLst>
          </p:cNvPr>
          <p:cNvSpPr>
            <a:spLocks noGrp="1"/>
          </p:cNvSpPr>
          <p:nvPr>
            <p:ph idx="1"/>
          </p:nvPr>
        </p:nvSpPr>
        <p:spPr/>
        <p:txBody>
          <a:bodyPr/>
          <a:lstStyle/>
          <a:p>
            <a:pPr lvl="1" algn="just"/>
            <a:r>
              <a:rPr lang="en-US" sz="2800" b="1" dirty="0">
                <a:solidFill>
                  <a:schemeClr val="tx1">
                    <a:lumMod val="75000"/>
                    <a:lumOff val="25000"/>
                  </a:schemeClr>
                </a:solidFill>
              </a:rPr>
              <a:t>Front End: React</a:t>
            </a:r>
          </a:p>
          <a:p>
            <a:pPr algn="just"/>
            <a:r>
              <a:rPr lang="en-US" sz="2800" b="1" dirty="0">
                <a:solidFill>
                  <a:schemeClr val="tx1">
                    <a:lumMod val="75000"/>
                    <a:lumOff val="25000"/>
                  </a:schemeClr>
                </a:solidFill>
              </a:rPr>
              <a:t>Back End: Java Spring Boot API.</a:t>
            </a:r>
          </a:p>
          <a:p>
            <a:pPr algn="just"/>
            <a:r>
              <a:rPr lang="en-US" sz="2800" b="1" dirty="0"/>
              <a:t>Database My SQL</a:t>
            </a:r>
            <a:endParaRPr lang="en-US" sz="2800" b="1" dirty="0">
              <a:solidFill>
                <a:schemeClr val="tx1">
                  <a:lumMod val="75000"/>
                  <a:lumOff val="25000"/>
                </a:schemeClr>
              </a:solidFill>
            </a:endParaRPr>
          </a:p>
          <a:p>
            <a:endParaRPr lang="en-IN" dirty="0"/>
          </a:p>
        </p:txBody>
      </p:sp>
    </p:spTree>
    <p:extLst>
      <p:ext uri="{BB962C8B-B14F-4D97-AF65-F5344CB8AC3E}">
        <p14:creationId xmlns:p14="http://schemas.microsoft.com/office/powerpoint/2010/main" val="116659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8D494F-CFEE-464C-BD2C-9DE129339126}"/>
              </a:ext>
            </a:extLst>
          </p:cNvPr>
          <p:cNvSpPr>
            <a:spLocks noGrp="1"/>
          </p:cNvSpPr>
          <p:nvPr>
            <p:ph type="title"/>
          </p:nvPr>
        </p:nvSpPr>
        <p:spPr/>
        <p:txBody>
          <a:bodyPr/>
          <a:lstStyle/>
          <a:p>
            <a:pPr algn="ctr"/>
            <a:r>
              <a:rPr lang="en-GB" sz="4400" dirty="0">
                <a:solidFill>
                  <a:schemeClr val="tx1">
                    <a:lumMod val="85000"/>
                    <a:lumOff val="15000"/>
                  </a:schemeClr>
                </a:solidFill>
              </a:rPr>
              <a:t>UML Diagrams</a:t>
            </a:r>
            <a:r>
              <a:rPr lang="en-US" sz="4400" dirty="0">
                <a:solidFill>
                  <a:schemeClr val="tx1">
                    <a:lumMod val="85000"/>
                    <a:lumOff val="15000"/>
                  </a:schemeClr>
                </a:solidFill>
              </a:rPr>
              <a:t/>
            </a:r>
            <a:br>
              <a:rPr lang="en-US" sz="4400" dirty="0">
                <a:solidFill>
                  <a:schemeClr val="tx1">
                    <a:lumMod val="85000"/>
                    <a:lumOff val="15000"/>
                  </a:schemeClr>
                </a:solidFill>
              </a:rPr>
            </a:br>
            <a:endParaRPr lang="en-IN" dirty="0">
              <a:solidFill>
                <a:schemeClr val="tx1">
                  <a:lumMod val="85000"/>
                  <a:lumOff val="15000"/>
                </a:schemeClr>
              </a:solidFill>
            </a:endParaRPr>
          </a:p>
        </p:txBody>
      </p:sp>
      <p:sp>
        <p:nvSpPr>
          <p:cNvPr id="3" name="Content Placeholder 2">
            <a:extLst>
              <a:ext uri="{FF2B5EF4-FFF2-40B4-BE49-F238E27FC236}">
                <a16:creationId xmlns="" xmlns:a16="http://schemas.microsoft.com/office/drawing/2014/main" id="{4AF9FD45-8EBB-42B7-83F7-D90D90D1CF5C}"/>
              </a:ext>
            </a:extLst>
          </p:cNvPr>
          <p:cNvSpPr>
            <a:spLocks noGrp="1"/>
          </p:cNvSpPr>
          <p:nvPr>
            <p:ph idx="1"/>
          </p:nvPr>
        </p:nvSpPr>
        <p:spPr/>
        <p:txBody>
          <a:bodyPr/>
          <a:lstStyle/>
          <a:p>
            <a:r>
              <a:rPr lang="en-IN" dirty="0"/>
              <a:t>Diagrams drawn are-</a:t>
            </a:r>
          </a:p>
        </p:txBody>
      </p:sp>
    </p:spTree>
    <p:extLst>
      <p:ext uri="{BB962C8B-B14F-4D97-AF65-F5344CB8AC3E}">
        <p14:creationId xmlns:p14="http://schemas.microsoft.com/office/powerpoint/2010/main" val="349744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9C56B-BDE2-44BE-88D2-E3B3C1631107}"/>
              </a:ext>
            </a:extLst>
          </p:cNvPr>
          <p:cNvSpPr>
            <a:spLocks noGrp="1"/>
          </p:cNvSpPr>
          <p:nvPr>
            <p:ph type="title"/>
          </p:nvPr>
        </p:nvSpPr>
        <p:spPr>
          <a:xfrm>
            <a:off x="838200" y="1"/>
            <a:ext cx="10515600" cy="1690688"/>
          </a:xfrm>
        </p:spPr>
        <p:txBody>
          <a:bodyPr/>
          <a:lstStyle/>
          <a:p>
            <a:pPr algn="ctr"/>
            <a:r>
              <a:rPr lang="en-GB" altLang="ko-KR" sz="4400" b="1" dirty="0">
                <a:solidFill>
                  <a:schemeClr val="tx1">
                    <a:lumMod val="75000"/>
                    <a:lumOff val="25000"/>
                  </a:schemeClr>
                </a:solidFill>
                <a:latin typeface="+mj-lt"/>
                <a:cs typeface="Arial" pitchFamily="34" charset="0"/>
              </a:rPr>
              <a:t> E-R Diagram</a:t>
            </a:r>
            <a:endParaRPr lang="en-IN" dirty="0">
              <a:solidFill>
                <a:schemeClr val="tx1">
                  <a:lumMod val="75000"/>
                  <a:lumOff val="25000"/>
                </a:schemeClr>
              </a:solidFill>
            </a:endParaRPr>
          </a:p>
        </p:txBody>
      </p:sp>
      <p:pic>
        <p:nvPicPr>
          <p:cNvPr id="7" name="Content Placeholder 6">
            <a:extLst>
              <a:ext uri="{FF2B5EF4-FFF2-40B4-BE49-F238E27FC236}">
                <a16:creationId xmlns="" xmlns:a16="http://schemas.microsoft.com/office/drawing/2014/main" id="{818CE9C0-3F31-48DF-B23E-C27352ADD0FB}"/>
              </a:ext>
            </a:extLst>
          </p:cNvPr>
          <p:cNvPicPr>
            <a:picLocks noGrp="1" noChangeAspect="1"/>
          </p:cNvPicPr>
          <p:nvPr>
            <p:ph idx="1"/>
          </p:nvPr>
        </p:nvPicPr>
        <p:blipFill>
          <a:blip r:embed="rId2"/>
          <a:stretch>
            <a:fillRect/>
          </a:stretch>
        </p:blipFill>
        <p:spPr>
          <a:xfrm>
            <a:off x="1679815" y="2603500"/>
            <a:ext cx="7776682" cy="3416300"/>
          </a:xfrm>
          <a:prstGeom prst="rect">
            <a:avLst/>
          </a:prstGeom>
        </p:spPr>
      </p:pic>
    </p:spTree>
    <p:extLst>
      <p:ext uri="{BB962C8B-B14F-4D97-AF65-F5344CB8AC3E}">
        <p14:creationId xmlns:p14="http://schemas.microsoft.com/office/powerpoint/2010/main" val="363236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5DE0E8D4-97ED-41F7-8888-D13C971DFFFF}"/>
              </a:ext>
            </a:extLst>
          </p:cNvPr>
          <p:cNvSpPr>
            <a:spLocks noChangeArrowheads="1"/>
          </p:cNvSpPr>
          <p:nvPr/>
        </p:nvSpPr>
        <p:spPr bwMode="auto">
          <a:xfrm>
            <a:off x="2565647" y="1420427"/>
            <a:ext cx="140656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49" name="Picture 1">
            <a:extLst>
              <a:ext uri="{FF2B5EF4-FFF2-40B4-BE49-F238E27FC236}">
                <a16:creationId xmlns="" xmlns:a16="http://schemas.microsoft.com/office/drawing/2014/main" id="{F1687179-A9A3-437A-A496-B6B4B2669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647" y="512065"/>
            <a:ext cx="7666489" cy="41008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108A6E17-BB8F-4696-9C73-F44E3C7B3143}"/>
              </a:ext>
            </a:extLst>
          </p:cNvPr>
          <p:cNvSpPr txBox="1"/>
          <p:nvPr/>
        </p:nvSpPr>
        <p:spPr>
          <a:xfrm>
            <a:off x="956994" y="104472"/>
            <a:ext cx="8316468" cy="861774"/>
          </a:xfrm>
          <a:prstGeom prst="rect">
            <a:avLst/>
          </a:prstGeom>
          <a:noFill/>
        </p:spPr>
        <p:txBody>
          <a:bodyPr wrap="square">
            <a:spAutoFit/>
          </a:bodyPr>
          <a:lstStyle/>
          <a:p>
            <a:pPr algn="just"/>
            <a:r>
              <a:rPr lang="en-IN" sz="1800" b="1" i="1" u="sng" dirty="0">
                <a:effectLst/>
                <a:latin typeface="Calibri" panose="020F0502020204030204" pitchFamily="34" charset="0"/>
                <a:ea typeface="Calibri" panose="020F0502020204030204" pitchFamily="34" charset="0"/>
                <a:cs typeface="Times New Roman" panose="02020603050405020304" pitchFamily="18" charset="0"/>
              </a:rPr>
              <a:t>Page Flow Diagrams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b="1" i="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400" u="sng" dirty="0">
                <a:effectLst/>
                <a:latin typeface="Calibri" panose="020F0502020204030204" pitchFamily="34" charset="0"/>
                <a:ea typeface="Calibri" panose="020F0502020204030204" pitchFamily="34" charset="0"/>
                <a:cs typeface="Times New Roman" panose="02020603050405020304" pitchFamily="18" charset="0"/>
              </a:rPr>
              <a:t>ADMIN FLOW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657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8A39BF3-E285-4B5D-872F-C8F52201869C}"/>
              </a:ext>
            </a:extLst>
          </p:cNvPr>
          <p:cNvSpPr txBox="1"/>
          <p:nvPr/>
        </p:nvSpPr>
        <p:spPr>
          <a:xfrm>
            <a:off x="4485442" y="450087"/>
            <a:ext cx="6094520" cy="369332"/>
          </a:xfrm>
          <a:prstGeom prst="rect">
            <a:avLst/>
          </a:prstGeom>
          <a:noFill/>
        </p:spPr>
        <p:txBody>
          <a:bodyPr wrap="square">
            <a:spAutoFit/>
          </a:bodyPr>
          <a:lstStyle/>
          <a:p>
            <a:pPr algn="just"/>
            <a:r>
              <a:rPr lang="en-IN" sz="1800" u="sng" dirty="0">
                <a:effectLst/>
                <a:latin typeface="Calibri" panose="020F0502020204030204" pitchFamily="34" charset="0"/>
                <a:ea typeface="Calibri" panose="020F0502020204030204" pitchFamily="34" charset="0"/>
                <a:cs typeface="Times New Roman" panose="02020603050405020304" pitchFamily="18" charset="0"/>
              </a:rPr>
              <a:t>STUDENT FLOW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AD827C79-68D2-4EE7-9101-446123DF1A5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6537" y="1154098"/>
            <a:ext cx="6638925" cy="3565540"/>
          </a:xfrm>
          <a:prstGeom prst="rect">
            <a:avLst/>
          </a:prstGeom>
          <a:noFill/>
          <a:ln>
            <a:noFill/>
          </a:ln>
        </p:spPr>
      </p:pic>
    </p:spTree>
    <p:extLst>
      <p:ext uri="{BB962C8B-B14F-4D97-AF65-F5344CB8AC3E}">
        <p14:creationId xmlns:p14="http://schemas.microsoft.com/office/powerpoint/2010/main" val="2922165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499</TotalTime>
  <Words>442</Words>
  <Application>Microsoft Office PowerPoint</Application>
  <PresentationFormat>Widescreen</PresentationFormat>
  <Paragraphs>70</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맑은 고딕</vt:lpstr>
      <vt:lpstr>Arial</vt:lpstr>
      <vt:lpstr>Calibri</vt:lpstr>
      <vt:lpstr>Century Gothic</vt:lpstr>
      <vt:lpstr>Roboto</vt:lpstr>
      <vt:lpstr>Times New Roman</vt:lpstr>
      <vt:lpstr>Wingdings 3</vt:lpstr>
      <vt:lpstr>Ion Boardroom</vt:lpstr>
      <vt:lpstr>PowerPoint Presentation</vt:lpstr>
      <vt:lpstr>Points to be discussed </vt:lpstr>
      <vt:lpstr>Introduction</vt:lpstr>
      <vt:lpstr>Objectives</vt:lpstr>
      <vt:lpstr>Technology Used:</vt:lpstr>
      <vt:lpstr>UML Diagrams </vt:lpstr>
      <vt:lpstr>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Specification</vt:lpstr>
      <vt:lpstr> References</vt:lpstr>
      <vt:lpstr> S/W and H/W Requirements</vt:lpstr>
      <vt:lpstr> Advantages</vt:lpstr>
      <vt:lpstr> Disadvantages</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 turkar</dc:creator>
  <cp:lastModifiedBy>dell</cp:lastModifiedBy>
  <cp:revision>9</cp:revision>
  <dcterms:created xsi:type="dcterms:W3CDTF">2022-04-10T10:53:06Z</dcterms:created>
  <dcterms:modified xsi:type="dcterms:W3CDTF">2022-04-11T04:02:19Z</dcterms:modified>
</cp:coreProperties>
</file>