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7F26-F4FC-4B13-838E-E2B60686B12E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D33E-92CD-4F60-AEF0-DB8BC4B6B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28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7F26-F4FC-4B13-838E-E2B60686B12E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D33E-92CD-4F60-AEF0-DB8BC4B6B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7F26-F4FC-4B13-838E-E2B60686B12E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D33E-92CD-4F60-AEF0-DB8BC4B6B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20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7F26-F4FC-4B13-838E-E2B60686B12E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D33E-92CD-4F60-AEF0-DB8BC4B6B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41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7F26-F4FC-4B13-838E-E2B60686B12E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D33E-92CD-4F60-AEF0-DB8BC4B6B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83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7F26-F4FC-4B13-838E-E2B60686B12E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D33E-92CD-4F60-AEF0-DB8BC4B6B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84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7F26-F4FC-4B13-838E-E2B60686B12E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D33E-92CD-4F60-AEF0-DB8BC4B6B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91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7F26-F4FC-4B13-838E-E2B60686B12E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D33E-92CD-4F60-AEF0-DB8BC4B6B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19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7F26-F4FC-4B13-838E-E2B60686B12E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D33E-92CD-4F60-AEF0-DB8BC4B6B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7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7F26-F4FC-4B13-838E-E2B60686B12E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D33E-92CD-4F60-AEF0-DB8BC4B6B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03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7F26-F4FC-4B13-838E-E2B60686B12E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D33E-92CD-4F60-AEF0-DB8BC4B6B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36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47F26-F4FC-4B13-838E-E2B60686B12E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D33E-92CD-4F60-AEF0-DB8BC4B6B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66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slide" Target="slide2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2.xml"/><Relationship Id="rId3" Type="http://schemas.openxmlformats.org/officeDocument/2006/relationships/slide" Target="slide3.xml"/><Relationship Id="rId7" Type="http://schemas.openxmlformats.org/officeDocument/2006/relationships/slide" Target="slide5.xml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6.png"/><Relationship Id="rId5" Type="http://schemas.openxmlformats.org/officeDocument/2006/relationships/slide" Target="slide6.xml"/><Relationship Id="rId1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slide" Target="slide1.xm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2.xml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slide" Target="slide6.xml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1.xml"/><Relationship Id="rId7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1.xml"/><Relationship Id="rId7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slide" Target="slide1.xml"/><Relationship Id="rId15" Type="http://schemas.openxmlformats.org/officeDocument/2006/relationships/image" Target="../media/image15.png"/><Relationship Id="rId10" Type="http://schemas.openxmlformats.org/officeDocument/2006/relationships/image" Target="../media/image4.png"/><Relationship Id="rId4" Type="http://schemas.openxmlformats.org/officeDocument/2006/relationships/slide" Target="slide4.xml"/><Relationship Id="rId9" Type="http://schemas.openxmlformats.org/officeDocument/2006/relationships/slide" Target="slide2.xml"/><Relationship Id="rId1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15.png"/><Relationship Id="rId3" Type="http://schemas.openxmlformats.org/officeDocument/2006/relationships/slide" Target="slide4.xml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slide" Target="slide2.xml"/><Relationship Id="rId9" Type="http://schemas.openxmlformats.org/officeDocument/2006/relationships/image" Target="../media/image4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7.xml"/><Relationship Id="rId3" Type="http://schemas.openxmlformats.org/officeDocument/2006/relationships/slide" Target="slide4.xml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6.png"/><Relationship Id="rId10" Type="http://schemas.openxmlformats.org/officeDocument/2006/relationships/image" Target="../media/image8.png"/><Relationship Id="rId4" Type="http://schemas.openxmlformats.org/officeDocument/2006/relationships/slide" Target="slide1.xml"/><Relationship Id="rId9" Type="http://schemas.openxmlformats.org/officeDocument/2006/relationships/image" Target="../media/image4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3594" y="1354973"/>
            <a:ext cx="2601482" cy="465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20" y="1355360"/>
            <a:ext cx="2601481" cy="36576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46074" y="1903615"/>
            <a:ext cx="2227408" cy="70658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946072" y="2610196"/>
            <a:ext cx="2227409" cy="199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6096000" y="2594258"/>
            <a:ext cx="1014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rgbClr val="009A9F"/>
                </a:solidFill>
              </a:rPr>
              <a:t>Search for Classes &gt;</a:t>
            </a:r>
            <a:endParaRPr lang="en-GB" sz="800" b="1" dirty="0">
              <a:solidFill>
                <a:srgbClr val="009A9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6072" y="1903615"/>
            <a:ext cx="2909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rgbClr val="C3FEFC"/>
                </a:solidFill>
              </a:rPr>
              <a:t>WHY NOT BOOK A CLASS?</a:t>
            </a:r>
            <a:endParaRPr lang="en-GB" sz="1100" b="1" dirty="0">
              <a:solidFill>
                <a:srgbClr val="C3FEF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4622" y="2134378"/>
            <a:ext cx="1873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>
                <a:solidFill>
                  <a:schemeClr val="bg1"/>
                </a:solidFill>
              </a:rPr>
              <a:t>You have no booked classes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46072" y="2882146"/>
            <a:ext cx="2227409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4946273" y="2951017"/>
            <a:ext cx="2236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COVENTRY SKYDOME</a:t>
            </a:r>
            <a:endParaRPr lang="en-GB" sz="10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4752" y="3085946"/>
            <a:ext cx="1064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/>
              <a:t>TODAY</a:t>
            </a:r>
            <a:endParaRPr lang="en-GB" sz="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82609" y="3274250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THE GYM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72908" y="3195384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91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64025" y="318830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0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46889" y="3261060"/>
            <a:ext cx="6720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OF THOSE ARE IN CLASSES</a:t>
            </a:r>
            <a:endParaRPr lang="en-GB" sz="600" b="1" dirty="0">
              <a:solidFill>
                <a:srgbClr val="027973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535" y="2984544"/>
            <a:ext cx="151939" cy="114916"/>
          </a:xfrm>
          <a:prstGeom prst="rect">
            <a:avLst/>
          </a:prstGeom>
        </p:spPr>
      </p:pic>
      <p:sp>
        <p:nvSpPr>
          <p:cNvPr id="20" name="Rectangle 19">
            <a:hlinkClick r:id="rId4" action="ppaction://hlinksldjump"/>
          </p:cNvPr>
          <p:cNvSpPr/>
          <p:nvPr/>
        </p:nvSpPr>
        <p:spPr>
          <a:xfrm>
            <a:off x="4954752" y="3769323"/>
            <a:ext cx="2218729" cy="7694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pic>
        <p:nvPicPr>
          <p:cNvPr id="21" name="Picture 2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548" y="3877264"/>
            <a:ext cx="719154" cy="598613"/>
          </a:xfrm>
          <a:prstGeom prst="rect">
            <a:avLst/>
          </a:prstGeom>
        </p:spPr>
      </p:pic>
      <p:sp>
        <p:nvSpPr>
          <p:cNvPr id="22" name="Rectangle 21">
            <a:hlinkClick r:id="rId4" action="ppaction://hlinksldjump"/>
          </p:cNvPr>
          <p:cNvSpPr/>
          <p:nvPr/>
        </p:nvSpPr>
        <p:spPr>
          <a:xfrm>
            <a:off x="4954752" y="3769322"/>
            <a:ext cx="1105024" cy="769426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5015320" y="3807238"/>
            <a:ext cx="145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rgbClr val="C3FEFC"/>
                </a:solidFill>
              </a:rPr>
              <a:t>WEIGHT UP</a:t>
            </a:r>
            <a:endParaRPr lang="en-GB" sz="1200" b="1" dirty="0">
              <a:solidFill>
                <a:srgbClr val="C3FEFC"/>
              </a:solidFill>
            </a:endParaRPr>
          </a:p>
        </p:txBody>
      </p:sp>
      <p:sp>
        <p:nvSpPr>
          <p:cNvPr id="24" name="Rectangle 23">
            <a:hlinkClick r:id="rId4" action="ppaction://hlinksldjump"/>
          </p:cNvPr>
          <p:cNvSpPr/>
          <p:nvPr/>
        </p:nvSpPr>
        <p:spPr>
          <a:xfrm>
            <a:off x="4954752" y="4538748"/>
            <a:ext cx="2218729" cy="174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6000563" y="4509051"/>
            <a:ext cx="3050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rgbClr val="027973"/>
                </a:solidFill>
              </a:rPr>
              <a:t>Equipment being used &gt; </a:t>
            </a:r>
            <a:endParaRPr lang="en-GB" sz="800" b="1" dirty="0">
              <a:solidFill>
                <a:srgbClr val="027973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54752" y="4821382"/>
            <a:ext cx="2218729" cy="7398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4946273" y="4903088"/>
            <a:ext cx="2236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ACTIVITY</a:t>
            </a:r>
            <a:endParaRPr lang="en-GB" sz="10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28827" y="4840216"/>
            <a:ext cx="22361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VISITS</a:t>
            </a:r>
            <a:endParaRPr lang="en-GB" sz="7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1640" y="4840216"/>
            <a:ext cx="22361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AVG DURATION</a:t>
            </a:r>
            <a:endParaRPr lang="en-GB" sz="7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76967" y="4843108"/>
            <a:ext cx="22361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CLASSES</a:t>
            </a:r>
            <a:endParaRPr lang="en-GB" sz="7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13711" y="495427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27973"/>
                </a:solidFill>
              </a:rPr>
              <a:t>12</a:t>
            </a:r>
            <a:endParaRPr lang="en-GB" dirty="0">
              <a:solidFill>
                <a:srgbClr val="027973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91640" y="495249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27973"/>
                </a:solidFill>
              </a:rPr>
              <a:t>2h</a:t>
            </a:r>
            <a:endParaRPr lang="en-GB" dirty="0">
              <a:solidFill>
                <a:srgbClr val="027973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15094" y="4941634"/>
            <a:ext cx="4411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solidFill>
                  <a:srgbClr val="027973"/>
                </a:solidFill>
              </a:rPr>
              <a:t>16m</a:t>
            </a:r>
            <a:endParaRPr lang="en-GB" sz="1100" dirty="0">
              <a:solidFill>
                <a:srgbClr val="027973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99282" y="49497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27973"/>
                </a:solidFill>
              </a:rPr>
              <a:t>0</a:t>
            </a:r>
          </a:p>
        </p:txBody>
      </p:sp>
      <p:pic>
        <p:nvPicPr>
          <p:cNvPr id="35" name="Picture 3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2625" y="5638352"/>
            <a:ext cx="306367" cy="27920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5953059" y="5849893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WEIGHT UP</a:t>
            </a:r>
          </a:p>
        </p:txBody>
      </p:sp>
      <p:pic>
        <p:nvPicPr>
          <p:cNvPr id="37" name="Picture 36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0227" y="5646134"/>
            <a:ext cx="255475" cy="251525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4784660" y="5841375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HOME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46544" y="5832857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04754" y="5636465"/>
            <a:ext cx="261194" cy="261194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5549030" y="5841375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394643" y="5841376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25552" y="5635195"/>
            <a:ext cx="321766" cy="261136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6878666" y="5832867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54930" y="5607715"/>
            <a:ext cx="408995" cy="28951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47863" y="5597915"/>
            <a:ext cx="307088" cy="307088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410374" y="314177"/>
            <a:ext cx="596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For people who use the app when they are not in the gym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203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3594" y="1354974"/>
            <a:ext cx="2601482" cy="4447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95" y="1354974"/>
            <a:ext cx="2601481" cy="3807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62944" y="1851334"/>
            <a:ext cx="2402380" cy="66976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865824" y="1856075"/>
            <a:ext cx="1439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3FEFC"/>
                </a:solidFill>
                <a:latin typeface="Agency FB" panose="020B0503020202020204" pitchFamily="34" charset="0"/>
              </a:rPr>
              <a:t>COVENTRY SKYDOME</a:t>
            </a:r>
          </a:p>
        </p:txBody>
      </p:sp>
      <p:sp>
        <p:nvSpPr>
          <p:cNvPr id="8" name="Rectangle 7"/>
          <p:cNvSpPr/>
          <p:nvPr/>
        </p:nvSpPr>
        <p:spPr>
          <a:xfrm>
            <a:off x="4862943" y="2059430"/>
            <a:ext cx="11608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chemeClr val="bg1"/>
                </a:solidFill>
              </a:rPr>
              <a:t>Equipment's In Use  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4862943" y="2655265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862942" y="2655342"/>
            <a:ext cx="12782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FULL BODY MACHINES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12378" y="2655265"/>
            <a:ext cx="0" cy="800391"/>
          </a:xfrm>
          <a:prstGeom prst="line">
            <a:avLst/>
          </a:prstGeom>
          <a:ln>
            <a:solidFill>
              <a:srgbClr val="02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6312378" y="2655264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577" y="2750185"/>
            <a:ext cx="610547" cy="610547"/>
          </a:xfrm>
          <a:prstGeom prst="rect">
            <a:avLst/>
          </a:prstGeom>
        </p:spPr>
      </p:pic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4862943" y="3593442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4862942" y="3589826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012256" y="3589825"/>
            <a:ext cx="1056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FREE WEIGHTS</a:t>
            </a:r>
            <a:endParaRPr lang="en-GB" sz="14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pic>
        <p:nvPicPr>
          <p:cNvPr id="17" name="Picture 1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7699" y="3715151"/>
            <a:ext cx="703432" cy="548640"/>
          </a:xfrm>
          <a:prstGeom prst="rect">
            <a:avLst/>
          </a:prstGeom>
        </p:spPr>
      </p:pic>
      <p:sp>
        <p:nvSpPr>
          <p:cNvPr id="18" name="Rectangle 17">
            <a:hlinkClick r:id="rId7" action="ppaction://hlinksldjump"/>
          </p:cNvPr>
          <p:cNvSpPr/>
          <p:nvPr/>
        </p:nvSpPr>
        <p:spPr>
          <a:xfrm>
            <a:off x="4862942" y="4498104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Rectangle 18">
            <a:hlinkClick r:id="rId7" action="ppaction://hlinksldjump"/>
          </p:cNvPr>
          <p:cNvSpPr/>
          <p:nvPr/>
        </p:nvSpPr>
        <p:spPr>
          <a:xfrm>
            <a:off x="6312377" y="4503519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5987" y="4651478"/>
            <a:ext cx="562969" cy="56296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888722" y="4553828"/>
            <a:ext cx="14534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UPPER </a:t>
            </a:r>
            <a:r>
              <a:rPr lang="en-GB" sz="1600" b="1" dirty="0">
                <a:solidFill>
                  <a:srgbClr val="009A9F"/>
                </a:solidFill>
                <a:latin typeface="Agency FB" panose="020B0503020202020204" pitchFamily="34" charset="0"/>
              </a:rPr>
              <a:t>BODY MACHINES</a:t>
            </a:r>
          </a:p>
        </p:txBody>
      </p:sp>
      <p:pic>
        <p:nvPicPr>
          <p:cNvPr id="22" name="Picture 21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0529" y="5407150"/>
            <a:ext cx="255475" cy="25152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772740" y="5622689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HOME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26850" y="5402315"/>
            <a:ext cx="261194" cy="26119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49691" y="5410800"/>
            <a:ext cx="321766" cy="261136"/>
          </a:xfrm>
          <a:prstGeom prst="rect">
            <a:avLst/>
          </a:prstGeom>
        </p:spPr>
      </p:pic>
      <p:pic>
        <p:nvPicPr>
          <p:cNvPr id="26" name="Picture 25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41178" y="5407467"/>
            <a:ext cx="306367" cy="2792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25823" y="5402315"/>
            <a:ext cx="408995" cy="2895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96918" y="5407934"/>
            <a:ext cx="307088" cy="30708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143793" y="5615730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73169" y="5622689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15278" y="5629010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WEIGHT UP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60160" y="5619625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99431" y="5622689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92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27120" y="2611509"/>
            <a:ext cx="452497" cy="8968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chemeClr val="bg2">
                    <a:lumMod val="10000"/>
                  </a:schemeClr>
                </a:solidFill>
              </a:rPr>
              <a:t>Ping</a:t>
            </a:r>
            <a:endParaRPr lang="en-GB" sz="105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7093" y="1401118"/>
            <a:ext cx="2601482" cy="4447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95" y="1354974"/>
            <a:ext cx="2601481" cy="3807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62944" y="1851334"/>
            <a:ext cx="2402380" cy="66976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009A9F"/>
                </a:solidFill>
                <a:latin typeface="Agency FB" panose="020B0503020202020204" pitchFamily="34" charset="0"/>
              </a:rPr>
              <a:t>FULL BODY MACHINES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0050" y="1851334"/>
            <a:ext cx="188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gency FB" panose="020B0503020202020204" pitchFamily="34" charset="0"/>
              </a:rPr>
              <a:t>FULL BODY MACHINES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563435" y="303923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27973"/>
                </a:solidFill>
              </a:rPr>
              <a:t> </a:t>
            </a:r>
            <a:endParaRPr lang="en-GB" dirty="0">
              <a:solidFill>
                <a:srgbClr val="02797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45989" y="4139162"/>
            <a:ext cx="15129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900" dirty="0">
              <a:solidFill>
                <a:srgbClr val="027973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78358" y="4027332"/>
            <a:ext cx="7287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900" dirty="0">
              <a:solidFill>
                <a:srgbClr val="027973"/>
              </a:solidFill>
            </a:endParaRPr>
          </a:p>
        </p:txBody>
      </p:sp>
      <p:pic>
        <p:nvPicPr>
          <p:cNvPr id="12" name="Picture 1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604" y="5475271"/>
            <a:ext cx="255475" cy="2515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5847" y="5466008"/>
            <a:ext cx="261194" cy="2611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1331" y="5470465"/>
            <a:ext cx="321766" cy="261136"/>
          </a:xfrm>
          <a:prstGeom prst="rect">
            <a:avLst/>
          </a:prstGeom>
        </p:spPr>
      </p:pic>
      <p:pic>
        <p:nvPicPr>
          <p:cNvPr id="15" name="Picture 1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4134" y="5473126"/>
            <a:ext cx="306367" cy="2792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6970" y="5464912"/>
            <a:ext cx="408995" cy="2895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2862" y="5439130"/>
            <a:ext cx="307088" cy="30708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812171" y="5682160"/>
            <a:ext cx="3882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HOME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64066" y="5666298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CLASSES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63435" y="5674599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ACTIVITY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72816" y="5686951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rgbClr val="009A9F"/>
                </a:solidFill>
              </a:rPr>
              <a:t>WEIGHT UP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34076" y="5682160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WORKOUTS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85910" y="5666298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ACCOUNT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842746" y="3546777"/>
            <a:ext cx="553759" cy="825235"/>
            <a:chOff x="9492960" y="2647295"/>
            <a:chExt cx="553759" cy="825235"/>
          </a:xfrm>
        </p:grpSpPr>
        <p:sp>
          <p:nvSpPr>
            <p:cNvPr id="25" name="Rectangle 24"/>
            <p:cNvSpPr/>
            <p:nvPr/>
          </p:nvSpPr>
          <p:spPr>
            <a:xfrm>
              <a:off x="9492960" y="2647295"/>
              <a:ext cx="407301" cy="8252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492960" y="2943807"/>
              <a:ext cx="553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Ping</a:t>
              </a:r>
              <a:endParaRPr lang="en-GB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842747" y="4462671"/>
            <a:ext cx="553759" cy="825235"/>
            <a:chOff x="9492960" y="2647295"/>
            <a:chExt cx="553759" cy="825235"/>
          </a:xfrm>
        </p:grpSpPr>
        <p:sp>
          <p:nvSpPr>
            <p:cNvPr id="28" name="Rectangle 27"/>
            <p:cNvSpPr/>
            <p:nvPr/>
          </p:nvSpPr>
          <p:spPr>
            <a:xfrm>
              <a:off x="9492960" y="2647295"/>
              <a:ext cx="407301" cy="8252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92960" y="2943807"/>
              <a:ext cx="553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Ping</a:t>
              </a:r>
              <a:endParaRPr lang="en-GB" sz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34212" y="2680856"/>
            <a:ext cx="553759" cy="825235"/>
            <a:chOff x="9492960" y="2647295"/>
            <a:chExt cx="553759" cy="825235"/>
          </a:xfrm>
        </p:grpSpPr>
        <p:sp>
          <p:nvSpPr>
            <p:cNvPr id="31" name="Rectangle 30"/>
            <p:cNvSpPr/>
            <p:nvPr/>
          </p:nvSpPr>
          <p:spPr>
            <a:xfrm>
              <a:off x="9492960" y="2647295"/>
              <a:ext cx="407301" cy="8252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492960" y="2943807"/>
              <a:ext cx="553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Ping</a:t>
              </a:r>
              <a:endParaRPr lang="en-GB" sz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12171" y="2672288"/>
            <a:ext cx="2424531" cy="827770"/>
            <a:chOff x="4837725" y="2613424"/>
            <a:chExt cx="2424531" cy="827770"/>
          </a:xfrm>
        </p:grpSpPr>
        <p:sp>
          <p:nvSpPr>
            <p:cNvPr id="34" name="Rectangle 33"/>
            <p:cNvSpPr/>
            <p:nvPr/>
          </p:nvSpPr>
          <p:spPr>
            <a:xfrm>
              <a:off x="4837725" y="2615960"/>
              <a:ext cx="2424531" cy="825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3E7B76"/>
                  </a:solidFill>
                  <a:hlinkClick r:id="rId11" action="ppaction://hlinksldjump"/>
                </a:rPr>
                <a:t>Treadmill</a:t>
              </a:r>
              <a:r>
                <a:rPr lang="en-GB" dirty="0" smtClean="0">
                  <a:solidFill>
                    <a:srgbClr val="027973"/>
                  </a:solidFill>
                  <a:hlinkClick r:id="rId11" action="ppaction://hlinksldjump"/>
                </a:rPr>
                <a:t> </a:t>
              </a:r>
              <a:endParaRPr lang="en-GB" dirty="0" smtClean="0">
                <a:solidFill>
                  <a:srgbClr val="027973"/>
                </a:solidFill>
              </a:endParaRPr>
            </a:p>
            <a:p>
              <a:pPr algn="ctr"/>
              <a:r>
                <a:rPr lang="en-GB" dirty="0" smtClean="0">
                  <a:solidFill>
                    <a:srgbClr val="027973"/>
                  </a:solidFill>
                </a:rPr>
                <a:t>20</a:t>
              </a:r>
              <a:r>
                <a:rPr lang="en-GB" sz="800" dirty="0" smtClean="0">
                  <a:solidFill>
                    <a:srgbClr val="027973"/>
                  </a:solidFill>
                </a:rPr>
                <a:t> in-use   </a:t>
              </a:r>
              <a:r>
                <a:rPr lang="en-GB" dirty="0" smtClean="0">
                  <a:solidFill>
                    <a:srgbClr val="027973"/>
                  </a:solidFill>
                </a:rPr>
                <a:t>4</a:t>
              </a:r>
              <a:r>
                <a:rPr lang="en-GB" sz="800" dirty="0" smtClean="0">
                  <a:solidFill>
                    <a:srgbClr val="027973"/>
                  </a:solidFill>
                </a:rPr>
                <a:t> available   </a:t>
              </a:r>
              <a:r>
                <a:rPr lang="en-GB" dirty="0" smtClean="0">
                  <a:solidFill>
                    <a:srgbClr val="027973"/>
                  </a:solidFill>
                </a:rPr>
                <a:t>1</a:t>
              </a:r>
              <a:r>
                <a:rPr lang="en-GB" sz="1100" dirty="0" smtClean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out of </a:t>
              </a:r>
            </a:p>
            <a:p>
              <a:pPr algn="ctr"/>
              <a:r>
                <a:rPr lang="en-GB" sz="800" dirty="0" smtClean="0">
                  <a:solidFill>
                    <a:srgbClr val="027973"/>
                  </a:solidFill>
                </a:rPr>
                <a:t>                                                             service                </a:t>
              </a:r>
              <a:endParaRPr lang="en-GB" sz="800" dirty="0">
                <a:solidFill>
                  <a:srgbClr val="027973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47020" y="2613424"/>
              <a:ext cx="74914" cy="8173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825979" y="3546502"/>
            <a:ext cx="2424531" cy="832149"/>
            <a:chOff x="4857103" y="3537845"/>
            <a:chExt cx="2424531" cy="832149"/>
          </a:xfrm>
        </p:grpSpPr>
        <p:sp>
          <p:nvSpPr>
            <p:cNvPr id="37" name="Rectangle 36"/>
            <p:cNvSpPr/>
            <p:nvPr/>
          </p:nvSpPr>
          <p:spPr>
            <a:xfrm>
              <a:off x="4857103" y="3537845"/>
              <a:ext cx="2424531" cy="825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27973"/>
                  </a:solidFill>
                </a:rPr>
                <a:t>Rowing </a:t>
              </a:r>
            </a:p>
            <a:p>
              <a:pPr algn="ctr"/>
              <a:r>
                <a:rPr lang="en-GB" dirty="0">
                  <a:solidFill>
                    <a:srgbClr val="027973"/>
                  </a:solidFill>
                </a:rPr>
                <a:t>4</a:t>
              </a:r>
              <a:r>
                <a:rPr lang="en-GB" sz="800" dirty="0" smtClean="0">
                  <a:solidFill>
                    <a:srgbClr val="027973"/>
                  </a:solidFill>
                </a:rPr>
                <a:t> in-use   </a:t>
              </a:r>
              <a:r>
                <a:rPr lang="en-GB" sz="2000" dirty="0" smtClean="0">
                  <a:solidFill>
                    <a:srgbClr val="027973"/>
                  </a:solidFill>
                </a:rPr>
                <a:t>0 </a:t>
              </a:r>
              <a:r>
                <a:rPr lang="en-GB" sz="800" dirty="0" smtClean="0">
                  <a:solidFill>
                    <a:srgbClr val="027973"/>
                  </a:solidFill>
                </a:rPr>
                <a:t>available   </a:t>
              </a:r>
              <a:r>
                <a:rPr lang="en-GB" dirty="0">
                  <a:solidFill>
                    <a:srgbClr val="027973"/>
                  </a:solidFill>
                </a:rPr>
                <a:t>0</a:t>
              </a:r>
              <a:r>
                <a:rPr lang="en-GB" sz="1100" dirty="0" smtClean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out of </a:t>
              </a:r>
            </a:p>
            <a:p>
              <a:pPr algn="ctr"/>
              <a:r>
                <a:rPr lang="en-GB" sz="800" dirty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                                                         service                </a:t>
              </a:r>
              <a:endParaRPr lang="en-GB" sz="800" dirty="0">
                <a:solidFill>
                  <a:srgbClr val="027973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73604" y="3552690"/>
              <a:ext cx="74914" cy="8173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815419" y="4460167"/>
            <a:ext cx="2424531" cy="827770"/>
            <a:chOff x="4826528" y="4443934"/>
            <a:chExt cx="2424531" cy="827770"/>
          </a:xfrm>
        </p:grpSpPr>
        <p:sp>
          <p:nvSpPr>
            <p:cNvPr id="40" name="Rectangle 39"/>
            <p:cNvSpPr/>
            <p:nvPr/>
          </p:nvSpPr>
          <p:spPr>
            <a:xfrm>
              <a:off x="4826528" y="4446470"/>
              <a:ext cx="2424531" cy="825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27973"/>
                  </a:solidFill>
                </a:rPr>
                <a:t>Cycle </a:t>
              </a:r>
            </a:p>
            <a:p>
              <a:pPr algn="ctr"/>
              <a:r>
                <a:rPr lang="en-GB" dirty="0" smtClean="0">
                  <a:solidFill>
                    <a:srgbClr val="027973"/>
                  </a:solidFill>
                </a:rPr>
                <a:t>16</a:t>
              </a:r>
              <a:r>
                <a:rPr lang="en-GB" sz="800" dirty="0" smtClean="0">
                  <a:solidFill>
                    <a:srgbClr val="027973"/>
                  </a:solidFill>
                </a:rPr>
                <a:t> in-use   </a:t>
              </a:r>
              <a:r>
                <a:rPr lang="en-GB" sz="2000" dirty="0">
                  <a:solidFill>
                    <a:srgbClr val="027973"/>
                  </a:solidFill>
                </a:rPr>
                <a:t>5</a:t>
              </a:r>
              <a:r>
                <a:rPr lang="en-GB" sz="2000" dirty="0" smtClean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available   </a:t>
              </a:r>
              <a:r>
                <a:rPr lang="en-GB" dirty="0" smtClean="0">
                  <a:solidFill>
                    <a:srgbClr val="027973"/>
                  </a:solidFill>
                </a:rPr>
                <a:t>3</a:t>
              </a:r>
              <a:r>
                <a:rPr lang="en-GB" sz="1100" dirty="0" smtClean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out of </a:t>
              </a:r>
            </a:p>
            <a:p>
              <a:pPr algn="ctr"/>
              <a:r>
                <a:rPr lang="en-GB" sz="800" dirty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                                                             service                </a:t>
              </a:r>
              <a:endParaRPr lang="en-GB" sz="800" dirty="0">
                <a:solidFill>
                  <a:srgbClr val="027973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41660" y="4443934"/>
              <a:ext cx="74914" cy="81730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91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3333 -0.00162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3 -0.00162 L -0.00208 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22222E-6 L -0.02695 0.0006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" y="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95 0.00069 L 0.00547 0.001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-0.03502 0.0016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8" y="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02 0.00162 L -0.00078 0.0046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76133" y="1431679"/>
            <a:ext cx="2601482" cy="4447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95" y="1354974"/>
            <a:ext cx="2601481" cy="380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62944" y="1851334"/>
            <a:ext cx="2402380" cy="66976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009A9F"/>
                </a:solidFill>
                <a:latin typeface="Agency FB" panose="020B0503020202020204" pitchFamily="34" charset="0"/>
              </a:rPr>
              <a:t>FULL BODY MACHINES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2944" y="1851334"/>
            <a:ext cx="202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UPPER </a:t>
            </a:r>
            <a:r>
              <a:rPr lang="en-GB" b="1" dirty="0">
                <a:solidFill>
                  <a:schemeClr val="bg1"/>
                </a:solidFill>
                <a:latin typeface="Agency FB" panose="020B0503020202020204" pitchFamily="34" charset="0"/>
              </a:rPr>
              <a:t>BODY MACHINES</a:t>
            </a:r>
          </a:p>
        </p:txBody>
      </p:sp>
      <p:pic>
        <p:nvPicPr>
          <p:cNvPr id="6" name="Picture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604" y="5445651"/>
            <a:ext cx="255475" cy="251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5966" y="5423439"/>
            <a:ext cx="261194" cy="2611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1117" y="5457585"/>
            <a:ext cx="321766" cy="26113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4134" y="5431809"/>
            <a:ext cx="306367" cy="2792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6400" y="5462375"/>
            <a:ext cx="408995" cy="2895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6261" y="5423439"/>
            <a:ext cx="307088" cy="30708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76133" y="5679469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HOME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21551" y="5674634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CLASSES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09619" y="5674634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ACTIVITY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08428" y="5671229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rgbClr val="009A9F"/>
                </a:solidFill>
              </a:rPr>
              <a:t>WEIGHT UP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13828" y="5679469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WORKOUTS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63015" y="5673033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</a:t>
            </a:r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T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77952" y="2629236"/>
            <a:ext cx="553759" cy="825235"/>
            <a:chOff x="9492960" y="2647295"/>
            <a:chExt cx="553759" cy="825235"/>
          </a:xfrm>
        </p:grpSpPr>
        <p:sp>
          <p:nvSpPr>
            <p:cNvPr id="19" name="Rectangle 18"/>
            <p:cNvSpPr/>
            <p:nvPr/>
          </p:nvSpPr>
          <p:spPr>
            <a:xfrm>
              <a:off x="9492960" y="2647295"/>
              <a:ext cx="407301" cy="8252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92960" y="2943807"/>
              <a:ext cx="553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Ping</a:t>
              </a:r>
              <a:endParaRPr lang="en-GB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45673" y="2629236"/>
            <a:ext cx="2424531" cy="825234"/>
            <a:chOff x="4837725" y="2615960"/>
            <a:chExt cx="2424531" cy="825234"/>
          </a:xfrm>
        </p:grpSpPr>
        <p:sp>
          <p:nvSpPr>
            <p:cNvPr id="22" name="Rectangle 21"/>
            <p:cNvSpPr/>
            <p:nvPr/>
          </p:nvSpPr>
          <p:spPr>
            <a:xfrm>
              <a:off x="4837725" y="2615960"/>
              <a:ext cx="2424531" cy="825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27973"/>
                  </a:solidFill>
                </a:rPr>
                <a:t>Bench Press</a:t>
              </a:r>
            </a:p>
            <a:p>
              <a:pPr algn="ctr"/>
              <a:r>
                <a:rPr lang="en-GB" dirty="0">
                  <a:solidFill>
                    <a:srgbClr val="027973"/>
                  </a:solidFill>
                </a:rPr>
                <a:t>4</a:t>
              </a:r>
              <a:r>
                <a:rPr lang="en-GB" sz="800" dirty="0" smtClean="0">
                  <a:solidFill>
                    <a:srgbClr val="027973"/>
                  </a:solidFill>
                </a:rPr>
                <a:t> in-use   </a:t>
              </a:r>
              <a:r>
                <a:rPr lang="en-GB" dirty="0">
                  <a:solidFill>
                    <a:srgbClr val="027973"/>
                  </a:solidFill>
                </a:rPr>
                <a:t>1</a:t>
              </a:r>
              <a:r>
                <a:rPr lang="en-GB" sz="800" dirty="0" smtClean="0">
                  <a:solidFill>
                    <a:srgbClr val="027973"/>
                  </a:solidFill>
                </a:rPr>
                <a:t> available   </a:t>
              </a:r>
              <a:r>
                <a:rPr lang="en-GB" dirty="0">
                  <a:solidFill>
                    <a:srgbClr val="027973"/>
                  </a:solidFill>
                </a:rPr>
                <a:t>0</a:t>
              </a:r>
              <a:r>
                <a:rPr lang="en-GB" sz="1100" dirty="0" smtClean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out of </a:t>
              </a:r>
            </a:p>
            <a:p>
              <a:pPr algn="ctr"/>
              <a:r>
                <a:rPr lang="en-GB" sz="800" dirty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                                                            service                </a:t>
              </a:r>
              <a:endParaRPr lang="en-GB" sz="800" dirty="0">
                <a:solidFill>
                  <a:srgbClr val="027973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73604" y="2621737"/>
              <a:ext cx="74914" cy="81730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882753" y="3536586"/>
            <a:ext cx="553759" cy="825235"/>
            <a:chOff x="9492960" y="2647295"/>
            <a:chExt cx="553759" cy="825235"/>
          </a:xfrm>
        </p:grpSpPr>
        <p:sp>
          <p:nvSpPr>
            <p:cNvPr id="25" name="Rectangle 24"/>
            <p:cNvSpPr/>
            <p:nvPr/>
          </p:nvSpPr>
          <p:spPr>
            <a:xfrm>
              <a:off x="9492960" y="2647295"/>
              <a:ext cx="407301" cy="8252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492960" y="2943807"/>
              <a:ext cx="553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Ping</a:t>
              </a:r>
              <a:endParaRPr lang="en-GB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866122" y="3530678"/>
            <a:ext cx="2424531" cy="828738"/>
            <a:chOff x="4853972" y="2679372"/>
            <a:chExt cx="2424531" cy="828738"/>
          </a:xfrm>
        </p:grpSpPr>
        <p:sp>
          <p:nvSpPr>
            <p:cNvPr id="28" name="Rectangle 27"/>
            <p:cNvSpPr/>
            <p:nvPr/>
          </p:nvSpPr>
          <p:spPr>
            <a:xfrm>
              <a:off x="4853972" y="2682876"/>
              <a:ext cx="2424531" cy="825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27973"/>
                  </a:solidFill>
                </a:rPr>
                <a:t>Lat Pulldown </a:t>
              </a:r>
            </a:p>
            <a:p>
              <a:pPr algn="ctr"/>
              <a:r>
                <a:rPr lang="en-GB" dirty="0">
                  <a:solidFill>
                    <a:srgbClr val="027973"/>
                  </a:solidFill>
                </a:rPr>
                <a:t>2</a:t>
              </a:r>
              <a:r>
                <a:rPr lang="en-GB" sz="800" dirty="0" smtClean="0">
                  <a:solidFill>
                    <a:srgbClr val="027973"/>
                  </a:solidFill>
                </a:rPr>
                <a:t> in-use   </a:t>
              </a:r>
              <a:r>
                <a:rPr lang="en-GB" dirty="0">
                  <a:solidFill>
                    <a:srgbClr val="027973"/>
                  </a:solidFill>
                </a:rPr>
                <a:t>1</a:t>
              </a:r>
              <a:r>
                <a:rPr lang="en-GB" sz="800" dirty="0" smtClean="0">
                  <a:solidFill>
                    <a:srgbClr val="027973"/>
                  </a:solidFill>
                </a:rPr>
                <a:t> available   </a:t>
              </a:r>
              <a:r>
                <a:rPr lang="en-GB" dirty="0" smtClean="0">
                  <a:solidFill>
                    <a:srgbClr val="027973"/>
                  </a:solidFill>
                </a:rPr>
                <a:t>1</a:t>
              </a:r>
              <a:r>
                <a:rPr lang="en-GB" sz="1100" dirty="0" smtClean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out of </a:t>
              </a:r>
            </a:p>
            <a:p>
              <a:pPr algn="ctr"/>
              <a:r>
                <a:rPr lang="en-GB" sz="800" dirty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                                                            service                </a:t>
              </a:r>
              <a:endParaRPr lang="en-GB" sz="800" dirty="0">
                <a:solidFill>
                  <a:srgbClr val="027973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73338" y="2679372"/>
              <a:ext cx="74914" cy="817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77952" y="4467122"/>
            <a:ext cx="553759" cy="831520"/>
            <a:chOff x="9492960" y="2647295"/>
            <a:chExt cx="553759" cy="825235"/>
          </a:xfrm>
        </p:grpSpPr>
        <p:sp>
          <p:nvSpPr>
            <p:cNvPr id="31" name="Rectangle 30"/>
            <p:cNvSpPr/>
            <p:nvPr/>
          </p:nvSpPr>
          <p:spPr>
            <a:xfrm>
              <a:off x="9492960" y="2647295"/>
              <a:ext cx="407301" cy="8252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492960" y="2943807"/>
              <a:ext cx="553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Ping</a:t>
              </a:r>
              <a:endParaRPr lang="en-GB" sz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73604" y="4466323"/>
            <a:ext cx="2424531" cy="831519"/>
            <a:chOff x="4864632" y="3389205"/>
            <a:chExt cx="2424531" cy="825234"/>
          </a:xfrm>
        </p:grpSpPr>
        <p:sp>
          <p:nvSpPr>
            <p:cNvPr id="34" name="Rectangle 33"/>
            <p:cNvSpPr/>
            <p:nvPr/>
          </p:nvSpPr>
          <p:spPr>
            <a:xfrm>
              <a:off x="4864632" y="3389205"/>
              <a:ext cx="2424531" cy="825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027973"/>
                  </a:solidFill>
                </a:rPr>
                <a:t>Peck Deck </a:t>
              </a:r>
              <a:endParaRPr lang="en-GB" dirty="0" smtClean="0">
                <a:solidFill>
                  <a:srgbClr val="027973"/>
                </a:solidFill>
              </a:endParaRPr>
            </a:p>
            <a:p>
              <a:pPr algn="ctr"/>
              <a:r>
                <a:rPr lang="en-GB" dirty="0">
                  <a:solidFill>
                    <a:srgbClr val="027973"/>
                  </a:solidFill>
                </a:rPr>
                <a:t>0</a:t>
              </a:r>
              <a:r>
                <a:rPr lang="en-GB" sz="800" dirty="0" smtClean="0">
                  <a:solidFill>
                    <a:srgbClr val="027973"/>
                  </a:solidFill>
                </a:rPr>
                <a:t> in-use   </a:t>
              </a:r>
              <a:r>
                <a:rPr lang="en-GB" dirty="0">
                  <a:solidFill>
                    <a:srgbClr val="027973"/>
                  </a:solidFill>
                </a:rPr>
                <a:t>2</a:t>
              </a:r>
              <a:r>
                <a:rPr lang="en-GB" sz="800" dirty="0" smtClean="0">
                  <a:solidFill>
                    <a:srgbClr val="027973"/>
                  </a:solidFill>
                </a:rPr>
                <a:t> available   </a:t>
              </a:r>
              <a:r>
                <a:rPr lang="en-GB" dirty="0">
                  <a:solidFill>
                    <a:srgbClr val="027973"/>
                  </a:solidFill>
                </a:rPr>
                <a:t>0</a:t>
              </a:r>
              <a:r>
                <a:rPr lang="en-GB" sz="1100" dirty="0" smtClean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out of </a:t>
              </a:r>
            </a:p>
            <a:p>
              <a:pPr algn="ctr"/>
              <a:r>
                <a:rPr lang="en-GB" sz="800" dirty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                                                            service                </a:t>
              </a:r>
              <a:endParaRPr lang="en-GB" sz="800" dirty="0">
                <a:solidFill>
                  <a:srgbClr val="027973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78767" y="3389767"/>
              <a:ext cx="74914" cy="81730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3490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-0.03334 -0.00162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4 -0.00162 L -0.00209 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-0.03334 -0.00162 " pathEditMode="relative" rAng="0" ptsTypes="AA">
                                      <p:cBhvr>
                                        <p:cTn id="16" dur="1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9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4 -0.00162 L -0.00209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-0.03333 -0.00162 " pathEditMode="relative" rAng="0" ptsTypes="AA">
                                      <p:cBhvr>
                                        <p:cTn id="26" dur="1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3 -0.00162 L -0.00208 0.000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76133" y="1431679"/>
            <a:ext cx="2601482" cy="4447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95" y="1354974"/>
            <a:ext cx="2601481" cy="380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62944" y="1851334"/>
            <a:ext cx="2402380" cy="66976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009A9F"/>
                </a:solidFill>
                <a:latin typeface="Agency FB" panose="020B0503020202020204" pitchFamily="34" charset="0"/>
              </a:rPr>
              <a:t>FULL BODY MACHINES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2944" y="1851334"/>
            <a:ext cx="1305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FREE WEIGHTS</a:t>
            </a:r>
            <a:endParaRPr lang="en-GB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6" name="Picture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604" y="5445651"/>
            <a:ext cx="255475" cy="251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5966" y="5423439"/>
            <a:ext cx="261194" cy="2611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1117" y="5457585"/>
            <a:ext cx="321766" cy="26113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4134" y="5431809"/>
            <a:ext cx="306367" cy="2792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6400" y="5462375"/>
            <a:ext cx="408995" cy="2895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6261" y="5423439"/>
            <a:ext cx="307088" cy="30708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76133" y="5679469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HOME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21551" y="5674634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CLASSES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09619" y="5674634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ACTIVITY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08428" y="5671229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rgbClr val="009A9F"/>
                </a:solidFill>
              </a:rPr>
              <a:t>WEIGHT UP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13828" y="5679469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WORKOUTS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63015" y="5673033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</a:t>
            </a:r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T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77952" y="2629236"/>
            <a:ext cx="553759" cy="825235"/>
            <a:chOff x="9492960" y="2647295"/>
            <a:chExt cx="553759" cy="825235"/>
          </a:xfrm>
        </p:grpSpPr>
        <p:sp>
          <p:nvSpPr>
            <p:cNvPr id="19" name="Rectangle 18"/>
            <p:cNvSpPr/>
            <p:nvPr/>
          </p:nvSpPr>
          <p:spPr>
            <a:xfrm>
              <a:off x="9492960" y="2647295"/>
              <a:ext cx="407301" cy="8252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92960" y="2943807"/>
              <a:ext cx="553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Ping</a:t>
              </a:r>
              <a:endParaRPr lang="en-GB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45673" y="2629236"/>
            <a:ext cx="2424531" cy="825234"/>
            <a:chOff x="4837725" y="2615960"/>
            <a:chExt cx="2424531" cy="825234"/>
          </a:xfrm>
        </p:grpSpPr>
        <p:sp>
          <p:nvSpPr>
            <p:cNvPr id="22" name="Rectangle 21"/>
            <p:cNvSpPr/>
            <p:nvPr/>
          </p:nvSpPr>
          <p:spPr>
            <a:xfrm>
              <a:off x="4837725" y="2615960"/>
              <a:ext cx="2424531" cy="825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27973"/>
                  </a:solidFill>
                </a:rPr>
                <a:t>8kg Dumbbell</a:t>
              </a:r>
            </a:p>
            <a:p>
              <a:pPr algn="ctr"/>
              <a:r>
                <a:rPr lang="en-GB" dirty="0" smtClean="0">
                  <a:solidFill>
                    <a:srgbClr val="027973"/>
                  </a:solidFill>
                </a:rPr>
                <a:t>2</a:t>
              </a:r>
              <a:r>
                <a:rPr lang="en-GB" sz="800" dirty="0" smtClean="0">
                  <a:solidFill>
                    <a:srgbClr val="027973"/>
                  </a:solidFill>
                </a:rPr>
                <a:t> in-use   </a:t>
              </a:r>
              <a:r>
                <a:rPr lang="en-GB" dirty="0">
                  <a:solidFill>
                    <a:srgbClr val="027973"/>
                  </a:solidFill>
                </a:rPr>
                <a:t>1</a:t>
              </a:r>
              <a:r>
                <a:rPr lang="en-GB" sz="800" dirty="0" smtClean="0">
                  <a:solidFill>
                    <a:srgbClr val="027973"/>
                  </a:solidFill>
                </a:rPr>
                <a:t> available   </a:t>
              </a:r>
              <a:r>
                <a:rPr lang="en-GB" dirty="0">
                  <a:solidFill>
                    <a:srgbClr val="027973"/>
                  </a:solidFill>
                </a:rPr>
                <a:t>0</a:t>
              </a:r>
              <a:r>
                <a:rPr lang="en-GB" sz="1100" dirty="0" smtClean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out of </a:t>
              </a:r>
            </a:p>
            <a:p>
              <a:pPr algn="ctr"/>
              <a:r>
                <a:rPr lang="en-GB" sz="800" dirty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                                                        service                </a:t>
              </a:r>
              <a:endParaRPr lang="en-GB" sz="800" dirty="0">
                <a:solidFill>
                  <a:srgbClr val="027973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73604" y="2621737"/>
              <a:ext cx="74914" cy="81730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882753" y="3536586"/>
            <a:ext cx="553759" cy="825235"/>
            <a:chOff x="9492960" y="2647295"/>
            <a:chExt cx="553759" cy="825235"/>
          </a:xfrm>
        </p:grpSpPr>
        <p:sp>
          <p:nvSpPr>
            <p:cNvPr id="25" name="Rectangle 24"/>
            <p:cNvSpPr/>
            <p:nvPr/>
          </p:nvSpPr>
          <p:spPr>
            <a:xfrm>
              <a:off x="9492960" y="2647295"/>
              <a:ext cx="407301" cy="8252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492960" y="2943807"/>
              <a:ext cx="553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Ping</a:t>
              </a:r>
              <a:endParaRPr lang="en-GB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866122" y="3530678"/>
            <a:ext cx="2424531" cy="828738"/>
            <a:chOff x="4853972" y="2679372"/>
            <a:chExt cx="2424531" cy="828738"/>
          </a:xfrm>
        </p:grpSpPr>
        <p:sp>
          <p:nvSpPr>
            <p:cNvPr id="28" name="Rectangle 27"/>
            <p:cNvSpPr/>
            <p:nvPr/>
          </p:nvSpPr>
          <p:spPr>
            <a:xfrm>
              <a:off x="4853972" y="2682876"/>
              <a:ext cx="2424531" cy="825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27973"/>
                  </a:solidFill>
                </a:rPr>
                <a:t>4kg Dumbbell</a:t>
              </a:r>
              <a:endParaRPr lang="en-GB" dirty="0">
                <a:solidFill>
                  <a:srgbClr val="027973"/>
                </a:solidFill>
              </a:endParaRPr>
            </a:p>
            <a:p>
              <a:pPr algn="ctr"/>
              <a:r>
                <a:rPr lang="en-GB" dirty="0" smtClean="0">
                  <a:solidFill>
                    <a:srgbClr val="027973"/>
                  </a:solidFill>
                </a:rPr>
                <a:t>2</a:t>
              </a:r>
              <a:r>
                <a:rPr lang="en-GB" sz="800" dirty="0" smtClean="0">
                  <a:solidFill>
                    <a:srgbClr val="027973"/>
                  </a:solidFill>
                </a:rPr>
                <a:t> in-use   </a:t>
              </a:r>
              <a:r>
                <a:rPr lang="en-GB" dirty="0">
                  <a:solidFill>
                    <a:srgbClr val="027973"/>
                  </a:solidFill>
                </a:rPr>
                <a:t>1</a:t>
              </a:r>
              <a:r>
                <a:rPr lang="en-GB" sz="800" dirty="0" smtClean="0">
                  <a:solidFill>
                    <a:srgbClr val="027973"/>
                  </a:solidFill>
                </a:rPr>
                <a:t> available   </a:t>
              </a:r>
              <a:r>
                <a:rPr lang="en-GB" dirty="0" smtClean="0">
                  <a:solidFill>
                    <a:srgbClr val="027973"/>
                  </a:solidFill>
                </a:rPr>
                <a:t>1</a:t>
              </a:r>
              <a:r>
                <a:rPr lang="en-GB" sz="1100" dirty="0" smtClean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out of </a:t>
              </a:r>
            </a:p>
            <a:p>
              <a:pPr algn="ctr"/>
              <a:r>
                <a:rPr lang="en-GB" sz="800" dirty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                                                        service                </a:t>
              </a:r>
              <a:endParaRPr lang="en-GB" sz="800" dirty="0">
                <a:solidFill>
                  <a:srgbClr val="027973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73338" y="2679372"/>
              <a:ext cx="74914" cy="817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77952" y="4467122"/>
            <a:ext cx="553759" cy="831520"/>
            <a:chOff x="9492960" y="2647295"/>
            <a:chExt cx="553759" cy="825235"/>
          </a:xfrm>
        </p:grpSpPr>
        <p:sp>
          <p:nvSpPr>
            <p:cNvPr id="31" name="Rectangle 30"/>
            <p:cNvSpPr/>
            <p:nvPr/>
          </p:nvSpPr>
          <p:spPr>
            <a:xfrm>
              <a:off x="9492960" y="2647295"/>
              <a:ext cx="407301" cy="8252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492960" y="2943807"/>
              <a:ext cx="553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Ping</a:t>
              </a:r>
              <a:endParaRPr lang="en-GB" sz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73604" y="4466323"/>
            <a:ext cx="2424531" cy="831519"/>
            <a:chOff x="4864632" y="3389205"/>
            <a:chExt cx="2424531" cy="825234"/>
          </a:xfrm>
        </p:grpSpPr>
        <p:sp>
          <p:nvSpPr>
            <p:cNvPr id="34" name="Rectangle 33"/>
            <p:cNvSpPr/>
            <p:nvPr/>
          </p:nvSpPr>
          <p:spPr>
            <a:xfrm>
              <a:off x="4864632" y="3389205"/>
              <a:ext cx="2424531" cy="825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27973"/>
                  </a:solidFill>
                </a:rPr>
                <a:t>Curl Bar </a:t>
              </a:r>
            </a:p>
            <a:p>
              <a:pPr algn="ctr"/>
              <a:r>
                <a:rPr lang="en-GB" dirty="0">
                  <a:solidFill>
                    <a:srgbClr val="027973"/>
                  </a:solidFill>
                </a:rPr>
                <a:t>0</a:t>
              </a:r>
              <a:r>
                <a:rPr lang="en-GB" sz="800" dirty="0" smtClean="0">
                  <a:solidFill>
                    <a:srgbClr val="027973"/>
                  </a:solidFill>
                </a:rPr>
                <a:t> in-use   </a:t>
              </a:r>
              <a:r>
                <a:rPr lang="en-GB" dirty="0">
                  <a:solidFill>
                    <a:srgbClr val="027973"/>
                  </a:solidFill>
                </a:rPr>
                <a:t>2</a:t>
              </a:r>
              <a:r>
                <a:rPr lang="en-GB" sz="800" dirty="0" smtClean="0">
                  <a:solidFill>
                    <a:srgbClr val="027973"/>
                  </a:solidFill>
                </a:rPr>
                <a:t> available   </a:t>
              </a:r>
              <a:r>
                <a:rPr lang="en-GB" dirty="0">
                  <a:solidFill>
                    <a:srgbClr val="027973"/>
                  </a:solidFill>
                </a:rPr>
                <a:t>0</a:t>
              </a:r>
              <a:r>
                <a:rPr lang="en-GB" sz="1100" dirty="0" smtClean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out of </a:t>
              </a:r>
            </a:p>
            <a:p>
              <a:pPr algn="ctr"/>
              <a:r>
                <a:rPr lang="en-GB" sz="800" dirty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                                                       service                </a:t>
              </a:r>
              <a:endParaRPr lang="en-GB" sz="800" dirty="0">
                <a:solidFill>
                  <a:srgbClr val="027973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78767" y="3389767"/>
              <a:ext cx="74914" cy="81730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984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-0.03334 -0.00162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4 -0.00162 L -0.00209 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-0.03334 -0.00162 " pathEditMode="relative" rAng="0" ptsTypes="AA">
                                      <p:cBhvr>
                                        <p:cTn id="16" dur="1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9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4 -0.00162 L -0.00209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-0.03333 -0.00162 " pathEditMode="relative" rAng="0" ptsTypes="AA">
                                      <p:cBhvr>
                                        <p:cTn id="26" dur="1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3 -0.00162 L -0.00208 0.000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367" y="581891"/>
            <a:ext cx="3441469" cy="563602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172" y="1191523"/>
            <a:ext cx="2434795" cy="356354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4815432" y="1696848"/>
            <a:ext cx="2402380" cy="66976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4834467" y="1668228"/>
            <a:ext cx="1439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3FEFC"/>
                </a:solidFill>
                <a:latin typeface="Agency FB" panose="020B0503020202020204" pitchFamily="34" charset="0"/>
              </a:rPr>
              <a:t>COVENTRY SKYDOME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831586" y="1871583"/>
            <a:ext cx="11608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chemeClr val="bg1"/>
                </a:solidFill>
              </a:rPr>
              <a:t>Equipment's In Use  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hlinkClick r:id="rId4" action="ppaction://hlinksldjump"/>
          </p:cNvPr>
          <p:cNvSpPr/>
          <p:nvPr/>
        </p:nvSpPr>
        <p:spPr>
          <a:xfrm>
            <a:off x="4831586" y="2467418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831585" y="2467495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Treadmill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281021" y="2467418"/>
            <a:ext cx="0" cy="800391"/>
          </a:xfrm>
          <a:prstGeom prst="line">
            <a:avLst/>
          </a:prstGeom>
          <a:ln>
            <a:solidFill>
              <a:srgbClr val="02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hlinkClick r:id="rId4" action="ppaction://hlinksldjump"/>
          </p:cNvPr>
          <p:cNvSpPr/>
          <p:nvPr/>
        </p:nvSpPr>
        <p:spPr>
          <a:xfrm>
            <a:off x="6281021" y="2467417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5980899" y="3401978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sz="14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pic>
        <p:nvPicPr>
          <p:cNvPr id="46" name="Picture 4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9172" y="5219303"/>
            <a:ext cx="255475" cy="251525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4741383" y="5434842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HOME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5493" y="5214468"/>
            <a:ext cx="261194" cy="26119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8334" y="5222953"/>
            <a:ext cx="321766" cy="261136"/>
          </a:xfrm>
          <a:prstGeom prst="rect">
            <a:avLst/>
          </a:prstGeom>
        </p:spPr>
      </p:pic>
      <p:pic>
        <p:nvPicPr>
          <p:cNvPr id="50" name="Picture 4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09821" y="5219620"/>
            <a:ext cx="306367" cy="27920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4466" y="5214468"/>
            <a:ext cx="408995" cy="289513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65561" y="5220087"/>
            <a:ext cx="307088" cy="307088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5112436" y="5427883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41812" y="5434842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983921" y="5441163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WEIGHT UP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428803" y="5431778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868074" y="5434842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37129" y="2547247"/>
            <a:ext cx="640730" cy="64073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181334" y="2809913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71633" y="2731047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27973"/>
                </a:solidFill>
              </a:rPr>
              <a:t>5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618334" y="3050132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  <a:hlinkClick r:id="rId14" action="ppaction://hlinksldjump"/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sp>
        <p:nvSpPr>
          <p:cNvPr id="62" name="Rectangle 61">
            <a:hlinkClick r:id="rId4" action="ppaction://hlinksldjump"/>
          </p:cNvPr>
          <p:cNvSpPr/>
          <p:nvPr/>
        </p:nvSpPr>
        <p:spPr>
          <a:xfrm>
            <a:off x="4817570" y="3368526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4817569" y="3368603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Triceps Bar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167318" y="3711021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57617" y="3632155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0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604318" y="3951240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sp>
        <p:nvSpPr>
          <p:cNvPr id="67" name="Rectangle 66">
            <a:hlinkClick r:id="rId4" action="ppaction://hlinksldjump"/>
          </p:cNvPr>
          <p:cNvSpPr/>
          <p:nvPr/>
        </p:nvSpPr>
        <p:spPr>
          <a:xfrm>
            <a:off x="6267005" y="3368525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67204" y="3500155"/>
            <a:ext cx="594500" cy="532110"/>
          </a:xfrm>
          <a:prstGeom prst="rect">
            <a:avLst/>
          </a:prstGeom>
        </p:spPr>
      </p:pic>
      <p:sp>
        <p:nvSpPr>
          <p:cNvPr id="69" name="Rectangle 68">
            <a:hlinkClick r:id="rId4" action="ppaction://hlinksldjump"/>
          </p:cNvPr>
          <p:cNvSpPr/>
          <p:nvPr/>
        </p:nvSpPr>
        <p:spPr>
          <a:xfrm>
            <a:off x="4815431" y="4251799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4815430" y="4251876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Triceps Press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71" name="Rectangle 70">
            <a:hlinkClick r:id="rId4" action="ppaction://hlinksldjump"/>
          </p:cNvPr>
          <p:cNvSpPr/>
          <p:nvPr/>
        </p:nvSpPr>
        <p:spPr>
          <a:xfrm>
            <a:off x="6264866" y="4251798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5165179" y="4594294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855478" y="4515428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2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602179" y="4834513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54976" y="4371544"/>
            <a:ext cx="606728" cy="55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7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3392" y="1366170"/>
            <a:ext cx="2601482" cy="4447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95" y="1354974"/>
            <a:ext cx="2601481" cy="380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46789" y="1884695"/>
            <a:ext cx="2402380" cy="66976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865824" y="1856075"/>
            <a:ext cx="1439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3FEFC"/>
                </a:solidFill>
                <a:latin typeface="Agency FB" panose="020B0503020202020204" pitchFamily="34" charset="0"/>
              </a:rPr>
              <a:t>COVENTRY SKYDOME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2943" y="2059430"/>
            <a:ext cx="11608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chemeClr val="bg1"/>
                </a:solidFill>
              </a:rPr>
              <a:t>Equipment's In Use  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4862943" y="2655265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862942" y="2655342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Treadmill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312378" y="2655265"/>
            <a:ext cx="0" cy="800391"/>
          </a:xfrm>
          <a:prstGeom prst="line">
            <a:avLst/>
          </a:prstGeom>
          <a:ln>
            <a:solidFill>
              <a:srgbClr val="02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6312378" y="2655264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012256" y="3589825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sz="14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pic>
        <p:nvPicPr>
          <p:cNvPr id="12" name="Picture 1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0529" y="5407150"/>
            <a:ext cx="255475" cy="2515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72740" y="5622689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HOME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6850" y="5402315"/>
            <a:ext cx="261194" cy="2611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9691" y="5410800"/>
            <a:ext cx="321766" cy="261136"/>
          </a:xfrm>
          <a:prstGeom prst="rect">
            <a:avLst/>
          </a:prstGeom>
        </p:spPr>
      </p:pic>
      <p:pic>
        <p:nvPicPr>
          <p:cNvPr id="16" name="Picture 15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1178" y="5407467"/>
            <a:ext cx="306367" cy="279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25823" y="5402315"/>
            <a:ext cx="408995" cy="2895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6918" y="5407934"/>
            <a:ext cx="307088" cy="30708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143793" y="5615730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73169" y="5622689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15278" y="5629010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WEIGHT UP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60160" y="5619625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99431" y="5622689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68486" y="2735094"/>
            <a:ext cx="640730" cy="64073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212691" y="2997760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02990" y="2918894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27973"/>
                </a:solidFill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649691" y="3237979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sp>
        <p:nvSpPr>
          <p:cNvPr id="28" name="Rectangle 27">
            <a:hlinkClick r:id="rId3" action="ppaction://hlinksldjump"/>
          </p:cNvPr>
          <p:cNvSpPr/>
          <p:nvPr/>
        </p:nvSpPr>
        <p:spPr>
          <a:xfrm>
            <a:off x="4848927" y="3556373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4848926" y="3556450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Triceps Bar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30" name="Rectangle 29">
            <a:hlinkClick r:id="rId3" action="ppaction://hlinksldjump"/>
          </p:cNvPr>
          <p:cNvSpPr/>
          <p:nvPr/>
        </p:nvSpPr>
        <p:spPr>
          <a:xfrm>
            <a:off x="6298362" y="3556372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5198675" y="3898868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88974" y="3820002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0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35675" y="4139087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sp>
        <p:nvSpPr>
          <p:cNvPr id="34" name="Rectangle 33">
            <a:hlinkClick r:id="rId3" action="ppaction://hlinksldjump"/>
          </p:cNvPr>
          <p:cNvSpPr/>
          <p:nvPr/>
        </p:nvSpPr>
        <p:spPr>
          <a:xfrm>
            <a:off x="4846788" y="4439646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4846787" y="4439723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Triceps Press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36" name="Rectangle 35">
            <a:hlinkClick r:id="rId3" action="ppaction://hlinksldjump"/>
          </p:cNvPr>
          <p:cNvSpPr/>
          <p:nvPr/>
        </p:nvSpPr>
        <p:spPr>
          <a:xfrm>
            <a:off x="6296223" y="4439645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5196536" y="4782141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86835" y="4703275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2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633536" y="5022360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98561" y="3688002"/>
            <a:ext cx="594500" cy="532110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5111784" y="3722551"/>
            <a:ext cx="1872388" cy="334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Sorry you need to be </a:t>
            </a:r>
            <a:r>
              <a:rPr lang="en-GB" sz="1100" dirty="0">
                <a:solidFill>
                  <a:schemeClr val="tx1"/>
                </a:solidFill>
              </a:rPr>
              <a:t>in </a:t>
            </a:r>
            <a:r>
              <a:rPr lang="en-GB" sz="1100" dirty="0" smtClean="0">
                <a:solidFill>
                  <a:schemeClr val="tx1"/>
                </a:solidFill>
              </a:rPr>
              <a:t>the Gym to be Queued</a:t>
            </a:r>
            <a:endParaRPr lang="en-GB" sz="1100" dirty="0">
              <a:solidFill>
                <a:schemeClr val="tx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86333" y="4559391"/>
            <a:ext cx="606728" cy="55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3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32035" y="1178323"/>
            <a:ext cx="2601482" cy="4447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238" y="1167127"/>
            <a:ext cx="2601481" cy="380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15432" y="1696848"/>
            <a:ext cx="2402380" cy="66976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834467" y="1668228"/>
            <a:ext cx="1439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3FEFC"/>
                </a:solidFill>
                <a:latin typeface="Agency FB" panose="020B0503020202020204" pitchFamily="34" charset="0"/>
              </a:rPr>
              <a:t>COVENTRY SKYDOME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31586" y="1871583"/>
            <a:ext cx="11608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chemeClr val="bg1"/>
                </a:solidFill>
              </a:rPr>
              <a:t>Equipment's In Use  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4831586" y="2467418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831585" y="2467495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Treadmill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281021" y="2467418"/>
            <a:ext cx="0" cy="800391"/>
          </a:xfrm>
          <a:prstGeom prst="line">
            <a:avLst/>
          </a:prstGeom>
          <a:ln>
            <a:solidFill>
              <a:srgbClr val="02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6281021" y="2467417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980899" y="3401978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sz="14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pic>
        <p:nvPicPr>
          <p:cNvPr id="12" name="Picture 1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172" y="5219303"/>
            <a:ext cx="255475" cy="2515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41383" y="5434842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HOME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5493" y="5214468"/>
            <a:ext cx="261194" cy="2611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8334" y="5222953"/>
            <a:ext cx="321766" cy="261136"/>
          </a:xfrm>
          <a:prstGeom prst="rect">
            <a:avLst/>
          </a:prstGeom>
        </p:spPr>
      </p:pic>
      <p:pic>
        <p:nvPicPr>
          <p:cNvPr id="16" name="Picture 15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9821" y="5219620"/>
            <a:ext cx="306367" cy="279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4466" y="5214468"/>
            <a:ext cx="408995" cy="2895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5561" y="5220087"/>
            <a:ext cx="307088" cy="30708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112436" y="5427883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41812" y="5434842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3921" y="5441163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WEIGHT UP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28803" y="5431778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68074" y="5434842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37129" y="2547247"/>
            <a:ext cx="640730" cy="64073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181334" y="2809913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71633" y="2731047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27973"/>
                </a:solidFill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618334" y="3050132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  <a:hlinkClick r:id="rId13" action="ppaction://hlinksldjump"/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sp>
        <p:nvSpPr>
          <p:cNvPr id="28" name="Rectangle 27">
            <a:hlinkClick r:id="rId3" action="ppaction://hlinksldjump"/>
          </p:cNvPr>
          <p:cNvSpPr/>
          <p:nvPr/>
        </p:nvSpPr>
        <p:spPr>
          <a:xfrm>
            <a:off x="4817570" y="3368526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4817569" y="3368603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Triceps Bar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67318" y="3711021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57617" y="3632155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0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04318" y="3951240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sp>
        <p:nvSpPr>
          <p:cNvPr id="33" name="Rectangle 32">
            <a:hlinkClick r:id="rId3" action="ppaction://hlinksldjump"/>
          </p:cNvPr>
          <p:cNvSpPr/>
          <p:nvPr/>
        </p:nvSpPr>
        <p:spPr>
          <a:xfrm>
            <a:off x="6267005" y="3368525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67204" y="3500155"/>
            <a:ext cx="594500" cy="532110"/>
          </a:xfrm>
          <a:prstGeom prst="rect">
            <a:avLst/>
          </a:prstGeom>
        </p:spPr>
      </p:pic>
      <p:sp>
        <p:nvSpPr>
          <p:cNvPr id="35" name="Rectangle 34">
            <a:hlinkClick r:id="rId3" action="ppaction://hlinksldjump"/>
          </p:cNvPr>
          <p:cNvSpPr/>
          <p:nvPr/>
        </p:nvSpPr>
        <p:spPr>
          <a:xfrm>
            <a:off x="4815431" y="4251799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4815430" y="4251876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Triceps Press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37" name="Rectangle 36">
            <a:hlinkClick r:id="rId3" action="ppaction://hlinksldjump"/>
          </p:cNvPr>
          <p:cNvSpPr/>
          <p:nvPr/>
        </p:nvSpPr>
        <p:spPr>
          <a:xfrm>
            <a:off x="6264866" y="4251798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5165179" y="4594294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55478" y="4515428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2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602179" y="4834513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54976" y="4371544"/>
            <a:ext cx="606728" cy="55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7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356</Words>
  <Application>Microsoft Office PowerPoint</Application>
  <PresentationFormat>Widescreen</PresentationFormat>
  <Paragraphs>162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Coventry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Rishiketh Prabhakar</dc:creator>
  <cp:lastModifiedBy>Rishiketh Prabhakar</cp:lastModifiedBy>
  <cp:revision>3</cp:revision>
  <dcterms:created xsi:type="dcterms:W3CDTF">2019-03-12T16:01:10Z</dcterms:created>
  <dcterms:modified xsi:type="dcterms:W3CDTF">2019-04-01T03:09:33Z</dcterms:modified>
</cp:coreProperties>
</file>