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79" r:id="rId2"/>
    <p:sldId id="265" r:id="rId3"/>
    <p:sldId id="266" r:id="rId4"/>
    <p:sldId id="258" r:id="rId5"/>
    <p:sldId id="259" r:id="rId6"/>
    <p:sldId id="260" r:id="rId7"/>
    <p:sldId id="262" r:id="rId8"/>
    <p:sldId id="263" r:id="rId9"/>
    <p:sldId id="264" r:id="rId10"/>
    <p:sldId id="267" r:id="rId11"/>
    <p:sldId id="274" r:id="rId12"/>
    <p:sldId id="275" r:id="rId13"/>
    <p:sldId id="268" r:id="rId14"/>
    <p:sldId id="276" r:id="rId15"/>
    <p:sldId id="269" r:id="rId16"/>
    <p:sldId id="270" r:id="rId17"/>
    <p:sldId id="271" r:id="rId18"/>
    <p:sldId id="272" r:id="rId19"/>
    <p:sldId id="282" r:id="rId20"/>
    <p:sldId id="284" r:id="rId21"/>
    <p:sldId id="273" r:id="rId22"/>
    <p:sldId id="278" r:id="rId23"/>
    <p:sldId id="283"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25E047-1045-6807-E8DA-6AA5D4AB09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302CEB5-900F-7630-2773-D064E5B666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7923F7-16E4-45DB-B9BF-79C98F54955A}" type="datetimeFigureOut">
              <a:rPr lang="en-IN" smtClean="0"/>
              <a:t>18-02-2024</a:t>
            </a:fld>
            <a:endParaRPr lang="en-IN" dirty="0"/>
          </a:p>
        </p:txBody>
      </p:sp>
      <p:sp>
        <p:nvSpPr>
          <p:cNvPr id="4" name="Footer Placeholder 3">
            <a:extLst>
              <a:ext uri="{FF2B5EF4-FFF2-40B4-BE49-F238E27FC236}">
                <a16:creationId xmlns:a16="http://schemas.microsoft.com/office/drawing/2014/main" id="{2924F997-C034-4893-2D8D-8C643A957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Recession Analysis</a:t>
            </a:r>
          </a:p>
        </p:txBody>
      </p:sp>
      <p:sp>
        <p:nvSpPr>
          <p:cNvPr id="5" name="Slide Number Placeholder 4">
            <a:extLst>
              <a:ext uri="{FF2B5EF4-FFF2-40B4-BE49-F238E27FC236}">
                <a16:creationId xmlns:a16="http://schemas.microsoft.com/office/drawing/2014/main" id="{9866378B-2C3D-6009-8C9A-D16D9FC0A6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9D34B0-0E34-46F3-AE49-EEFF0DC4AF95}" type="slidenum">
              <a:rPr lang="en-IN" smtClean="0"/>
              <a:t>‹#›</a:t>
            </a:fld>
            <a:endParaRPr lang="en-IN" dirty="0"/>
          </a:p>
        </p:txBody>
      </p:sp>
    </p:spTree>
    <p:extLst>
      <p:ext uri="{BB962C8B-B14F-4D97-AF65-F5344CB8AC3E}">
        <p14:creationId xmlns:p14="http://schemas.microsoft.com/office/powerpoint/2010/main" val="1862595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D00FC-E161-46E7-A181-B71D4AE66BD7}" type="datetimeFigureOut">
              <a:rPr lang="en-IN" smtClean="0"/>
              <a:t>18-02-2024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Recession Analysis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89611-5B6D-436F-9C03-A500823F4E80}" type="slidenum">
              <a:rPr lang="en-IN" smtClean="0"/>
              <a:t>‹#›</a:t>
            </a:fld>
            <a:endParaRPr lang="en-IN" dirty="0"/>
          </a:p>
        </p:txBody>
      </p:sp>
    </p:spTree>
    <p:extLst>
      <p:ext uri="{BB962C8B-B14F-4D97-AF65-F5344CB8AC3E}">
        <p14:creationId xmlns:p14="http://schemas.microsoft.com/office/powerpoint/2010/main" val="192567286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C9CB-5C1A-CBD5-200D-E613A61B3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15AD25-724F-F0EC-DB1B-660B25951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92D7E1-759A-705A-E854-012DCAD13D09}"/>
              </a:ext>
            </a:extLst>
          </p:cNvPr>
          <p:cNvSpPr>
            <a:spLocks noGrp="1"/>
          </p:cNvSpPr>
          <p:nvPr>
            <p:ph type="dt" sz="half" idx="10"/>
          </p:nvPr>
        </p:nvSpPr>
        <p:spPr/>
        <p:txBody>
          <a:bodyPr/>
          <a:lstStyle/>
          <a:p>
            <a:fld id="{F669E0EF-1522-4CD6-A784-699E2ACF3D5B}" type="datetime1">
              <a:rPr lang="en-IN" smtClean="0"/>
              <a:t>18-02-2024</a:t>
            </a:fld>
            <a:endParaRPr lang="en-IN" dirty="0"/>
          </a:p>
        </p:txBody>
      </p:sp>
      <p:sp>
        <p:nvSpPr>
          <p:cNvPr id="5" name="Footer Placeholder 4">
            <a:extLst>
              <a:ext uri="{FF2B5EF4-FFF2-40B4-BE49-F238E27FC236}">
                <a16:creationId xmlns:a16="http://schemas.microsoft.com/office/drawing/2014/main" id="{57B97900-5586-DC93-0D0C-BAA1236578B2}"/>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BEFDBBCD-8E09-541C-0A58-24F3BA08C311}"/>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214314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5B41-B3FA-03EE-A8BC-B940E7A04B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38A44-6F23-359E-2696-3233A9566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58357-855F-5048-2044-9F47DC0C5BFA}"/>
              </a:ext>
            </a:extLst>
          </p:cNvPr>
          <p:cNvSpPr>
            <a:spLocks noGrp="1"/>
          </p:cNvSpPr>
          <p:nvPr>
            <p:ph type="dt" sz="half" idx="10"/>
          </p:nvPr>
        </p:nvSpPr>
        <p:spPr/>
        <p:txBody>
          <a:bodyPr/>
          <a:lstStyle/>
          <a:p>
            <a:fld id="{4F0F9A0E-C73C-431E-9D57-B70105F7DB5E}" type="datetime1">
              <a:rPr lang="en-IN" smtClean="0"/>
              <a:t>18-02-2024</a:t>
            </a:fld>
            <a:endParaRPr lang="en-IN" dirty="0"/>
          </a:p>
        </p:txBody>
      </p:sp>
      <p:sp>
        <p:nvSpPr>
          <p:cNvPr id="5" name="Footer Placeholder 4">
            <a:extLst>
              <a:ext uri="{FF2B5EF4-FFF2-40B4-BE49-F238E27FC236}">
                <a16:creationId xmlns:a16="http://schemas.microsoft.com/office/drawing/2014/main" id="{BBEBFF15-ACA7-96CC-1ED3-F3359BE46352}"/>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30A59A7D-02F7-8394-206F-B2F5748BE555}"/>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20152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C2F72-3A00-856F-F642-B3FFBA9B1F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1A186-291E-B3C9-5970-47D665E45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A77E5B-5F59-4879-1ED5-5E3CEE4A5487}"/>
              </a:ext>
            </a:extLst>
          </p:cNvPr>
          <p:cNvSpPr>
            <a:spLocks noGrp="1"/>
          </p:cNvSpPr>
          <p:nvPr>
            <p:ph type="dt" sz="half" idx="10"/>
          </p:nvPr>
        </p:nvSpPr>
        <p:spPr/>
        <p:txBody>
          <a:bodyPr/>
          <a:lstStyle/>
          <a:p>
            <a:fld id="{BA06D32E-A000-4EBA-90F0-9806269EA740}" type="datetime1">
              <a:rPr lang="en-IN" smtClean="0"/>
              <a:t>18-02-2024</a:t>
            </a:fld>
            <a:endParaRPr lang="en-IN" dirty="0"/>
          </a:p>
        </p:txBody>
      </p:sp>
      <p:sp>
        <p:nvSpPr>
          <p:cNvPr id="5" name="Footer Placeholder 4">
            <a:extLst>
              <a:ext uri="{FF2B5EF4-FFF2-40B4-BE49-F238E27FC236}">
                <a16:creationId xmlns:a16="http://schemas.microsoft.com/office/drawing/2014/main" id="{1463FF54-8139-B206-B0E8-F93BB9854166}"/>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A0A26192-E0C1-C941-4B68-7E1474CF210E}"/>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3720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315B-3C4A-2492-B035-53EE75EAF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B521D-CC49-1168-B7D1-42B5EE87F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57F22-9FA3-0F7C-4B5A-AF11AE1F0FBD}"/>
              </a:ext>
            </a:extLst>
          </p:cNvPr>
          <p:cNvSpPr>
            <a:spLocks noGrp="1"/>
          </p:cNvSpPr>
          <p:nvPr>
            <p:ph type="dt" sz="half" idx="10"/>
          </p:nvPr>
        </p:nvSpPr>
        <p:spPr/>
        <p:txBody>
          <a:bodyPr/>
          <a:lstStyle/>
          <a:p>
            <a:fld id="{0BB2166E-2657-4C12-99BB-5703F961D493}" type="datetime1">
              <a:rPr lang="en-IN" smtClean="0"/>
              <a:t>18-02-2024</a:t>
            </a:fld>
            <a:endParaRPr lang="en-IN" dirty="0"/>
          </a:p>
        </p:txBody>
      </p:sp>
      <p:sp>
        <p:nvSpPr>
          <p:cNvPr id="5" name="Footer Placeholder 4">
            <a:extLst>
              <a:ext uri="{FF2B5EF4-FFF2-40B4-BE49-F238E27FC236}">
                <a16:creationId xmlns:a16="http://schemas.microsoft.com/office/drawing/2014/main" id="{E2F74CE0-7999-DB4A-3A0C-FCB2DA47AFBD}"/>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D2096252-D8AA-3A6D-5BD4-A2EB8585615E}"/>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82613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2D04-6488-AB09-6989-CC029D284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CF99AF-11BB-4E1A-8764-856A8CAA3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8874F-754A-56F8-D453-1ABF70EC745C}"/>
              </a:ext>
            </a:extLst>
          </p:cNvPr>
          <p:cNvSpPr>
            <a:spLocks noGrp="1"/>
          </p:cNvSpPr>
          <p:nvPr>
            <p:ph type="dt" sz="half" idx="10"/>
          </p:nvPr>
        </p:nvSpPr>
        <p:spPr/>
        <p:txBody>
          <a:bodyPr/>
          <a:lstStyle/>
          <a:p>
            <a:fld id="{1F75207C-4C52-4F51-964F-B8E3269B8D30}" type="datetime1">
              <a:rPr lang="en-IN" smtClean="0"/>
              <a:t>18-02-2024</a:t>
            </a:fld>
            <a:endParaRPr lang="en-IN" dirty="0"/>
          </a:p>
        </p:txBody>
      </p:sp>
      <p:sp>
        <p:nvSpPr>
          <p:cNvPr id="5" name="Footer Placeholder 4">
            <a:extLst>
              <a:ext uri="{FF2B5EF4-FFF2-40B4-BE49-F238E27FC236}">
                <a16:creationId xmlns:a16="http://schemas.microsoft.com/office/drawing/2014/main" id="{1056F634-28FC-93A6-C05F-2F2C13317AB5}"/>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9725620D-B321-ABCF-5536-A78BD60AC58A}"/>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62727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250B-5E20-7A11-A43E-8A5C8EF68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948FF-AA5C-7EE0-4D82-59A51069F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BD700A-0D6A-8C8D-39B9-9835B5231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B6EECC-2123-1BB2-B7AE-86786B001AB8}"/>
              </a:ext>
            </a:extLst>
          </p:cNvPr>
          <p:cNvSpPr>
            <a:spLocks noGrp="1"/>
          </p:cNvSpPr>
          <p:nvPr>
            <p:ph type="dt" sz="half" idx="10"/>
          </p:nvPr>
        </p:nvSpPr>
        <p:spPr/>
        <p:txBody>
          <a:bodyPr/>
          <a:lstStyle/>
          <a:p>
            <a:fld id="{BCCCE51D-ADD2-4BCD-8CD6-5999AA0542E4}" type="datetime1">
              <a:rPr lang="en-IN" smtClean="0"/>
              <a:t>18-02-2024</a:t>
            </a:fld>
            <a:endParaRPr lang="en-IN" dirty="0"/>
          </a:p>
        </p:txBody>
      </p:sp>
      <p:sp>
        <p:nvSpPr>
          <p:cNvPr id="6" name="Footer Placeholder 5">
            <a:extLst>
              <a:ext uri="{FF2B5EF4-FFF2-40B4-BE49-F238E27FC236}">
                <a16:creationId xmlns:a16="http://schemas.microsoft.com/office/drawing/2014/main" id="{47430CE2-0F88-7308-6E2A-5A065137D77F}"/>
              </a:ext>
            </a:extLst>
          </p:cNvPr>
          <p:cNvSpPr>
            <a:spLocks noGrp="1"/>
          </p:cNvSpPr>
          <p:nvPr>
            <p:ph type="ftr" sz="quarter" idx="11"/>
          </p:nvPr>
        </p:nvSpPr>
        <p:spPr/>
        <p:txBody>
          <a:bodyPr/>
          <a:lstStyle/>
          <a:p>
            <a:r>
              <a:rPr lang="en-IN" dirty="0"/>
              <a:t>Recession Analysis</a:t>
            </a:r>
          </a:p>
        </p:txBody>
      </p:sp>
      <p:sp>
        <p:nvSpPr>
          <p:cNvPr id="7" name="Slide Number Placeholder 6">
            <a:extLst>
              <a:ext uri="{FF2B5EF4-FFF2-40B4-BE49-F238E27FC236}">
                <a16:creationId xmlns:a16="http://schemas.microsoft.com/office/drawing/2014/main" id="{D1F22967-79FF-4C49-EE89-DF4614C4AA1A}"/>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97991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9515-96A5-C1DB-A66B-F53D316942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C1521-D226-EC30-4227-7292D5E5D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C430C-3E57-67B1-CC06-B0BD1F5109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87B67E-462E-763E-F791-9C8A9B8F5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77EC4-A2DD-AC72-1351-49E35D259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0BAC56-2B68-02FC-DFE1-EC9A98A02ABE}"/>
              </a:ext>
            </a:extLst>
          </p:cNvPr>
          <p:cNvSpPr>
            <a:spLocks noGrp="1"/>
          </p:cNvSpPr>
          <p:nvPr>
            <p:ph type="dt" sz="half" idx="10"/>
          </p:nvPr>
        </p:nvSpPr>
        <p:spPr/>
        <p:txBody>
          <a:bodyPr/>
          <a:lstStyle/>
          <a:p>
            <a:fld id="{E9ACCCC5-5C10-4556-8BC6-C161581796E3}" type="datetime1">
              <a:rPr lang="en-IN" smtClean="0"/>
              <a:t>18-02-2024</a:t>
            </a:fld>
            <a:endParaRPr lang="en-IN" dirty="0"/>
          </a:p>
        </p:txBody>
      </p:sp>
      <p:sp>
        <p:nvSpPr>
          <p:cNvPr id="8" name="Footer Placeholder 7">
            <a:extLst>
              <a:ext uri="{FF2B5EF4-FFF2-40B4-BE49-F238E27FC236}">
                <a16:creationId xmlns:a16="http://schemas.microsoft.com/office/drawing/2014/main" id="{B1E57F10-823A-B3E1-4F69-7B963B71CF82}"/>
              </a:ext>
            </a:extLst>
          </p:cNvPr>
          <p:cNvSpPr>
            <a:spLocks noGrp="1"/>
          </p:cNvSpPr>
          <p:nvPr>
            <p:ph type="ftr" sz="quarter" idx="11"/>
          </p:nvPr>
        </p:nvSpPr>
        <p:spPr/>
        <p:txBody>
          <a:bodyPr/>
          <a:lstStyle/>
          <a:p>
            <a:r>
              <a:rPr lang="en-IN" dirty="0"/>
              <a:t>Recession Analysis</a:t>
            </a:r>
          </a:p>
        </p:txBody>
      </p:sp>
      <p:sp>
        <p:nvSpPr>
          <p:cNvPr id="9" name="Slide Number Placeholder 8">
            <a:extLst>
              <a:ext uri="{FF2B5EF4-FFF2-40B4-BE49-F238E27FC236}">
                <a16:creationId xmlns:a16="http://schemas.microsoft.com/office/drawing/2014/main" id="{C943BFE5-5D6D-F47D-61B1-BCCBCAD2F10D}"/>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177145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D2DB-24BF-20DB-808A-A638765B59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9DB4FB-8DD8-5CD5-8D9E-5C5EF9EDBB9F}"/>
              </a:ext>
            </a:extLst>
          </p:cNvPr>
          <p:cNvSpPr>
            <a:spLocks noGrp="1"/>
          </p:cNvSpPr>
          <p:nvPr>
            <p:ph type="dt" sz="half" idx="10"/>
          </p:nvPr>
        </p:nvSpPr>
        <p:spPr/>
        <p:txBody>
          <a:bodyPr/>
          <a:lstStyle/>
          <a:p>
            <a:fld id="{4B1F062C-2DD4-4F87-8425-9A9A8FA3D0F0}" type="datetime1">
              <a:rPr lang="en-IN" smtClean="0"/>
              <a:t>18-02-2024</a:t>
            </a:fld>
            <a:endParaRPr lang="en-IN" dirty="0"/>
          </a:p>
        </p:txBody>
      </p:sp>
      <p:sp>
        <p:nvSpPr>
          <p:cNvPr id="4" name="Footer Placeholder 3">
            <a:extLst>
              <a:ext uri="{FF2B5EF4-FFF2-40B4-BE49-F238E27FC236}">
                <a16:creationId xmlns:a16="http://schemas.microsoft.com/office/drawing/2014/main" id="{2768FDF0-5C41-FA20-127D-2A9546521A6C}"/>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FECCCF68-7739-9F8B-6946-0A5A508C25A6}"/>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354139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48EF6-28CE-8928-DAEA-274954A1E613}"/>
              </a:ext>
            </a:extLst>
          </p:cNvPr>
          <p:cNvSpPr>
            <a:spLocks noGrp="1"/>
          </p:cNvSpPr>
          <p:nvPr>
            <p:ph type="dt" sz="half" idx="10"/>
          </p:nvPr>
        </p:nvSpPr>
        <p:spPr/>
        <p:txBody>
          <a:bodyPr/>
          <a:lstStyle/>
          <a:p>
            <a:fld id="{6830C9B8-2597-4AC2-8DA8-E1A282177436}" type="datetime1">
              <a:rPr lang="en-IN" smtClean="0"/>
              <a:t>18-02-2024</a:t>
            </a:fld>
            <a:endParaRPr lang="en-IN" dirty="0"/>
          </a:p>
        </p:txBody>
      </p:sp>
      <p:sp>
        <p:nvSpPr>
          <p:cNvPr id="3" name="Footer Placeholder 2">
            <a:extLst>
              <a:ext uri="{FF2B5EF4-FFF2-40B4-BE49-F238E27FC236}">
                <a16:creationId xmlns:a16="http://schemas.microsoft.com/office/drawing/2014/main" id="{7939834E-52C8-49FB-7DD9-AC33CA8C9AF5}"/>
              </a:ext>
            </a:extLst>
          </p:cNvPr>
          <p:cNvSpPr>
            <a:spLocks noGrp="1"/>
          </p:cNvSpPr>
          <p:nvPr>
            <p:ph type="ftr" sz="quarter" idx="11"/>
          </p:nvPr>
        </p:nvSpPr>
        <p:spPr/>
        <p:txBody>
          <a:bodyPr/>
          <a:lstStyle/>
          <a:p>
            <a:r>
              <a:rPr lang="en-IN" dirty="0"/>
              <a:t>Recession Analysis</a:t>
            </a:r>
          </a:p>
        </p:txBody>
      </p:sp>
      <p:sp>
        <p:nvSpPr>
          <p:cNvPr id="4" name="Slide Number Placeholder 3">
            <a:extLst>
              <a:ext uri="{FF2B5EF4-FFF2-40B4-BE49-F238E27FC236}">
                <a16:creationId xmlns:a16="http://schemas.microsoft.com/office/drawing/2014/main" id="{539FD38B-7E3F-2307-7EE1-C92C68FC31FC}"/>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381582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5042-6E58-4FF6-A200-65250F8E8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FBCE0C-83C0-A1C4-61E2-B71A5CFD0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8A672-0FD8-5EAC-4F8D-4F42CAFD2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147E-4B46-206D-2351-7F717424B1A5}"/>
              </a:ext>
            </a:extLst>
          </p:cNvPr>
          <p:cNvSpPr>
            <a:spLocks noGrp="1"/>
          </p:cNvSpPr>
          <p:nvPr>
            <p:ph type="dt" sz="half" idx="10"/>
          </p:nvPr>
        </p:nvSpPr>
        <p:spPr/>
        <p:txBody>
          <a:bodyPr/>
          <a:lstStyle/>
          <a:p>
            <a:fld id="{7797DCD9-6C06-4265-AF6B-37CB4DEB4E05}" type="datetime1">
              <a:rPr lang="en-IN" smtClean="0"/>
              <a:t>18-02-2024</a:t>
            </a:fld>
            <a:endParaRPr lang="en-IN" dirty="0"/>
          </a:p>
        </p:txBody>
      </p:sp>
      <p:sp>
        <p:nvSpPr>
          <p:cNvPr id="6" name="Footer Placeholder 5">
            <a:extLst>
              <a:ext uri="{FF2B5EF4-FFF2-40B4-BE49-F238E27FC236}">
                <a16:creationId xmlns:a16="http://schemas.microsoft.com/office/drawing/2014/main" id="{ED113551-B7C2-F754-885F-2EA1DD50A631}"/>
              </a:ext>
            </a:extLst>
          </p:cNvPr>
          <p:cNvSpPr>
            <a:spLocks noGrp="1"/>
          </p:cNvSpPr>
          <p:nvPr>
            <p:ph type="ftr" sz="quarter" idx="11"/>
          </p:nvPr>
        </p:nvSpPr>
        <p:spPr/>
        <p:txBody>
          <a:bodyPr/>
          <a:lstStyle/>
          <a:p>
            <a:r>
              <a:rPr lang="en-IN" dirty="0"/>
              <a:t>Recession Analysis</a:t>
            </a:r>
          </a:p>
        </p:txBody>
      </p:sp>
      <p:sp>
        <p:nvSpPr>
          <p:cNvPr id="7" name="Slide Number Placeholder 6">
            <a:extLst>
              <a:ext uri="{FF2B5EF4-FFF2-40B4-BE49-F238E27FC236}">
                <a16:creationId xmlns:a16="http://schemas.microsoft.com/office/drawing/2014/main" id="{372563F5-060D-C6ED-5502-18305C73CF77}"/>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105337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D218-8665-930E-D7D4-10CE1480F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D3E55B-B5CF-00BD-1048-96CD6402F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50C18A5-693D-BB63-7AA2-EDD9FD766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363AC-19CA-EB34-5CFC-7E878F9C5DB2}"/>
              </a:ext>
            </a:extLst>
          </p:cNvPr>
          <p:cNvSpPr>
            <a:spLocks noGrp="1"/>
          </p:cNvSpPr>
          <p:nvPr>
            <p:ph type="dt" sz="half" idx="10"/>
          </p:nvPr>
        </p:nvSpPr>
        <p:spPr/>
        <p:txBody>
          <a:bodyPr/>
          <a:lstStyle/>
          <a:p>
            <a:fld id="{7165AAA6-F1D3-46CC-8A49-6655D035FCBF}" type="datetime1">
              <a:rPr lang="en-IN" smtClean="0"/>
              <a:t>18-02-2024</a:t>
            </a:fld>
            <a:endParaRPr lang="en-IN" dirty="0"/>
          </a:p>
        </p:txBody>
      </p:sp>
      <p:sp>
        <p:nvSpPr>
          <p:cNvPr id="6" name="Footer Placeholder 5">
            <a:extLst>
              <a:ext uri="{FF2B5EF4-FFF2-40B4-BE49-F238E27FC236}">
                <a16:creationId xmlns:a16="http://schemas.microsoft.com/office/drawing/2014/main" id="{2D8A5A57-3D4A-3A16-3B18-7DE61AAA8E50}"/>
              </a:ext>
            </a:extLst>
          </p:cNvPr>
          <p:cNvSpPr>
            <a:spLocks noGrp="1"/>
          </p:cNvSpPr>
          <p:nvPr>
            <p:ph type="ftr" sz="quarter" idx="11"/>
          </p:nvPr>
        </p:nvSpPr>
        <p:spPr/>
        <p:txBody>
          <a:bodyPr/>
          <a:lstStyle/>
          <a:p>
            <a:r>
              <a:rPr lang="en-IN" dirty="0"/>
              <a:t>Recession Analysis</a:t>
            </a:r>
          </a:p>
        </p:txBody>
      </p:sp>
      <p:sp>
        <p:nvSpPr>
          <p:cNvPr id="7" name="Slide Number Placeholder 6">
            <a:extLst>
              <a:ext uri="{FF2B5EF4-FFF2-40B4-BE49-F238E27FC236}">
                <a16:creationId xmlns:a16="http://schemas.microsoft.com/office/drawing/2014/main" id="{05A98656-4A26-1F7A-99F8-70C0834E311A}"/>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225628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80950-34CE-DB25-3146-ACBFFE462B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A694E-2B52-A39C-58C5-ECA0E91D4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4B38F-F004-D2BA-3399-CA37A43D5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C5B4-9B8F-45D9-BDE5-75267CBC75AA}" type="datetime1">
              <a:rPr lang="en-IN" smtClean="0"/>
              <a:t>18-02-2024</a:t>
            </a:fld>
            <a:endParaRPr lang="en-IN" dirty="0"/>
          </a:p>
        </p:txBody>
      </p:sp>
      <p:sp>
        <p:nvSpPr>
          <p:cNvPr id="5" name="Footer Placeholder 4">
            <a:extLst>
              <a:ext uri="{FF2B5EF4-FFF2-40B4-BE49-F238E27FC236}">
                <a16:creationId xmlns:a16="http://schemas.microsoft.com/office/drawing/2014/main" id="{FF4D5AB5-11F6-2114-CDE4-437CE71CBB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Recession Analysis</a:t>
            </a:r>
          </a:p>
        </p:txBody>
      </p:sp>
      <p:sp>
        <p:nvSpPr>
          <p:cNvPr id="6" name="Slide Number Placeholder 5">
            <a:extLst>
              <a:ext uri="{FF2B5EF4-FFF2-40B4-BE49-F238E27FC236}">
                <a16:creationId xmlns:a16="http://schemas.microsoft.com/office/drawing/2014/main" id="{04E1CB8C-2EAB-AF08-024D-68FCA4BDF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C71FB-C3F4-4255-AE80-D4C2B2540779}" type="slidenum">
              <a:rPr lang="en-IN" smtClean="0"/>
              <a:t>‹#›</a:t>
            </a:fld>
            <a:endParaRPr lang="en-IN" dirty="0"/>
          </a:p>
        </p:txBody>
      </p:sp>
    </p:spTree>
    <p:extLst>
      <p:ext uri="{BB962C8B-B14F-4D97-AF65-F5344CB8AC3E}">
        <p14:creationId xmlns:p14="http://schemas.microsoft.com/office/powerpoint/2010/main" val="1576050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public.tableau.com/views/GDPANALYSIS_17079692956640/GDPAnalysis?:language=en-US&amp;:sid=&amp;:display_count=n&amp;:origin=viz_share_link"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98CF7-50BB-2D3A-8AAF-C60261868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9609A-28F4-5939-BF08-53A94D07E4FD}"/>
              </a:ext>
            </a:extLst>
          </p:cNvPr>
          <p:cNvSpPr>
            <a:spLocks noGrp="1"/>
          </p:cNvSpPr>
          <p:nvPr>
            <p:ph type="title"/>
          </p:nvPr>
        </p:nvSpPr>
        <p:spPr>
          <a:xfrm>
            <a:off x="762000" y="474688"/>
            <a:ext cx="10515600" cy="1325563"/>
          </a:xfrm>
        </p:spPr>
        <p:txBody>
          <a:bodyPr>
            <a:normAutofit fontScale="90000"/>
          </a:bodyPr>
          <a:lstStyle/>
          <a:p>
            <a:pPr algn="ctr"/>
            <a:br>
              <a:rPr lang="en-IN" sz="3200" b="1" dirty="0"/>
            </a:b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RECESSION ANALYSIS</a:t>
            </a:r>
            <a:br>
              <a:rPr lang="en-US" sz="3200" b="0" dirty="0">
                <a:solidFill>
                  <a:srgbClr val="000000"/>
                </a:solidFill>
                <a:effectLst/>
              </a:rPr>
            </a:br>
            <a:endParaRPr lang="en-IN" sz="32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B8BF918-B6D6-2ED7-A210-515535659F95}"/>
              </a:ext>
            </a:extLst>
          </p:cNvPr>
          <p:cNvSpPr>
            <a:spLocks noGrp="1"/>
          </p:cNvSpPr>
          <p:nvPr>
            <p:ph sz="half" idx="1"/>
          </p:nvPr>
        </p:nvSpPr>
        <p:spPr>
          <a:xfrm>
            <a:off x="838200" y="2713681"/>
            <a:ext cx="5181600" cy="4351338"/>
          </a:xfrm>
        </p:spPr>
        <p:txBody>
          <a:bodyPr>
            <a:normAutofit/>
          </a:bodyPr>
          <a:lstStyle/>
          <a:p>
            <a:pPr marL="0" indent="0" algn="l">
              <a:buNone/>
            </a:pPr>
            <a:endParaRPr lang="en-US" sz="1800" b="1" dirty="0">
              <a:solidFill>
                <a:srgbClr val="000000"/>
              </a:solidFill>
              <a:effectLst/>
            </a:endParaRPr>
          </a:p>
          <a:p>
            <a:pPr marL="0" indent="0" algn="l">
              <a:buNone/>
            </a:pPr>
            <a:endParaRPr lang="en-US" sz="1800" b="1" dirty="0">
              <a:solidFill>
                <a:srgbClr val="000000"/>
              </a:solidFill>
            </a:endParaRPr>
          </a:p>
          <a:p>
            <a:pPr marL="0" indent="0" algn="l">
              <a:buNone/>
            </a:pPr>
            <a:r>
              <a:rPr lang="en-US" sz="1800" b="1" dirty="0">
                <a:solidFill>
                  <a:srgbClr val="000000"/>
                </a:solidFill>
                <a:effectLst/>
              </a:rPr>
              <a:t>Guided By: </a:t>
            </a:r>
          </a:p>
          <a:p>
            <a:pPr algn="l"/>
            <a:r>
              <a:rPr lang="en-US" sz="1800" b="0" dirty="0">
                <a:solidFill>
                  <a:srgbClr val="000000"/>
                </a:solidFill>
                <a:effectLst/>
              </a:rPr>
              <a:t>Mr. Saurabh Panwar </a:t>
            </a:r>
          </a:p>
        </p:txBody>
      </p:sp>
      <p:sp>
        <p:nvSpPr>
          <p:cNvPr id="6" name="Content Placeholder 5">
            <a:extLst>
              <a:ext uri="{FF2B5EF4-FFF2-40B4-BE49-F238E27FC236}">
                <a16:creationId xmlns:a16="http://schemas.microsoft.com/office/drawing/2014/main" id="{775F8A81-1DBE-67FD-7B63-1153BDE01D5C}"/>
              </a:ext>
            </a:extLst>
          </p:cNvPr>
          <p:cNvSpPr>
            <a:spLocks noGrp="1"/>
          </p:cNvSpPr>
          <p:nvPr>
            <p:ph sz="half" idx="2"/>
          </p:nvPr>
        </p:nvSpPr>
        <p:spPr>
          <a:xfrm>
            <a:off x="6212352" y="2713681"/>
            <a:ext cx="5181600" cy="3650142"/>
          </a:xfrm>
        </p:spPr>
        <p:txBody>
          <a:bodyPr>
            <a:normAutofit/>
          </a:bodyPr>
          <a:lstStyle/>
          <a:p>
            <a:pPr marL="0" indent="0">
              <a:buNone/>
            </a:pPr>
            <a:endParaRPr lang="en-US" sz="1800" b="1" dirty="0">
              <a:solidFill>
                <a:srgbClr val="000000"/>
              </a:solidFill>
              <a:effectLst/>
            </a:endParaRPr>
          </a:p>
          <a:p>
            <a:pPr marL="0" indent="0">
              <a:buNone/>
            </a:pPr>
            <a:endParaRPr lang="en-US" sz="1800" b="1" dirty="0">
              <a:solidFill>
                <a:srgbClr val="000000"/>
              </a:solidFill>
            </a:endParaRPr>
          </a:p>
          <a:p>
            <a:pPr marL="0" indent="0">
              <a:buNone/>
            </a:pPr>
            <a:r>
              <a:rPr lang="en-US" sz="1800" b="1" dirty="0">
                <a:solidFill>
                  <a:srgbClr val="000000"/>
                </a:solidFill>
                <a:effectLst/>
              </a:rPr>
              <a:t>Submitted By:</a:t>
            </a:r>
          </a:p>
          <a:p>
            <a:r>
              <a:rPr lang="en-US" sz="1800" b="0" dirty="0">
                <a:solidFill>
                  <a:srgbClr val="000000"/>
                </a:solidFill>
                <a:effectLst/>
              </a:rPr>
              <a:t> </a:t>
            </a:r>
            <a:r>
              <a:rPr lang="en-US" sz="1800" b="0" dirty="0" err="1">
                <a:solidFill>
                  <a:srgbClr val="000000"/>
                </a:solidFill>
                <a:effectLst/>
              </a:rPr>
              <a:t>Bisure</a:t>
            </a:r>
            <a:r>
              <a:rPr lang="en-US" sz="1800" b="0" dirty="0">
                <a:solidFill>
                  <a:srgbClr val="000000"/>
                </a:solidFill>
                <a:effectLst/>
              </a:rPr>
              <a:t> Prateek </a:t>
            </a:r>
            <a:r>
              <a:rPr lang="en-US" sz="1800" b="0" dirty="0" err="1">
                <a:solidFill>
                  <a:srgbClr val="000000"/>
                </a:solidFill>
                <a:effectLst/>
              </a:rPr>
              <a:t>Pratapsinh</a:t>
            </a:r>
            <a:r>
              <a:rPr lang="en-US" sz="1800" b="0" dirty="0">
                <a:solidFill>
                  <a:srgbClr val="000000"/>
                </a:solidFill>
                <a:effectLst/>
              </a:rPr>
              <a:t>  (230940125010)</a:t>
            </a:r>
          </a:p>
          <a:p>
            <a:r>
              <a:rPr lang="en-US" sz="1800" b="0" dirty="0">
                <a:solidFill>
                  <a:srgbClr val="000000"/>
                </a:solidFill>
                <a:effectLst/>
              </a:rPr>
              <a:t> Kodak Rishikesh Pradeep    (230940125027)</a:t>
            </a:r>
          </a:p>
          <a:p>
            <a:r>
              <a:rPr lang="en-US" sz="1800" b="0" dirty="0">
                <a:solidFill>
                  <a:srgbClr val="000000"/>
                </a:solidFill>
                <a:effectLst/>
              </a:rPr>
              <a:t> </a:t>
            </a:r>
            <a:r>
              <a:rPr lang="en-US" sz="1800" b="0" dirty="0" err="1">
                <a:solidFill>
                  <a:srgbClr val="000000"/>
                </a:solidFill>
                <a:effectLst/>
              </a:rPr>
              <a:t>Munfan</a:t>
            </a:r>
            <a:r>
              <a:rPr lang="en-US" sz="1800" b="0" dirty="0">
                <a:solidFill>
                  <a:srgbClr val="000000"/>
                </a:solidFill>
                <a:effectLst/>
              </a:rPr>
              <a:t> Aditya </a:t>
            </a:r>
            <a:r>
              <a:rPr lang="en-US" sz="1800" b="0" dirty="0" err="1">
                <a:solidFill>
                  <a:srgbClr val="000000"/>
                </a:solidFill>
                <a:effectLst/>
              </a:rPr>
              <a:t>Ramrao</a:t>
            </a:r>
            <a:r>
              <a:rPr lang="en-US" sz="1800" b="0" dirty="0">
                <a:solidFill>
                  <a:srgbClr val="000000"/>
                </a:solidFill>
                <a:effectLst/>
              </a:rPr>
              <a:t>       (230940125029)</a:t>
            </a:r>
          </a:p>
          <a:p>
            <a:r>
              <a:rPr lang="en-US" sz="1800" b="0" dirty="0">
                <a:solidFill>
                  <a:srgbClr val="000000"/>
                </a:solidFill>
                <a:effectLst/>
              </a:rPr>
              <a:t> Mali Omkar </a:t>
            </a:r>
            <a:r>
              <a:rPr lang="en-US" sz="1800" b="0" dirty="0" err="1">
                <a:solidFill>
                  <a:srgbClr val="000000"/>
                </a:solidFill>
                <a:effectLst/>
              </a:rPr>
              <a:t>Nandkumar</a:t>
            </a:r>
            <a:r>
              <a:rPr lang="en-US" sz="1800" b="0" dirty="0">
                <a:solidFill>
                  <a:srgbClr val="000000"/>
                </a:solidFill>
                <a:effectLst/>
              </a:rPr>
              <a:t>     (230940125032)</a:t>
            </a:r>
          </a:p>
          <a:p>
            <a:r>
              <a:rPr lang="en-US" sz="1800" b="0" dirty="0">
                <a:solidFill>
                  <a:srgbClr val="000000"/>
                </a:solidFill>
                <a:effectLst/>
              </a:rPr>
              <a:t> </a:t>
            </a:r>
            <a:r>
              <a:rPr lang="en-US" sz="1800" b="0" dirty="0" err="1">
                <a:solidFill>
                  <a:srgbClr val="000000"/>
                </a:solidFill>
                <a:effectLst/>
              </a:rPr>
              <a:t>Tambolkar</a:t>
            </a:r>
            <a:r>
              <a:rPr lang="en-US" sz="1800" b="0" dirty="0">
                <a:solidFill>
                  <a:srgbClr val="000000"/>
                </a:solidFill>
                <a:effectLst/>
              </a:rPr>
              <a:t> Shubham </a:t>
            </a:r>
            <a:r>
              <a:rPr lang="en-US" sz="1800" b="0" dirty="0" err="1">
                <a:solidFill>
                  <a:srgbClr val="000000"/>
                </a:solidFill>
                <a:effectLst/>
              </a:rPr>
              <a:t>Dilip</a:t>
            </a:r>
            <a:r>
              <a:rPr lang="en-US" sz="1800" b="0" dirty="0">
                <a:solidFill>
                  <a:srgbClr val="000000"/>
                </a:solidFill>
                <a:effectLst/>
              </a:rPr>
              <a:t>  (230940125051)</a:t>
            </a:r>
          </a:p>
          <a:p>
            <a:endParaRPr lang="en-IN" dirty="0"/>
          </a:p>
        </p:txBody>
      </p:sp>
      <p:sp>
        <p:nvSpPr>
          <p:cNvPr id="4" name="Footer Placeholder 3">
            <a:extLst>
              <a:ext uri="{FF2B5EF4-FFF2-40B4-BE49-F238E27FC236}">
                <a16:creationId xmlns:a16="http://schemas.microsoft.com/office/drawing/2014/main" id="{113F99C7-8611-4B49-2917-26AB0A7EA022}"/>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F4E3548-63D0-CA53-E60D-086B7F6AD24A}"/>
              </a:ext>
            </a:extLst>
          </p:cNvPr>
          <p:cNvSpPr>
            <a:spLocks noGrp="1"/>
          </p:cNvSpPr>
          <p:nvPr>
            <p:ph type="sldNum" sz="quarter" idx="12"/>
          </p:nvPr>
        </p:nvSpPr>
        <p:spPr/>
        <p:txBody>
          <a:bodyPr/>
          <a:lstStyle/>
          <a:p>
            <a:fld id="{7B3C71FB-C3F4-4255-AE80-D4C2B2540779}" type="slidenum">
              <a:rPr lang="en-IN" smtClean="0"/>
              <a:t>1</a:t>
            </a:fld>
            <a:endParaRPr lang="en-IN" dirty="0"/>
          </a:p>
        </p:txBody>
      </p:sp>
      <p:pic>
        <p:nvPicPr>
          <p:cNvPr id="7" name="Picture 6">
            <a:extLst>
              <a:ext uri="{FF2B5EF4-FFF2-40B4-BE49-F238E27FC236}">
                <a16:creationId xmlns:a16="http://schemas.microsoft.com/office/drawing/2014/main" id="{0304E554-F7B1-C486-EB68-CF6247032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BBC88487-14EB-EAA4-E57E-9D8997122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7718B024-1E2E-CC76-6BCC-F76FE0F10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
        <p:nvSpPr>
          <p:cNvPr id="8" name="TextBox 7">
            <a:extLst>
              <a:ext uri="{FF2B5EF4-FFF2-40B4-BE49-F238E27FC236}">
                <a16:creationId xmlns:a16="http://schemas.microsoft.com/office/drawing/2014/main" id="{35C0DEA4-F14A-2189-37EA-3439F0FE09CB}"/>
              </a:ext>
            </a:extLst>
          </p:cNvPr>
          <p:cNvSpPr txBox="1"/>
          <p:nvPr/>
        </p:nvSpPr>
        <p:spPr>
          <a:xfrm>
            <a:off x="1486786" y="1753498"/>
            <a:ext cx="9218428" cy="1015663"/>
          </a:xfrm>
          <a:prstGeom prst="rect">
            <a:avLst/>
          </a:prstGeom>
          <a:noFill/>
        </p:spPr>
        <p:txBody>
          <a:bodyPr wrap="square" rtlCol="0">
            <a:spAutoFit/>
          </a:bodyPr>
          <a:lstStyle/>
          <a:p>
            <a:pPr algn="ctr"/>
            <a:endParaRPr lang="en-IN" sz="2000" b="1" dirty="0"/>
          </a:p>
          <a:p>
            <a:pPr algn="ctr"/>
            <a:r>
              <a:rPr lang="en-IN" sz="2000" b="1" dirty="0"/>
              <a:t>PG-Diploma in Big Data Analytics (PG-DBDA)</a:t>
            </a:r>
          </a:p>
          <a:p>
            <a:pPr algn="ctr"/>
            <a:r>
              <a:rPr lang="en-IN" sz="2000" b="1" dirty="0"/>
              <a:t>Project Group : 08</a:t>
            </a:r>
          </a:p>
        </p:txBody>
      </p:sp>
    </p:spTree>
    <p:extLst>
      <p:ext uri="{BB962C8B-B14F-4D97-AF65-F5344CB8AC3E}">
        <p14:creationId xmlns:p14="http://schemas.microsoft.com/office/powerpoint/2010/main" val="115895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716CD-CCEE-B09E-F8AA-E14AD62BC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6A41F-0F65-8F57-932C-B38E8FA59711}"/>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Visualization</a:t>
            </a:r>
          </a:p>
        </p:txBody>
      </p:sp>
      <p:sp>
        <p:nvSpPr>
          <p:cNvPr id="3" name="Subtitle 2">
            <a:extLst>
              <a:ext uri="{FF2B5EF4-FFF2-40B4-BE49-F238E27FC236}">
                <a16:creationId xmlns:a16="http://schemas.microsoft.com/office/drawing/2014/main" id="{F64404D6-2B44-54C6-EF52-B9E818120F17}"/>
              </a:ext>
            </a:extLst>
          </p:cNvPr>
          <p:cNvSpPr>
            <a:spLocks noGrp="1"/>
          </p:cNvSpPr>
          <p:nvPr>
            <p:ph type="subTitle" idx="1"/>
          </p:nvPr>
        </p:nvSpPr>
        <p:spPr>
          <a:xfrm>
            <a:off x="1181100" y="1278025"/>
            <a:ext cx="10051192" cy="3949395"/>
          </a:xfrm>
        </p:spPr>
        <p:txBody>
          <a:bodyPr>
            <a:normAutofit/>
          </a:bodyPr>
          <a:lstStyle/>
          <a:p>
            <a:pPr algn="l"/>
            <a:r>
              <a:rPr lang="en-US" sz="1800" b="1" dirty="0"/>
              <a:t>Data Visualization</a:t>
            </a:r>
            <a:r>
              <a:rPr lang="en-US" sz="1800" dirty="0"/>
              <a:t>: Created interactive and insightful visualizations using Tableau.</a:t>
            </a:r>
          </a:p>
          <a:p>
            <a:pPr algn="l"/>
            <a:r>
              <a:rPr lang="en-US" sz="1800" b="1" dirty="0"/>
              <a:t>Dashboard Creation</a:t>
            </a:r>
            <a:r>
              <a:rPr lang="en-US" sz="1800" dirty="0"/>
              <a:t>: Designed dashboards to present different Country GDP data.</a:t>
            </a:r>
          </a:p>
          <a:p>
            <a:pPr algn="l"/>
            <a:r>
              <a:rPr lang="en-US" sz="1800" b="1" dirty="0"/>
              <a:t>Interactive Analysis</a:t>
            </a:r>
            <a:r>
              <a:rPr lang="en-US" sz="1800" dirty="0"/>
              <a:t>: Enabled users to explore and understand the data through interactive visualizations.</a:t>
            </a:r>
          </a:p>
          <a:p>
            <a:pPr algn="l"/>
            <a:endParaRPr lang="en-US" sz="1600" dirty="0"/>
          </a:p>
        </p:txBody>
      </p:sp>
      <p:sp>
        <p:nvSpPr>
          <p:cNvPr id="4" name="Footer Placeholder 3">
            <a:extLst>
              <a:ext uri="{FF2B5EF4-FFF2-40B4-BE49-F238E27FC236}">
                <a16:creationId xmlns:a16="http://schemas.microsoft.com/office/drawing/2014/main" id="{55F2EC43-09AC-378E-D202-6707798742CC}"/>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0A3EB6AA-C306-F07F-A3E8-9EA0AEE3B647}"/>
              </a:ext>
            </a:extLst>
          </p:cNvPr>
          <p:cNvSpPr>
            <a:spLocks noGrp="1"/>
          </p:cNvSpPr>
          <p:nvPr>
            <p:ph type="sldNum" sz="quarter" idx="12"/>
          </p:nvPr>
        </p:nvSpPr>
        <p:spPr/>
        <p:txBody>
          <a:bodyPr/>
          <a:lstStyle/>
          <a:p>
            <a:fld id="{7B3C71FB-C3F4-4255-AE80-D4C2B2540779}" type="slidenum">
              <a:rPr lang="en-IN" smtClean="0"/>
              <a:t>10</a:t>
            </a:fld>
            <a:endParaRPr lang="en-IN" dirty="0"/>
          </a:p>
        </p:txBody>
      </p:sp>
      <p:pic>
        <p:nvPicPr>
          <p:cNvPr id="7" name="Picture 6">
            <a:extLst>
              <a:ext uri="{FF2B5EF4-FFF2-40B4-BE49-F238E27FC236}">
                <a16:creationId xmlns:a16="http://schemas.microsoft.com/office/drawing/2014/main" id="{184AC572-F897-4D5D-5A63-934EC86AA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C3C76F0-D42A-2AD7-13D5-552544D1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F162DF49-90FC-11D0-4506-98A2C6817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
        <p:nvSpPr>
          <p:cNvPr id="9" name="TextBox 8">
            <a:extLst>
              <a:ext uri="{FF2B5EF4-FFF2-40B4-BE49-F238E27FC236}">
                <a16:creationId xmlns:a16="http://schemas.microsoft.com/office/drawing/2014/main" id="{38FB5E5E-7B5F-201E-64E5-9C73EAC071A7}"/>
              </a:ext>
            </a:extLst>
          </p:cNvPr>
          <p:cNvSpPr txBox="1"/>
          <p:nvPr/>
        </p:nvSpPr>
        <p:spPr>
          <a:xfrm>
            <a:off x="1840896" y="5827059"/>
            <a:ext cx="9170004" cy="523220"/>
          </a:xfrm>
          <a:prstGeom prst="rect">
            <a:avLst/>
          </a:prstGeom>
          <a:noFill/>
        </p:spPr>
        <p:txBody>
          <a:bodyPr wrap="square" rtlCol="0">
            <a:spAutoFit/>
          </a:bodyPr>
          <a:lstStyle/>
          <a:p>
            <a:pPr algn="ctr"/>
            <a:r>
              <a:rPr lang="en-IN" sz="1400" dirty="0">
                <a:hlinkClick r:id="rId5"/>
              </a:rPr>
              <a:t>https://public.tableau.com/views/GDPANALYSIS_17079692956640/GDPAnalysis?:language=en-US&amp;:sid=&amp;:display_count=n&amp;:origin=viz_share_link</a:t>
            </a:r>
            <a:endParaRPr lang="en-IN" sz="1400" dirty="0"/>
          </a:p>
        </p:txBody>
      </p:sp>
      <p:pic>
        <p:nvPicPr>
          <p:cNvPr id="12" name="Picture 11">
            <a:extLst>
              <a:ext uri="{FF2B5EF4-FFF2-40B4-BE49-F238E27FC236}">
                <a16:creationId xmlns:a16="http://schemas.microsoft.com/office/drawing/2014/main" id="{C9B173E4-B4EF-4719-9823-4CFFB3D3D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6551" y="2421924"/>
            <a:ext cx="8634553" cy="3432835"/>
          </a:xfrm>
          <a:prstGeom prst="rect">
            <a:avLst/>
          </a:prstGeom>
        </p:spPr>
      </p:pic>
    </p:spTree>
    <p:extLst>
      <p:ext uri="{BB962C8B-B14F-4D97-AF65-F5344CB8AC3E}">
        <p14:creationId xmlns:p14="http://schemas.microsoft.com/office/powerpoint/2010/main" val="78678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28D8B-EE1F-CF8F-AD86-305C2B88F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3B719-5D36-24D7-951C-135C71F8EA5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Dashboard Snapshots </a:t>
            </a:r>
          </a:p>
        </p:txBody>
      </p:sp>
      <p:sp>
        <p:nvSpPr>
          <p:cNvPr id="4" name="Footer Placeholder 3">
            <a:extLst>
              <a:ext uri="{FF2B5EF4-FFF2-40B4-BE49-F238E27FC236}">
                <a16:creationId xmlns:a16="http://schemas.microsoft.com/office/drawing/2014/main" id="{5BCE3833-0D59-F04A-20E0-53AB021D7C95}"/>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0BBB9065-FA1A-1D45-8F9D-BADD20DEE147}"/>
              </a:ext>
            </a:extLst>
          </p:cNvPr>
          <p:cNvSpPr>
            <a:spLocks noGrp="1"/>
          </p:cNvSpPr>
          <p:nvPr>
            <p:ph type="sldNum" sz="quarter" idx="12"/>
          </p:nvPr>
        </p:nvSpPr>
        <p:spPr/>
        <p:txBody>
          <a:bodyPr/>
          <a:lstStyle/>
          <a:p>
            <a:fld id="{7B3C71FB-C3F4-4255-AE80-D4C2B2540779}" type="slidenum">
              <a:rPr lang="en-IN" smtClean="0"/>
              <a:t>11</a:t>
            </a:fld>
            <a:endParaRPr lang="en-IN" dirty="0"/>
          </a:p>
        </p:txBody>
      </p:sp>
      <p:pic>
        <p:nvPicPr>
          <p:cNvPr id="7" name="Picture 6">
            <a:extLst>
              <a:ext uri="{FF2B5EF4-FFF2-40B4-BE49-F238E27FC236}">
                <a16:creationId xmlns:a16="http://schemas.microsoft.com/office/drawing/2014/main" id="{88C332D2-0E1C-85A9-7B09-9FD8C239F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7366167-BC8C-0D7A-F83B-6CC214855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119F0CC2-1C9E-1BBF-8CB3-D0397BEE4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CA70C8BB-EE87-C702-2A54-09F6403668B5}"/>
              </a:ext>
            </a:extLst>
          </p:cNvPr>
          <p:cNvPicPr>
            <a:picLocks noChangeAspect="1"/>
          </p:cNvPicPr>
          <p:nvPr/>
        </p:nvPicPr>
        <p:blipFill rotWithShape="1">
          <a:blip r:embed="rId5">
            <a:extLst>
              <a:ext uri="{28A0092B-C50C-407E-A947-70E740481C1C}">
                <a14:useLocalDpi xmlns:a14="http://schemas.microsoft.com/office/drawing/2010/main" val="0"/>
              </a:ext>
            </a:extLst>
          </a:blip>
          <a:srcRect l="2003"/>
          <a:stretch/>
        </p:blipFill>
        <p:spPr>
          <a:xfrm rot="5400000">
            <a:off x="3611678" y="-928676"/>
            <a:ext cx="4968642" cy="9018129"/>
          </a:xfrm>
          <a:prstGeom prst="rect">
            <a:avLst/>
          </a:prstGeom>
        </p:spPr>
      </p:pic>
    </p:spTree>
    <p:extLst>
      <p:ext uri="{BB962C8B-B14F-4D97-AF65-F5344CB8AC3E}">
        <p14:creationId xmlns:p14="http://schemas.microsoft.com/office/powerpoint/2010/main" val="28765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A3BD9-2969-6F65-FDB2-B85C133FA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F37197-C835-6E69-8BA8-64106B0409F1}"/>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Dashboard Snapshots</a:t>
            </a:r>
          </a:p>
        </p:txBody>
      </p:sp>
      <p:sp>
        <p:nvSpPr>
          <p:cNvPr id="4" name="Footer Placeholder 3">
            <a:extLst>
              <a:ext uri="{FF2B5EF4-FFF2-40B4-BE49-F238E27FC236}">
                <a16:creationId xmlns:a16="http://schemas.microsoft.com/office/drawing/2014/main" id="{BB416EBF-5011-49C7-DBF9-FEC6AF238FF2}"/>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E09C7DD-9FB5-2CDE-93A6-6F01E5B7EDC5}"/>
              </a:ext>
            </a:extLst>
          </p:cNvPr>
          <p:cNvSpPr>
            <a:spLocks noGrp="1"/>
          </p:cNvSpPr>
          <p:nvPr>
            <p:ph type="sldNum" sz="quarter" idx="12"/>
          </p:nvPr>
        </p:nvSpPr>
        <p:spPr/>
        <p:txBody>
          <a:bodyPr/>
          <a:lstStyle/>
          <a:p>
            <a:fld id="{7B3C71FB-C3F4-4255-AE80-D4C2B2540779}" type="slidenum">
              <a:rPr lang="en-IN" smtClean="0"/>
              <a:t>12</a:t>
            </a:fld>
            <a:endParaRPr lang="en-IN" dirty="0"/>
          </a:p>
        </p:txBody>
      </p:sp>
      <p:pic>
        <p:nvPicPr>
          <p:cNvPr id="7" name="Picture 6">
            <a:extLst>
              <a:ext uri="{FF2B5EF4-FFF2-40B4-BE49-F238E27FC236}">
                <a16:creationId xmlns:a16="http://schemas.microsoft.com/office/drawing/2014/main" id="{4E83F2E7-C173-69D7-DE2B-4EC3415B3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6C6DA4A8-BD42-5B75-526A-778E192DF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15BCE4A7-5A53-B970-44C2-0855B4379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3662700F-18A2-E51C-B159-638FBB45414B}"/>
              </a:ext>
            </a:extLst>
          </p:cNvPr>
          <p:cNvPicPr>
            <a:picLocks noChangeAspect="1"/>
          </p:cNvPicPr>
          <p:nvPr/>
        </p:nvPicPr>
        <p:blipFill rotWithShape="1">
          <a:blip r:embed="rId5">
            <a:extLst>
              <a:ext uri="{28A0092B-C50C-407E-A947-70E740481C1C}">
                <a14:useLocalDpi xmlns:a14="http://schemas.microsoft.com/office/drawing/2010/main" val="0"/>
              </a:ext>
            </a:extLst>
          </a:blip>
          <a:srcRect l="4209"/>
          <a:stretch/>
        </p:blipFill>
        <p:spPr>
          <a:xfrm rot="5400000">
            <a:off x="3648670" y="-969397"/>
            <a:ext cx="4894658" cy="9088420"/>
          </a:xfrm>
          <a:prstGeom prst="rect">
            <a:avLst/>
          </a:prstGeom>
        </p:spPr>
      </p:pic>
      <p:sp>
        <p:nvSpPr>
          <p:cNvPr id="3" name="Oval 2">
            <a:extLst>
              <a:ext uri="{FF2B5EF4-FFF2-40B4-BE49-F238E27FC236}">
                <a16:creationId xmlns:a16="http://schemas.microsoft.com/office/drawing/2014/main" id="{2B20AF77-D7A3-10A1-7E5B-515414D18040}"/>
              </a:ext>
            </a:extLst>
          </p:cNvPr>
          <p:cNvSpPr/>
          <p:nvPr/>
        </p:nvSpPr>
        <p:spPr>
          <a:xfrm>
            <a:off x="7735107" y="2936120"/>
            <a:ext cx="134829" cy="1423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Oval 7">
            <a:extLst>
              <a:ext uri="{FF2B5EF4-FFF2-40B4-BE49-F238E27FC236}">
                <a16:creationId xmlns:a16="http://schemas.microsoft.com/office/drawing/2014/main" id="{18086C18-1B94-86C0-F560-A761639B0150}"/>
              </a:ext>
            </a:extLst>
          </p:cNvPr>
          <p:cNvSpPr/>
          <p:nvPr/>
        </p:nvSpPr>
        <p:spPr>
          <a:xfrm>
            <a:off x="10167411" y="3003176"/>
            <a:ext cx="134829" cy="1423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29AEEEE5-A9DE-8924-853F-B745A8760ABD}"/>
              </a:ext>
            </a:extLst>
          </p:cNvPr>
          <p:cNvSpPr/>
          <p:nvPr/>
        </p:nvSpPr>
        <p:spPr>
          <a:xfrm>
            <a:off x="6906051" y="2704472"/>
            <a:ext cx="134829" cy="1423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5037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9311F-BE2B-0BB6-B239-489018CA4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93551-53D8-68B7-10BC-6B65D36D1366}"/>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with Machine Learning</a:t>
            </a:r>
          </a:p>
        </p:txBody>
      </p:sp>
      <p:sp>
        <p:nvSpPr>
          <p:cNvPr id="3" name="Subtitle 2">
            <a:extLst>
              <a:ext uri="{FF2B5EF4-FFF2-40B4-BE49-F238E27FC236}">
                <a16:creationId xmlns:a16="http://schemas.microsoft.com/office/drawing/2014/main" id="{D4DCC903-00A7-572B-71FC-C3F7630688B6}"/>
              </a:ext>
            </a:extLst>
          </p:cNvPr>
          <p:cNvSpPr>
            <a:spLocks noGrp="1"/>
          </p:cNvSpPr>
          <p:nvPr>
            <p:ph type="subTitle" idx="1"/>
          </p:nvPr>
        </p:nvSpPr>
        <p:spPr>
          <a:xfrm>
            <a:off x="1181099" y="1445663"/>
            <a:ext cx="9829800" cy="4260009"/>
          </a:xfrm>
        </p:spPr>
        <p:txBody>
          <a:bodyPr>
            <a:normAutofit/>
          </a:bodyPr>
          <a:lstStyle/>
          <a:p>
            <a:pPr algn="just"/>
            <a:r>
              <a:rPr lang="en-US" sz="2000" b="1" dirty="0">
                <a:solidFill>
                  <a:srgbClr val="080809"/>
                </a:solidFill>
                <a:effectLst/>
              </a:rPr>
              <a:t>Machine </a:t>
            </a:r>
            <a:r>
              <a:rPr lang="en-US" sz="2000" b="1" dirty="0">
                <a:solidFill>
                  <a:srgbClr val="080809"/>
                </a:solidFill>
              </a:rPr>
              <a:t>Learning </a:t>
            </a:r>
            <a:r>
              <a:rPr lang="en-US" sz="2000" b="1" dirty="0">
                <a:solidFill>
                  <a:srgbClr val="080809"/>
                </a:solidFill>
                <a:effectLst/>
              </a:rPr>
              <a:t>-</a:t>
            </a:r>
          </a:p>
          <a:p>
            <a:pPr algn="just">
              <a:lnSpc>
                <a:spcPct val="100000"/>
              </a:lnSpc>
            </a:pPr>
            <a:r>
              <a:rPr lang="en-US" sz="1800" dirty="0">
                <a:solidFill>
                  <a:srgbClr val="080809"/>
                </a:solidFill>
                <a:effectLst/>
              </a:rPr>
              <a:t>Machine learning (ML) is a discipline of artificial intelligence (AI) that provides machines with the ability to automatically learn from data and past experiences while identifying patterns to make predictions with minimal human intervention.</a:t>
            </a:r>
          </a:p>
          <a:p>
            <a:pPr algn="just"/>
            <a:endParaRPr lang="en-US" sz="1800" dirty="0">
              <a:solidFill>
                <a:srgbClr val="080809"/>
              </a:solidFill>
            </a:endParaRPr>
          </a:p>
          <a:p>
            <a:pPr algn="just"/>
            <a:r>
              <a:rPr lang="en-US" sz="2000" b="1" dirty="0">
                <a:solidFill>
                  <a:srgbClr val="080809"/>
                </a:solidFill>
              </a:rPr>
              <a:t>Machine Learning Working-</a:t>
            </a:r>
          </a:p>
          <a:p>
            <a:pPr algn="just"/>
            <a:r>
              <a:rPr lang="en-US" sz="1800" b="0" i="0" dirty="0">
                <a:solidFill>
                  <a:srgbClr val="080809"/>
                </a:solidFill>
                <a:effectLst/>
              </a:rPr>
              <a:t>Machine learning algorithms are molded on a training dataset to create a model. </a:t>
            </a:r>
          </a:p>
          <a:p>
            <a:pPr algn="just"/>
            <a:r>
              <a:rPr lang="en-US" sz="1800" b="0" i="0" dirty="0">
                <a:solidFill>
                  <a:srgbClr val="080809"/>
                </a:solidFill>
                <a:effectLst/>
              </a:rPr>
              <a:t>As new input data is introduced to the trained ML algorithm, it uses the developed model to make a prediction.</a:t>
            </a:r>
            <a:endParaRPr lang="en-US" sz="1800" dirty="0"/>
          </a:p>
        </p:txBody>
      </p:sp>
      <p:sp>
        <p:nvSpPr>
          <p:cNvPr id="4" name="Footer Placeholder 3">
            <a:extLst>
              <a:ext uri="{FF2B5EF4-FFF2-40B4-BE49-F238E27FC236}">
                <a16:creationId xmlns:a16="http://schemas.microsoft.com/office/drawing/2014/main" id="{8657B450-29B9-0E80-E254-99B0D78D77EA}"/>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667E8CCF-0FF7-1152-3FB1-753967D0EAAB}"/>
              </a:ext>
            </a:extLst>
          </p:cNvPr>
          <p:cNvSpPr>
            <a:spLocks noGrp="1"/>
          </p:cNvSpPr>
          <p:nvPr>
            <p:ph type="sldNum" sz="quarter" idx="12"/>
          </p:nvPr>
        </p:nvSpPr>
        <p:spPr/>
        <p:txBody>
          <a:bodyPr/>
          <a:lstStyle/>
          <a:p>
            <a:fld id="{7B3C71FB-C3F4-4255-AE80-D4C2B2540779}" type="slidenum">
              <a:rPr lang="en-IN" smtClean="0"/>
              <a:t>13</a:t>
            </a:fld>
            <a:endParaRPr lang="en-IN" dirty="0"/>
          </a:p>
        </p:txBody>
      </p:sp>
      <p:pic>
        <p:nvPicPr>
          <p:cNvPr id="7" name="Picture 6">
            <a:extLst>
              <a:ext uri="{FF2B5EF4-FFF2-40B4-BE49-F238E27FC236}">
                <a16:creationId xmlns:a16="http://schemas.microsoft.com/office/drawing/2014/main" id="{BCB8002D-9810-B8E9-02C8-4A950978C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C520931-B816-E209-F0EE-B709EABF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3917A850-B8F6-0AF2-C84F-C3F72E28E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121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9747-4481-5B3F-AFD4-EEC19714E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2E1E8-6A9D-8FF9-8299-F126ACBFD14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with Machine Learning</a:t>
            </a:r>
          </a:p>
        </p:txBody>
      </p:sp>
      <p:sp>
        <p:nvSpPr>
          <p:cNvPr id="3" name="Subtitle 2">
            <a:extLst>
              <a:ext uri="{FF2B5EF4-FFF2-40B4-BE49-F238E27FC236}">
                <a16:creationId xmlns:a16="http://schemas.microsoft.com/office/drawing/2014/main" id="{C78A63AC-9DC2-3BBA-10BC-1C74220EF4A0}"/>
              </a:ext>
            </a:extLst>
          </p:cNvPr>
          <p:cNvSpPr>
            <a:spLocks noGrp="1"/>
          </p:cNvSpPr>
          <p:nvPr>
            <p:ph type="subTitle" idx="1"/>
          </p:nvPr>
        </p:nvSpPr>
        <p:spPr>
          <a:xfrm>
            <a:off x="1181099" y="1709978"/>
            <a:ext cx="9829800" cy="4260009"/>
          </a:xfrm>
        </p:spPr>
        <p:txBody>
          <a:bodyPr>
            <a:normAutofit/>
          </a:bodyPr>
          <a:lstStyle/>
          <a:p>
            <a:pPr algn="l"/>
            <a:r>
              <a:rPr lang="en-US" sz="2000" b="1" u="sng" dirty="0"/>
              <a:t>Advantages of ML for Forecasting over Traditional methods</a:t>
            </a:r>
            <a:r>
              <a:rPr lang="en-US" sz="2000" b="1" dirty="0"/>
              <a:t> –</a:t>
            </a:r>
          </a:p>
          <a:p>
            <a:pPr algn="l"/>
            <a:endParaRPr lang="en-US" sz="2000" b="1" dirty="0"/>
          </a:p>
          <a:p>
            <a:pPr marL="285750" indent="-285750" algn="l">
              <a:buFont typeface="Arial" panose="020B0604020202020204" pitchFamily="34" charset="0"/>
              <a:buChar char="•"/>
            </a:pPr>
            <a:r>
              <a:rPr lang="en-IN" sz="1800" dirty="0"/>
              <a:t>Machine learning can identify patterns that are too complex for humans to observe.</a:t>
            </a:r>
          </a:p>
          <a:p>
            <a:pPr marL="285750" indent="-285750" algn="l">
              <a:buFont typeface="Arial" panose="020B0604020202020204" pitchFamily="34" charset="0"/>
              <a:buChar char="•"/>
            </a:pPr>
            <a:r>
              <a:rPr lang="en-IN" sz="1800" dirty="0"/>
              <a:t>Machine learning is not as biased by human emotions or subjective opinions.</a:t>
            </a:r>
          </a:p>
          <a:p>
            <a:pPr marL="285750" indent="-285750" algn="l">
              <a:buFont typeface="Arial" panose="020B0604020202020204" pitchFamily="34" charset="0"/>
              <a:buChar char="•"/>
            </a:pPr>
            <a:r>
              <a:rPr lang="en-IN" sz="1800" dirty="0"/>
              <a:t>Machine learning can adapt to changes quickly</a:t>
            </a:r>
          </a:p>
          <a:p>
            <a:pPr marL="285750" indent="-285750" algn="l">
              <a:buFont typeface="Arial" panose="020B0604020202020204" pitchFamily="34" charset="0"/>
              <a:buChar char="•"/>
            </a:pPr>
            <a:r>
              <a:rPr lang="en-IN" sz="1800" dirty="0"/>
              <a:t>Machine learning is not as easily manipulated as traditional methods.</a:t>
            </a:r>
          </a:p>
          <a:p>
            <a:pPr marL="285750" indent="-285750" algn="l">
              <a:buFont typeface="Arial" panose="020B0604020202020204" pitchFamily="34" charset="0"/>
              <a:buChar char="•"/>
            </a:pPr>
            <a:r>
              <a:rPr lang="en-IN" sz="1800" dirty="0"/>
              <a:t>Machine learning is a more efficient use of resources</a:t>
            </a:r>
          </a:p>
          <a:p>
            <a:pPr marL="285750" indent="-285750" algn="l">
              <a:buFont typeface="Arial" panose="020B0604020202020204" pitchFamily="34" charset="0"/>
              <a:buChar char="•"/>
            </a:pPr>
            <a:r>
              <a:rPr lang="en-IN" sz="1800" dirty="0"/>
              <a:t>Machine learning is more accessible than traditional methods</a:t>
            </a:r>
          </a:p>
          <a:p>
            <a:pPr algn="l"/>
            <a:endParaRPr lang="en-US" sz="1600" dirty="0"/>
          </a:p>
        </p:txBody>
      </p:sp>
      <p:sp>
        <p:nvSpPr>
          <p:cNvPr id="4" name="Footer Placeholder 3">
            <a:extLst>
              <a:ext uri="{FF2B5EF4-FFF2-40B4-BE49-F238E27FC236}">
                <a16:creationId xmlns:a16="http://schemas.microsoft.com/office/drawing/2014/main" id="{7A9524C5-6E51-C71D-6479-790F4D6AD4EB}"/>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247845A0-309F-609E-2EBC-A9F21B6D8DB9}"/>
              </a:ext>
            </a:extLst>
          </p:cNvPr>
          <p:cNvSpPr>
            <a:spLocks noGrp="1"/>
          </p:cNvSpPr>
          <p:nvPr>
            <p:ph type="sldNum" sz="quarter" idx="12"/>
          </p:nvPr>
        </p:nvSpPr>
        <p:spPr/>
        <p:txBody>
          <a:bodyPr/>
          <a:lstStyle/>
          <a:p>
            <a:fld id="{7B3C71FB-C3F4-4255-AE80-D4C2B2540779}" type="slidenum">
              <a:rPr lang="en-IN" smtClean="0"/>
              <a:t>14</a:t>
            </a:fld>
            <a:endParaRPr lang="en-IN" dirty="0"/>
          </a:p>
        </p:txBody>
      </p:sp>
      <p:pic>
        <p:nvPicPr>
          <p:cNvPr id="7" name="Picture 6">
            <a:extLst>
              <a:ext uri="{FF2B5EF4-FFF2-40B4-BE49-F238E27FC236}">
                <a16:creationId xmlns:a16="http://schemas.microsoft.com/office/drawing/2014/main" id="{FF190270-E5A0-9815-A001-C1FFCEE93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31560502-4A33-6B0D-8E3B-B98E00FB7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19372D44-FA7A-D7AA-E4B1-22F092A3C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232570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FDFCD-2E28-0D65-DD1A-AED881833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7493F-DB8C-86E4-FE1F-5B553012C26F}"/>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ARIMA </a:t>
            </a:r>
          </a:p>
        </p:txBody>
      </p:sp>
      <p:sp>
        <p:nvSpPr>
          <p:cNvPr id="3" name="Subtitle 2">
            <a:extLst>
              <a:ext uri="{FF2B5EF4-FFF2-40B4-BE49-F238E27FC236}">
                <a16:creationId xmlns:a16="http://schemas.microsoft.com/office/drawing/2014/main" id="{2553DBF3-C0C1-4FEC-BB58-1FE0D04CC850}"/>
              </a:ext>
            </a:extLst>
          </p:cNvPr>
          <p:cNvSpPr>
            <a:spLocks noGrp="1"/>
          </p:cNvSpPr>
          <p:nvPr>
            <p:ph type="subTitle" idx="1"/>
          </p:nvPr>
        </p:nvSpPr>
        <p:spPr>
          <a:xfrm>
            <a:off x="1181099" y="1298995"/>
            <a:ext cx="9829800" cy="4260009"/>
          </a:xfrm>
        </p:spPr>
        <p:txBody>
          <a:bodyPr>
            <a:normAutofit fontScale="92500" lnSpcReduction="20000"/>
          </a:bodyPr>
          <a:lstStyle/>
          <a:p>
            <a:r>
              <a:rPr lang="en-US" sz="2000" b="1" dirty="0"/>
              <a:t>ARIMA – Auto-Regressive Integrated Moving Average.</a:t>
            </a:r>
          </a:p>
          <a:p>
            <a:endParaRPr lang="en-US" sz="1900" dirty="0"/>
          </a:p>
          <a:p>
            <a:pPr algn="just"/>
            <a:r>
              <a:rPr lang="en-US" sz="1900" dirty="0"/>
              <a:t>Time series analysis involves modelling and forecasting data points collected over time. ARIMA, which stands for Auto-Regressive Integrated Moving Average, is a popular statistical model widely used for time series forecasting. It combines autoregression, differencing, and moving averages to capture different aspects of time series data.</a:t>
            </a:r>
          </a:p>
          <a:p>
            <a:pPr algn="just"/>
            <a:endParaRPr lang="en-US" sz="1900" dirty="0"/>
          </a:p>
          <a:p>
            <a:pPr marL="285750" indent="-285750" algn="just">
              <a:buFont typeface="Arial" panose="020B0604020202020204" pitchFamily="34" charset="0"/>
              <a:buChar char="•"/>
            </a:pPr>
            <a:r>
              <a:rPr lang="en-US" sz="1900" b="0" i="0" dirty="0">
                <a:solidFill>
                  <a:srgbClr val="111111"/>
                </a:solidFill>
                <a:effectLst/>
              </a:rPr>
              <a:t>Autoregressive integrated moving average (ARIMA) models predict future values based on past values</a:t>
            </a:r>
          </a:p>
          <a:p>
            <a:pPr marL="285750" indent="-285750" algn="just">
              <a:buFont typeface="Arial" panose="020B0604020202020204" pitchFamily="34" charset="0"/>
              <a:buChar char="•"/>
            </a:pPr>
            <a:r>
              <a:rPr lang="en-US" sz="1900" b="0" i="0" dirty="0">
                <a:solidFill>
                  <a:srgbClr val="111111"/>
                </a:solidFill>
                <a:effectLst/>
              </a:rPr>
              <a:t>ARIMA makes use of lagged moving averages to smooth time series data.</a:t>
            </a:r>
          </a:p>
          <a:p>
            <a:pPr algn="just">
              <a:buFont typeface="Arial" panose="020B0604020202020204" pitchFamily="34" charset="0"/>
              <a:buChar char="•"/>
            </a:pPr>
            <a:r>
              <a:rPr lang="en-US" sz="1900" b="0" i="0" dirty="0">
                <a:solidFill>
                  <a:srgbClr val="111111"/>
                </a:solidFill>
                <a:effectLst/>
              </a:rPr>
              <a:t>    They are widely used in technical analysis to forecast future security prices</a:t>
            </a:r>
          </a:p>
          <a:p>
            <a:pPr algn="just">
              <a:buFont typeface="Arial" panose="020B0604020202020204" pitchFamily="34" charset="0"/>
              <a:buChar char="•"/>
            </a:pPr>
            <a:r>
              <a:rPr lang="en-US" sz="1900" dirty="0">
                <a:solidFill>
                  <a:srgbClr val="111111"/>
                </a:solidFill>
              </a:rPr>
              <a:t>    </a:t>
            </a:r>
            <a:r>
              <a:rPr lang="en-US" sz="1900" b="0" i="0" dirty="0">
                <a:solidFill>
                  <a:srgbClr val="111111"/>
                </a:solidFill>
                <a:effectLst/>
              </a:rPr>
              <a:t>Autoregressive models implicitly assume that the future will resemble the past.</a:t>
            </a:r>
          </a:p>
          <a:p>
            <a:pPr algn="l"/>
            <a:endParaRPr lang="en-US" sz="1200" b="0" i="0" dirty="0">
              <a:solidFill>
                <a:srgbClr val="111111"/>
              </a:solidFill>
              <a:effectLst/>
            </a:endParaRPr>
          </a:p>
          <a:p>
            <a:br>
              <a:rPr lang="en-US" sz="1200" dirty="0"/>
            </a:br>
            <a:endParaRPr lang="en-US" sz="1600" dirty="0"/>
          </a:p>
        </p:txBody>
      </p:sp>
      <p:sp>
        <p:nvSpPr>
          <p:cNvPr id="4" name="Footer Placeholder 3">
            <a:extLst>
              <a:ext uri="{FF2B5EF4-FFF2-40B4-BE49-F238E27FC236}">
                <a16:creationId xmlns:a16="http://schemas.microsoft.com/office/drawing/2014/main" id="{50237503-C287-91B4-70A8-67ECBAFBB9A1}"/>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50C35871-0C76-4046-C529-B3D7849F1CBF}"/>
              </a:ext>
            </a:extLst>
          </p:cNvPr>
          <p:cNvSpPr>
            <a:spLocks noGrp="1"/>
          </p:cNvSpPr>
          <p:nvPr>
            <p:ph type="sldNum" sz="quarter" idx="12"/>
          </p:nvPr>
        </p:nvSpPr>
        <p:spPr/>
        <p:txBody>
          <a:bodyPr/>
          <a:lstStyle/>
          <a:p>
            <a:fld id="{7B3C71FB-C3F4-4255-AE80-D4C2B2540779}" type="slidenum">
              <a:rPr lang="en-IN" smtClean="0"/>
              <a:t>15</a:t>
            </a:fld>
            <a:endParaRPr lang="en-IN" dirty="0"/>
          </a:p>
        </p:txBody>
      </p:sp>
      <p:pic>
        <p:nvPicPr>
          <p:cNvPr id="7" name="Picture 6">
            <a:extLst>
              <a:ext uri="{FF2B5EF4-FFF2-40B4-BE49-F238E27FC236}">
                <a16:creationId xmlns:a16="http://schemas.microsoft.com/office/drawing/2014/main" id="{479D9AB6-9D05-777E-ADF2-CDF1E4CE9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E3267B14-F1C7-7A4B-B5D8-0C64E9250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99AB2E6B-6C36-CCAC-CCBC-2111A295A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2052" name="Picture 4" descr="7 Statistical Tests to validate and help to fit ARIMA model | by Pratik  Gandhi | Towards Data Science">
            <a:extLst>
              <a:ext uri="{FF2B5EF4-FFF2-40B4-BE49-F238E27FC236}">
                <a16:creationId xmlns:a16="http://schemas.microsoft.com/office/drawing/2014/main" id="{07D3D314-3125-CDEA-2476-0B9921FC3A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335" y="5016842"/>
            <a:ext cx="6363730" cy="103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74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4CCF0-0F99-645B-1CE5-4CD0199554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92FB039-58D1-AF14-4ABE-1D2A549F1694}"/>
              </a:ext>
            </a:extLst>
          </p:cNvPr>
          <p:cNvSpPr>
            <a:spLocks noGrp="1"/>
          </p:cNvSpPr>
          <p:nvPr>
            <p:ph type="subTitle" idx="1"/>
          </p:nvPr>
        </p:nvSpPr>
        <p:spPr>
          <a:xfrm>
            <a:off x="1181099" y="1209841"/>
            <a:ext cx="9829800" cy="4868229"/>
          </a:xfrm>
        </p:spPr>
        <p:txBody>
          <a:bodyPr>
            <a:normAutofit lnSpcReduction="10000"/>
          </a:bodyPr>
          <a:lstStyle/>
          <a:p>
            <a:pPr algn="l"/>
            <a:r>
              <a:rPr lang="en-IN" b="1" u="sng" dirty="0"/>
              <a:t>Components of ARIMA: </a:t>
            </a:r>
          </a:p>
          <a:p>
            <a:pPr marL="285750" indent="-285750" algn="l">
              <a:buFont typeface="Arial" panose="020B0604020202020204" pitchFamily="34" charset="0"/>
              <a:buChar char="•"/>
            </a:pPr>
            <a:endParaRPr lang="en-IN" sz="1600" dirty="0"/>
          </a:p>
          <a:p>
            <a:pPr algn="just"/>
            <a:r>
              <a:rPr lang="en-IN" sz="1800" u="sng" dirty="0" err="1"/>
              <a:t>AutoRegressive</a:t>
            </a:r>
            <a:r>
              <a:rPr lang="en-IN" sz="1800" u="sng" dirty="0"/>
              <a:t> (AR) Component (p)</a:t>
            </a:r>
            <a:r>
              <a:rPr lang="en-IN" sz="1800" dirty="0"/>
              <a:t> -</a:t>
            </a:r>
          </a:p>
          <a:p>
            <a:pPr marL="285750" indent="-285750" algn="just">
              <a:buFont typeface="Arial" panose="020B0604020202020204" pitchFamily="34" charset="0"/>
              <a:buChar char="•"/>
            </a:pPr>
            <a:r>
              <a:rPr lang="en-US" sz="1800" dirty="0"/>
              <a:t>The autoregressive component represents the relationship between the current observation and its past observations.</a:t>
            </a:r>
          </a:p>
          <a:p>
            <a:pPr marL="285750" indent="-285750" algn="just">
              <a:buFont typeface="Arial" panose="020B0604020202020204" pitchFamily="34" charset="0"/>
              <a:buChar char="•"/>
            </a:pPr>
            <a:r>
              <a:rPr lang="en-US" sz="1800" dirty="0"/>
              <a:t>The parameter 'p' denotes the order of the autoregressive component, indicating how many past observations are considered in the model.</a:t>
            </a:r>
            <a:endParaRPr lang="en-US" sz="1800" u="sng" dirty="0"/>
          </a:p>
          <a:p>
            <a:pPr algn="just"/>
            <a:r>
              <a:rPr lang="en-IN" sz="1800" u="sng" dirty="0"/>
              <a:t>Integrated (I) Component (d) </a:t>
            </a:r>
            <a:r>
              <a:rPr lang="en-IN" sz="1800" dirty="0"/>
              <a:t>-</a:t>
            </a:r>
          </a:p>
          <a:p>
            <a:pPr marL="171450" indent="-171450" algn="just">
              <a:buFont typeface="Arial" panose="020B0604020202020204" pitchFamily="34" charset="0"/>
              <a:buChar char="•"/>
            </a:pPr>
            <a:r>
              <a:rPr lang="en-US" sz="1800" dirty="0"/>
              <a:t>The integrated component involves differencing the time series data to make it stationary. </a:t>
            </a:r>
            <a:endParaRPr lang="en-IN" sz="1800" dirty="0"/>
          </a:p>
          <a:p>
            <a:pPr marL="171450" indent="-171450" algn="just">
              <a:buFont typeface="Arial" panose="020B0604020202020204" pitchFamily="34" charset="0"/>
              <a:buChar char="•"/>
            </a:pPr>
            <a:r>
              <a:rPr lang="en-US" sz="1800" dirty="0"/>
              <a:t>The parameter 'd' represents the number of differencing required to achieve stationarity.</a:t>
            </a:r>
          </a:p>
          <a:p>
            <a:pPr algn="just"/>
            <a:r>
              <a:rPr lang="it-IT" sz="1800" u="sng" dirty="0"/>
              <a:t>Moving Average (MA) Component (q) </a:t>
            </a:r>
            <a:r>
              <a:rPr lang="it-IT" sz="1800" dirty="0"/>
              <a:t>-</a:t>
            </a:r>
          </a:p>
          <a:p>
            <a:pPr marL="285750" indent="-285750" algn="just">
              <a:buFont typeface="Arial" panose="020B0604020202020204" pitchFamily="34" charset="0"/>
              <a:buChar char="•"/>
            </a:pPr>
            <a:r>
              <a:rPr lang="en-US" sz="1800" dirty="0"/>
              <a:t>The moving average component captures the relationship between the current observation and a residual error from a moving average of past observations.</a:t>
            </a:r>
          </a:p>
          <a:p>
            <a:pPr marL="285750" indent="-285750" algn="just">
              <a:buFont typeface="Arial" panose="020B0604020202020204" pitchFamily="34" charset="0"/>
              <a:buChar char="•"/>
            </a:pPr>
            <a:r>
              <a:rPr lang="en-US" sz="1800" dirty="0"/>
              <a:t>The parameter 'q' denotes the order of the moving average component, indicating how many past residuals are considered in the model. </a:t>
            </a:r>
          </a:p>
        </p:txBody>
      </p:sp>
      <p:sp>
        <p:nvSpPr>
          <p:cNvPr id="4" name="Footer Placeholder 3">
            <a:extLst>
              <a:ext uri="{FF2B5EF4-FFF2-40B4-BE49-F238E27FC236}">
                <a16:creationId xmlns:a16="http://schemas.microsoft.com/office/drawing/2014/main" id="{F11335C8-9415-BE89-9E1A-C74F002A4028}"/>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023DFBE3-FCA9-21AE-A588-4F1AC630ADFD}"/>
              </a:ext>
            </a:extLst>
          </p:cNvPr>
          <p:cNvSpPr>
            <a:spLocks noGrp="1"/>
          </p:cNvSpPr>
          <p:nvPr>
            <p:ph type="sldNum" sz="quarter" idx="12"/>
          </p:nvPr>
        </p:nvSpPr>
        <p:spPr/>
        <p:txBody>
          <a:bodyPr/>
          <a:lstStyle/>
          <a:p>
            <a:fld id="{7B3C71FB-C3F4-4255-AE80-D4C2B2540779}" type="slidenum">
              <a:rPr lang="en-IN" smtClean="0"/>
              <a:t>16</a:t>
            </a:fld>
            <a:endParaRPr lang="en-IN" dirty="0"/>
          </a:p>
        </p:txBody>
      </p:sp>
      <p:pic>
        <p:nvPicPr>
          <p:cNvPr id="7" name="Picture 6">
            <a:extLst>
              <a:ext uri="{FF2B5EF4-FFF2-40B4-BE49-F238E27FC236}">
                <a16:creationId xmlns:a16="http://schemas.microsoft.com/office/drawing/2014/main" id="{170C7A96-FF5E-C0CA-0172-4A0B87B84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D4C7F299-5CB5-6C7B-F602-D83BB6D99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23EFD223-6CF7-DFD7-6BB7-3A5A48DD0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202157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7641-E0B6-FDC2-5B88-2D8EAE0FE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7934A-A5EF-A972-71F9-1480DB36C618}"/>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Working of ARIMA Model</a:t>
            </a:r>
          </a:p>
        </p:txBody>
      </p:sp>
      <p:sp>
        <p:nvSpPr>
          <p:cNvPr id="3" name="Subtitle 2">
            <a:extLst>
              <a:ext uri="{FF2B5EF4-FFF2-40B4-BE49-F238E27FC236}">
                <a16:creationId xmlns:a16="http://schemas.microsoft.com/office/drawing/2014/main" id="{587FCCDB-B4D7-0833-2580-9C02A3C21358}"/>
              </a:ext>
            </a:extLst>
          </p:cNvPr>
          <p:cNvSpPr>
            <a:spLocks noGrp="1"/>
          </p:cNvSpPr>
          <p:nvPr>
            <p:ph type="subTitle" idx="1"/>
          </p:nvPr>
        </p:nvSpPr>
        <p:spPr>
          <a:xfrm>
            <a:off x="1181099" y="1445663"/>
            <a:ext cx="9829800" cy="4260009"/>
          </a:xfrm>
        </p:spPr>
        <p:txBody>
          <a:bodyPr>
            <a:normAutofit/>
          </a:bodyPr>
          <a:lstStyle/>
          <a:p>
            <a:pPr marL="228600" indent="-228600" algn="just">
              <a:buAutoNum type="arabicPeriod"/>
            </a:pPr>
            <a:r>
              <a:rPr lang="en-US" sz="1800" u="sng" dirty="0"/>
              <a:t>Data Pre-processing : </a:t>
            </a:r>
            <a:r>
              <a:rPr lang="en-US" sz="1800" dirty="0"/>
              <a:t>Time series data often has trends and seasonality. ARIMA assumes the data to be stationary, so pre-processing steps like differencing may be needed.</a:t>
            </a:r>
          </a:p>
          <a:p>
            <a:pPr marL="228600" indent="-228600" algn="just">
              <a:buAutoNum type="arabicPeriod"/>
            </a:pPr>
            <a:endParaRPr lang="en-US" sz="1800" dirty="0"/>
          </a:p>
          <a:p>
            <a:pPr marL="228600" indent="-228600" algn="just">
              <a:buAutoNum type="arabicPeriod"/>
            </a:pPr>
            <a:r>
              <a:rPr lang="en-US" sz="1800" u="sng" dirty="0"/>
              <a:t>Model Specification : </a:t>
            </a:r>
            <a:r>
              <a:rPr lang="en-US" sz="1800" dirty="0"/>
              <a:t>The order of the ARIMA model is specified by (p, d, q) parameters. Choosing appropriate values for these parameters is crucial and can be done using methods like grid search or analyzing autocorrelation and partial autocorrelation plots.</a:t>
            </a:r>
          </a:p>
          <a:p>
            <a:pPr marL="228600" indent="-228600" algn="just">
              <a:buAutoNum type="arabicPeriod"/>
            </a:pPr>
            <a:endParaRPr lang="en-US" sz="1800" dirty="0"/>
          </a:p>
          <a:p>
            <a:pPr marL="228600" indent="-228600" algn="just">
              <a:buAutoNum type="arabicPeriod"/>
            </a:pPr>
            <a:r>
              <a:rPr lang="en-US" sz="1800" u="sng" dirty="0"/>
              <a:t>Model Training : </a:t>
            </a:r>
            <a:r>
              <a:rPr lang="en-US" sz="1800" dirty="0"/>
              <a:t>The ARIMA model is trained using historical time series data. The model estimates coefficients for the autoregressive, differencing, and moving average components. </a:t>
            </a:r>
          </a:p>
          <a:p>
            <a:pPr marL="228600" indent="-228600" algn="just">
              <a:buAutoNum type="arabicPeriod"/>
            </a:pPr>
            <a:endParaRPr lang="en-US" sz="1800" dirty="0"/>
          </a:p>
          <a:p>
            <a:pPr marL="228600" indent="-228600" algn="just">
              <a:buAutoNum type="arabicPeriod"/>
            </a:pPr>
            <a:r>
              <a:rPr lang="en-US" sz="1800" u="sng" dirty="0"/>
              <a:t>Forecasting : </a:t>
            </a:r>
            <a:r>
              <a:rPr lang="en-US" sz="1800" dirty="0"/>
              <a:t>Once trained, the ARIMA model can be used to make future predictions. Forecasting involves generating predictions based on the learned patterns and relationships in the historical data.</a:t>
            </a:r>
          </a:p>
          <a:p>
            <a:pPr algn="l"/>
            <a:endParaRPr lang="en-US" sz="1600" dirty="0"/>
          </a:p>
        </p:txBody>
      </p:sp>
      <p:sp>
        <p:nvSpPr>
          <p:cNvPr id="4" name="Footer Placeholder 3">
            <a:extLst>
              <a:ext uri="{FF2B5EF4-FFF2-40B4-BE49-F238E27FC236}">
                <a16:creationId xmlns:a16="http://schemas.microsoft.com/office/drawing/2014/main" id="{F6BBD45E-B3A5-D1C0-0DEB-C3D9794E3DC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6D1D31BA-C35C-C2F0-6E49-22367A6574A8}"/>
              </a:ext>
            </a:extLst>
          </p:cNvPr>
          <p:cNvSpPr>
            <a:spLocks noGrp="1"/>
          </p:cNvSpPr>
          <p:nvPr>
            <p:ph type="sldNum" sz="quarter" idx="12"/>
          </p:nvPr>
        </p:nvSpPr>
        <p:spPr/>
        <p:txBody>
          <a:bodyPr/>
          <a:lstStyle/>
          <a:p>
            <a:fld id="{7B3C71FB-C3F4-4255-AE80-D4C2B2540779}" type="slidenum">
              <a:rPr lang="en-IN" smtClean="0"/>
              <a:t>17</a:t>
            </a:fld>
            <a:endParaRPr lang="en-IN" dirty="0"/>
          </a:p>
        </p:txBody>
      </p:sp>
      <p:pic>
        <p:nvPicPr>
          <p:cNvPr id="7" name="Picture 6">
            <a:extLst>
              <a:ext uri="{FF2B5EF4-FFF2-40B4-BE49-F238E27FC236}">
                <a16:creationId xmlns:a16="http://schemas.microsoft.com/office/drawing/2014/main" id="{A16AF3F4-F78A-8C94-57EE-1C9E39CCC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6ABCE144-5E6E-A244-3773-992B83924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918119E3-F143-1B18-F583-ADEA54A2B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389979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3DB45-0E1B-CB07-FC18-5BA79593C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4578D-5F37-22A9-29A7-1D263045C97C}"/>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Why to use ARIMA</a:t>
            </a:r>
          </a:p>
        </p:txBody>
      </p:sp>
      <p:sp>
        <p:nvSpPr>
          <p:cNvPr id="3" name="Subtitle 2">
            <a:extLst>
              <a:ext uri="{FF2B5EF4-FFF2-40B4-BE49-F238E27FC236}">
                <a16:creationId xmlns:a16="http://schemas.microsoft.com/office/drawing/2014/main" id="{222F75F2-1BBC-8888-15AF-0681B697A01F}"/>
              </a:ext>
            </a:extLst>
          </p:cNvPr>
          <p:cNvSpPr>
            <a:spLocks noGrp="1"/>
          </p:cNvSpPr>
          <p:nvPr>
            <p:ph type="subTitle" idx="1"/>
          </p:nvPr>
        </p:nvSpPr>
        <p:spPr>
          <a:xfrm>
            <a:off x="1181099" y="1389529"/>
            <a:ext cx="9829800" cy="4580458"/>
          </a:xfrm>
        </p:spPr>
        <p:txBody>
          <a:bodyPr>
            <a:normAutofit/>
          </a:bodyPr>
          <a:lstStyle/>
          <a:p>
            <a:pPr marL="285750" indent="-285750" algn="just">
              <a:buFont typeface="Arial" panose="020B0604020202020204" pitchFamily="34" charset="0"/>
              <a:buChar char="•"/>
            </a:pPr>
            <a:r>
              <a:rPr lang="en-US" sz="1800" dirty="0"/>
              <a:t>ARIMA models are more accurate and robust in short term forecasts</a:t>
            </a:r>
          </a:p>
          <a:p>
            <a:pPr algn="just"/>
            <a:endParaRPr lang="en-US" sz="1800" dirty="0"/>
          </a:p>
          <a:p>
            <a:pPr marL="285750" indent="-285750" algn="just">
              <a:buFont typeface="Arial" panose="020B0604020202020204" pitchFamily="34" charset="0"/>
              <a:buChar char="•"/>
            </a:pPr>
            <a:r>
              <a:rPr lang="en-US" sz="1800" dirty="0"/>
              <a:t>ARIMA models can account for various patterns, such as linear or nonlinear trends, constant or varying volatility, and seasonal or non-seasonal fluctuations.</a:t>
            </a:r>
          </a:p>
          <a:p>
            <a:pPr algn="just"/>
            <a:endParaRPr lang="en-US" sz="1800" dirty="0"/>
          </a:p>
          <a:p>
            <a:pPr marL="285750" indent="-285750" algn="just">
              <a:buFont typeface="Arial" panose="020B0604020202020204" pitchFamily="34" charset="0"/>
              <a:buChar char="•"/>
            </a:pPr>
            <a:r>
              <a:rPr lang="en-US" sz="1800" dirty="0"/>
              <a:t>The ARIMA (Autoregressive Integrated Moving Average) model is commonly used for GDP forecasting. It has been applied in various studies to forecast GDP for different countries.</a:t>
            </a:r>
          </a:p>
          <a:p>
            <a:pPr algn="just"/>
            <a:endParaRPr lang="en-US" sz="1800" dirty="0"/>
          </a:p>
          <a:p>
            <a:pPr marL="285750" indent="-285750" algn="just">
              <a:buFont typeface="Arial" panose="020B0604020202020204" pitchFamily="34" charset="0"/>
              <a:buChar char="•"/>
            </a:pPr>
            <a:r>
              <a:rPr lang="en-US" sz="1800" dirty="0"/>
              <a:t>The ARIMA model helps in identifying the factors affecting GDP and predicting its future trends.</a:t>
            </a:r>
          </a:p>
          <a:p>
            <a:pPr algn="just"/>
            <a:endParaRPr lang="en-US" sz="1800" dirty="0"/>
          </a:p>
          <a:p>
            <a:pPr marL="285750" indent="-285750" algn="just">
              <a:buFont typeface="Arial" panose="020B0604020202020204" pitchFamily="34" charset="0"/>
              <a:buChar char="•"/>
            </a:pPr>
            <a:r>
              <a:rPr lang="en-US" sz="1800" dirty="0"/>
              <a:t>A key aspect of ARIMA models is that in their basic form, they do not consider exogenous variables. Rather, the forecast is made purely with past values of the target variable</a:t>
            </a:r>
          </a:p>
          <a:p>
            <a:pPr algn="l"/>
            <a:endParaRPr lang="en-US" sz="1600" dirty="0"/>
          </a:p>
        </p:txBody>
      </p:sp>
      <p:sp>
        <p:nvSpPr>
          <p:cNvPr id="4" name="Footer Placeholder 3">
            <a:extLst>
              <a:ext uri="{FF2B5EF4-FFF2-40B4-BE49-F238E27FC236}">
                <a16:creationId xmlns:a16="http://schemas.microsoft.com/office/drawing/2014/main" id="{8E0EF451-36B3-B1A2-2EDE-8DC3603660B7}"/>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510D688C-7EF4-6931-883A-52ED1F409DEB}"/>
              </a:ext>
            </a:extLst>
          </p:cNvPr>
          <p:cNvSpPr>
            <a:spLocks noGrp="1"/>
          </p:cNvSpPr>
          <p:nvPr>
            <p:ph type="sldNum" sz="quarter" idx="12"/>
          </p:nvPr>
        </p:nvSpPr>
        <p:spPr/>
        <p:txBody>
          <a:bodyPr/>
          <a:lstStyle/>
          <a:p>
            <a:fld id="{7B3C71FB-C3F4-4255-AE80-D4C2B2540779}" type="slidenum">
              <a:rPr lang="en-IN" smtClean="0"/>
              <a:t>18</a:t>
            </a:fld>
            <a:endParaRPr lang="en-IN" dirty="0"/>
          </a:p>
        </p:txBody>
      </p:sp>
      <p:pic>
        <p:nvPicPr>
          <p:cNvPr id="7" name="Picture 6">
            <a:extLst>
              <a:ext uri="{FF2B5EF4-FFF2-40B4-BE49-F238E27FC236}">
                <a16:creationId xmlns:a16="http://schemas.microsoft.com/office/drawing/2014/main" id="{D9458378-8130-F18D-3103-7B0EE9A43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ABFD606F-363E-5369-1332-EC96F6C09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BCFC744C-4092-04C4-4205-2FB156566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46871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1E36E-D880-319A-E426-20BBCB450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0E063-2E7A-038C-B08A-CB0408527325}"/>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Python Code for Forecasting</a:t>
            </a:r>
          </a:p>
        </p:txBody>
      </p:sp>
      <p:sp>
        <p:nvSpPr>
          <p:cNvPr id="4" name="Footer Placeholder 3">
            <a:extLst>
              <a:ext uri="{FF2B5EF4-FFF2-40B4-BE49-F238E27FC236}">
                <a16:creationId xmlns:a16="http://schemas.microsoft.com/office/drawing/2014/main" id="{59A7A0EB-9CBC-D810-06D7-25526A39D16E}"/>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0347F43-F64E-EB5F-3F59-B434CEA02CA7}"/>
              </a:ext>
            </a:extLst>
          </p:cNvPr>
          <p:cNvSpPr>
            <a:spLocks noGrp="1"/>
          </p:cNvSpPr>
          <p:nvPr>
            <p:ph type="sldNum" sz="quarter" idx="12"/>
          </p:nvPr>
        </p:nvSpPr>
        <p:spPr/>
        <p:txBody>
          <a:bodyPr/>
          <a:lstStyle/>
          <a:p>
            <a:fld id="{7B3C71FB-C3F4-4255-AE80-D4C2B2540779}" type="slidenum">
              <a:rPr lang="en-IN" smtClean="0"/>
              <a:t>19</a:t>
            </a:fld>
            <a:endParaRPr lang="en-IN" dirty="0"/>
          </a:p>
        </p:txBody>
      </p:sp>
      <p:pic>
        <p:nvPicPr>
          <p:cNvPr id="7" name="Picture 6">
            <a:extLst>
              <a:ext uri="{FF2B5EF4-FFF2-40B4-BE49-F238E27FC236}">
                <a16:creationId xmlns:a16="http://schemas.microsoft.com/office/drawing/2014/main" id="{818015CE-3E1D-75BA-EB72-485373897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1B9470C6-0D0C-95AF-A186-555B60CA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3EE91741-C734-1253-7B60-68B151CEF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a:extLst>
              <a:ext uri="{FF2B5EF4-FFF2-40B4-BE49-F238E27FC236}">
                <a16:creationId xmlns:a16="http://schemas.microsoft.com/office/drawing/2014/main" id="{3465CCF9-2FDC-8286-D275-33A2AB1F2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581" y="1185371"/>
            <a:ext cx="7772835" cy="5081675"/>
          </a:xfrm>
          <a:prstGeom prst="rect">
            <a:avLst/>
          </a:prstGeom>
        </p:spPr>
      </p:pic>
    </p:spTree>
    <p:extLst>
      <p:ext uri="{BB962C8B-B14F-4D97-AF65-F5344CB8AC3E}">
        <p14:creationId xmlns:p14="http://schemas.microsoft.com/office/powerpoint/2010/main" val="115335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BC70B-F8D3-99A5-BE27-A4A30966F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9A3EF-9AA5-5584-AB97-C3152E8A0CE2}"/>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Introduction </a:t>
            </a:r>
          </a:p>
        </p:txBody>
      </p:sp>
      <p:sp>
        <p:nvSpPr>
          <p:cNvPr id="3" name="Subtitle 2">
            <a:extLst>
              <a:ext uri="{FF2B5EF4-FFF2-40B4-BE49-F238E27FC236}">
                <a16:creationId xmlns:a16="http://schemas.microsoft.com/office/drawing/2014/main" id="{47A16419-2609-6961-A7E7-6922382CA328}"/>
              </a:ext>
            </a:extLst>
          </p:cNvPr>
          <p:cNvSpPr>
            <a:spLocks noGrp="1"/>
          </p:cNvSpPr>
          <p:nvPr>
            <p:ph type="subTitle" idx="1"/>
          </p:nvPr>
        </p:nvSpPr>
        <p:spPr>
          <a:xfrm>
            <a:off x="1181099" y="1298995"/>
            <a:ext cx="9829800" cy="4260009"/>
          </a:xfrm>
        </p:spPr>
        <p:txBody>
          <a:bodyPr>
            <a:normAutofit fontScale="92500" lnSpcReduction="20000"/>
          </a:bodyPr>
          <a:lstStyle/>
          <a:p>
            <a:r>
              <a:rPr lang="en-US" b="1" i="0" dirty="0">
                <a:solidFill>
                  <a:srgbClr val="000000"/>
                </a:solidFill>
                <a:effectLst/>
              </a:rPr>
              <a:t>GDP – Gross Domestic Product</a:t>
            </a:r>
          </a:p>
          <a:p>
            <a:endParaRPr lang="en-US" sz="2000" b="1" i="0" dirty="0">
              <a:solidFill>
                <a:srgbClr val="000000"/>
              </a:solidFill>
              <a:effectLst/>
            </a:endParaRPr>
          </a:p>
          <a:p>
            <a:pPr algn="just"/>
            <a:r>
              <a:rPr lang="en-US" sz="1900" dirty="0"/>
              <a:t>Gross Domestic Product (GDP) and Recessions are key components in assessing the economic health of a country.</a:t>
            </a:r>
            <a:endParaRPr lang="en-US" sz="1900" b="0" i="0" dirty="0">
              <a:solidFill>
                <a:srgbClr val="000000"/>
              </a:solidFill>
              <a:effectLst/>
            </a:endParaRPr>
          </a:p>
          <a:p>
            <a:pPr marL="285750" indent="-285750" algn="just">
              <a:buFont typeface="Arial" panose="020B0604020202020204" pitchFamily="34" charset="0"/>
              <a:buChar char="•"/>
            </a:pPr>
            <a:r>
              <a:rPr lang="en-US" sz="1900" b="0" i="0" dirty="0">
                <a:solidFill>
                  <a:srgbClr val="000000"/>
                </a:solidFill>
                <a:effectLst/>
              </a:rPr>
              <a:t>GDP measures the monetary value of final goods and services-that is, those that are bought by the final user-produced in a country in a given period of time (say a quarter or a year)</a:t>
            </a:r>
          </a:p>
          <a:p>
            <a:pPr marL="285750" indent="-285750" algn="just">
              <a:buFont typeface="Arial" panose="020B0604020202020204" pitchFamily="34" charset="0"/>
              <a:buChar char="•"/>
            </a:pPr>
            <a:r>
              <a:rPr lang="en-US" sz="1900" b="0" i="0" dirty="0">
                <a:solidFill>
                  <a:srgbClr val="000000"/>
                </a:solidFill>
                <a:effectLst/>
              </a:rPr>
              <a:t>It counts all of the output generated within the borders of a country</a:t>
            </a:r>
          </a:p>
          <a:p>
            <a:pPr algn="just"/>
            <a:endParaRPr lang="en-US" sz="1900" b="0" i="0" dirty="0">
              <a:solidFill>
                <a:srgbClr val="000000"/>
              </a:solidFill>
              <a:effectLst/>
            </a:endParaRPr>
          </a:p>
          <a:p>
            <a:pPr algn="just"/>
            <a:r>
              <a:rPr lang="en-US" sz="1900" b="1" dirty="0"/>
              <a:t>Components of GDP </a:t>
            </a:r>
            <a:r>
              <a:rPr lang="en-US" sz="1900" dirty="0"/>
              <a:t>: </a:t>
            </a:r>
          </a:p>
          <a:p>
            <a:pPr marL="285750" indent="-285750" algn="just">
              <a:buFont typeface="Wingdings" panose="05000000000000000000" pitchFamily="2" charset="2"/>
              <a:buChar char="Ø"/>
            </a:pPr>
            <a:r>
              <a:rPr lang="en-US" sz="1900" dirty="0"/>
              <a:t>Consumption (C): Expenditures by households on goods and services. </a:t>
            </a:r>
          </a:p>
          <a:p>
            <a:pPr marL="171450" indent="-171450" algn="just">
              <a:buFont typeface="Wingdings" panose="05000000000000000000" pitchFamily="2" charset="2"/>
              <a:buChar char="Ø"/>
            </a:pPr>
            <a:r>
              <a:rPr lang="en-US" sz="1900" dirty="0"/>
              <a:t>  Investment (I): Spending on capital goods, such as machinery and buildings, and changes in business   </a:t>
            </a:r>
          </a:p>
          <a:p>
            <a:pPr algn="just"/>
            <a:r>
              <a:rPr lang="en-US" sz="1900" dirty="0"/>
              <a:t>      inventories.</a:t>
            </a:r>
          </a:p>
          <a:p>
            <a:pPr marL="171450" indent="-171450" algn="just">
              <a:buFont typeface="Wingdings" panose="05000000000000000000" pitchFamily="2" charset="2"/>
              <a:buChar char="Ø"/>
            </a:pPr>
            <a:r>
              <a:rPr lang="en-US" sz="1900" dirty="0"/>
              <a:t>  Government Spending (G): Expenditures by the government on goods and services. </a:t>
            </a:r>
          </a:p>
          <a:p>
            <a:pPr marL="171450" indent="-171450" algn="just">
              <a:buFont typeface="Wingdings" panose="05000000000000000000" pitchFamily="2" charset="2"/>
              <a:buChar char="Ø"/>
            </a:pPr>
            <a:r>
              <a:rPr lang="en-US" sz="1900" dirty="0"/>
              <a:t>  Net Exports (Exports - Imports): The value of a country's exports minus its imports. </a:t>
            </a:r>
            <a:endParaRPr lang="en-US" sz="1900" b="0" i="0" dirty="0">
              <a:solidFill>
                <a:srgbClr val="000000"/>
              </a:solidFill>
              <a:effectLst/>
            </a:endParaRPr>
          </a:p>
          <a:p>
            <a:pPr marL="285750" indent="-285750" algn="l">
              <a:buFont typeface="Arial" panose="020B0604020202020204" pitchFamily="34" charset="0"/>
              <a:buChar char="•"/>
            </a:pPr>
            <a:endParaRPr lang="en-US" sz="1600" b="0" i="0" dirty="0">
              <a:solidFill>
                <a:srgbClr val="000000"/>
              </a:solidFill>
              <a:effectLst/>
            </a:endParaRPr>
          </a:p>
        </p:txBody>
      </p:sp>
      <p:sp>
        <p:nvSpPr>
          <p:cNvPr id="4" name="Footer Placeholder 3">
            <a:extLst>
              <a:ext uri="{FF2B5EF4-FFF2-40B4-BE49-F238E27FC236}">
                <a16:creationId xmlns:a16="http://schemas.microsoft.com/office/drawing/2014/main" id="{0ACCDD52-82CA-D1C4-5481-FE1B44AC66CF}"/>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AC5D34CC-5954-22EF-A03F-B96112BFACA8}"/>
              </a:ext>
            </a:extLst>
          </p:cNvPr>
          <p:cNvSpPr>
            <a:spLocks noGrp="1"/>
          </p:cNvSpPr>
          <p:nvPr>
            <p:ph type="sldNum" sz="quarter" idx="12"/>
          </p:nvPr>
        </p:nvSpPr>
        <p:spPr/>
        <p:txBody>
          <a:bodyPr/>
          <a:lstStyle/>
          <a:p>
            <a:fld id="{7B3C71FB-C3F4-4255-AE80-D4C2B2540779}" type="slidenum">
              <a:rPr lang="en-IN" smtClean="0"/>
              <a:t>2</a:t>
            </a:fld>
            <a:endParaRPr lang="en-IN" dirty="0"/>
          </a:p>
        </p:txBody>
      </p:sp>
      <p:pic>
        <p:nvPicPr>
          <p:cNvPr id="7" name="Picture 6">
            <a:extLst>
              <a:ext uri="{FF2B5EF4-FFF2-40B4-BE49-F238E27FC236}">
                <a16:creationId xmlns:a16="http://schemas.microsoft.com/office/drawing/2014/main" id="{59AC66A6-6333-93CC-7F4F-9B7A1ED7D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8A76982-4844-3151-A83F-55ACBA3D4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CEEC9CF3-5DEB-6A84-20AA-356F4D689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168723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6123F-1311-7945-30A4-07A428CF1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4CDB4-BE25-3F25-3C47-DEFD47F87B13}"/>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Output From ARIMA Forecasting</a:t>
            </a:r>
          </a:p>
        </p:txBody>
      </p:sp>
      <p:sp>
        <p:nvSpPr>
          <p:cNvPr id="4" name="Footer Placeholder 3">
            <a:extLst>
              <a:ext uri="{FF2B5EF4-FFF2-40B4-BE49-F238E27FC236}">
                <a16:creationId xmlns:a16="http://schemas.microsoft.com/office/drawing/2014/main" id="{ACD0D00E-A941-EA72-EB87-7E746E236CC4}"/>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760451F1-6A2A-CD91-7435-B9031A1FA492}"/>
              </a:ext>
            </a:extLst>
          </p:cNvPr>
          <p:cNvSpPr>
            <a:spLocks noGrp="1"/>
          </p:cNvSpPr>
          <p:nvPr>
            <p:ph type="sldNum" sz="quarter" idx="12"/>
          </p:nvPr>
        </p:nvSpPr>
        <p:spPr/>
        <p:txBody>
          <a:bodyPr/>
          <a:lstStyle/>
          <a:p>
            <a:fld id="{7B3C71FB-C3F4-4255-AE80-D4C2B2540779}" type="slidenum">
              <a:rPr lang="en-IN" smtClean="0"/>
              <a:t>20</a:t>
            </a:fld>
            <a:endParaRPr lang="en-IN" dirty="0"/>
          </a:p>
        </p:txBody>
      </p:sp>
      <p:pic>
        <p:nvPicPr>
          <p:cNvPr id="7" name="Picture 6">
            <a:extLst>
              <a:ext uri="{FF2B5EF4-FFF2-40B4-BE49-F238E27FC236}">
                <a16:creationId xmlns:a16="http://schemas.microsoft.com/office/drawing/2014/main" id="{82C78EFF-9064-E250-601F-6E62F003C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97C0EA84-C5E2-5E29-3DD1-E0E206869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8987CE14-3814-7145-D7D5-26F4E54C1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a:extLst>
              <a:ext uri="{FF2B5EF4-FFF2-40B4-BE49-F238E27FC236}">
                <a16:creationId xmlns:a16="http://schemas.microsoft.com/office/drawing/2014/main" id="{F273A7D9-94D9-9C9A-CBB0-65D43463BB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3161" y="2620599"/>
            <a:ext cx="9019512" cy="2519811"/>
          </a:xfrm>
          <a:prstGeom prst="rect">
            <a:avLst/>
          </a:prstGeom>
        </p:spPr>
      </p:pic>
      <p:sp>
        <p:nvSpPr>
          <p:cNvPr id="9" name="TextBox 8">
            <a:extLst>
              <a:ext uri="{FF2B5EF4-FFF2-40B4-BE49-F238E27FC236}">
                <a16:creationId xmlns:a16="http://schemas.microsoft.com/office/drawing/2014/main" id="{DD887A6E-8802-F9B1-A26A-D5BE9F2A36F2}"/>
              </a:ext>
            </a:extLst>
          </p:cNvPr>
          <p:cNvSpPr txBox="1"/>
          <p:nvPr/>
        </p:nvSpPr>
        <p:spPr>
          <a:xfrm>
            <a:off x="1716551" y="1837765"/>
            <a:ext cx="8377708" cy="954107"/>
          </a:xfrm>
          <a:prstGeom prst="rect">
            <a:avLst/>
          </a:prstGeom>
          <a:noFill/>
        </p:spPr>
        <p:txBody>
          <a:bodyPr wrap="square" rtlCol="0">
            <a:spAutoFit/>
          </a:bodyPr>
          <a:lstStyle/>
          <a:p>
            <a:pPr marL="285750" indent="-285750">
              <a:buFont typeface="Arial" panose="020B0604020202020204" pitchFamily="34" charset="0"/>
              <a:buChar char="•"/>
            </a:pPr>
            <a:r>
              <a:rPr lang="en-IN" sz="2000" b="1" dirty="0"/>
              <a:t>Output of Forecasted GDP Values for Japan (in Billion USD) -</a:t>
            </a:r>
          </a:p>
          <a:p>
            <a:endParaRPr lang="en-IN" dirty="0"/>
          </a:p>
          <a:p>
            <a:endParaRPr lang="en-IN" dirty="0"/>
          </a:p>
        </p:txBody>
      </p:sp>
    </p:spTree>
    <p:extLst>
      <p:ext uri="{BB962C8B-B14F-4D97-AF65-F5344CB8AC3E}">
        <p14:creationId xmlns:p14="http://schemas.microsoft.com/office/powerpoint/2010/main" val="235652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FDAD-A243-6619-0683-EFC5F860D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45F2B-3C88-9859-ECD9-DCAC5AB7904B}"/>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Results using ARIMA</a:t>
            </a:r>
          </a:p>
        </p:txBody>
      </p:sp>
      <p:sp>
        <p:nvSpPr>
          <p:cNvPr id="4" name="Footer Placeholder 3">
            <a:extLst>
              <a:ext uri="{FF2B5EF4-FFF2-40B4-BE49-F238E27FC236}">
                <a16:creationId xmlns:a16="http://schemas.microsoft.com/office/drawing/2014/main" id="{AB173369-42EE-1D75-A284-15D4D69A60B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1E7B2EF-8DAE-6E14-A2A6-E77E69310026}"/>
              </a:ext>
            </a:extLst>
          </p:cNvPr>
          <p:cNvSpPr>
            <a:spLocks noGrp="1"/>
          </p:cNvSpPr>
          <p:nvPr>
            <p:ph type="sldNum" sz="quarter" idx="12"/>
          </p:nvPr>
        </p:nvSpPr>
        <p:spPr/>
        <p:txBody>
          <a:bodyPr/>
          <a:lstStyle/>
          <a:p>
            <a:fld id="{7B3C71FB-C3F4-4255-AE80-D4C2B2540779}" type="slidenum">
              <a:rPr lang="en-IN" smtClean="0"/>
              <a:t>21</a:t>
            </a:fld>
            <a:endParaRPr lang="en-IN" dirty="0"/>
          </a:p>
        </p:txBody>
      </p:sp>
      <p:pic>
        <p:nvPicPr>
          <p:cNvPr id="7" name="Picture 6">
            <a:extLst>
              <a:ext uri="{FF2B5EF4-FFF2-40B4-BE49-F238E27FC236}">
                <a16:creationId xmlns:a16="http://schemas.microsoft.com/office/drawing/2014/main" id="{A573F98E-CB13-B72E-958C-3D22A8B42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1736C40A-FCDC-F83B-6704-E9A1D15A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49A8D3C7-CA1D-5894-CA10-743F14FEB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descr="A graph of a graph showing the growth of the country&#10;&#10;Description automatically generated">
            <a:extLst>
              <a:ext uri="{FF2B5EF4-FFF2-40B4-BE49-F238E27FC236}">
                <a16:creationId xmlns:a16="http://schemas.microsoft.com/office/drawing/2014/main" id="{ADF214C0-C067-C7C5-E0B8-DC6652AFA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551" y="1225320"/>
            <a:ext cx="7982728" cy="5001778"/>
          </a:xfrm>
          <a:prstGeom prst="rect">
            <a:avLst/>
          </a:prstGeom>
        </p:spPr>
      </p:pic>
    </p:spTree>
    <p:extLst>
      <p:ext uri="{BB962C8B-B14F-4D97-AF65-F5344CB8AC3E}">
        <p14:creationId xmlns:p14="http://schemas.microsoft.com/office/powerpoint/2010/main" val="205885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7F707-AC04-9102-AF09-77EF5C407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2C2E8-640C-86F1-BF8B-402B57FCCD64}"/>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Results using ARIMA</a:t>
            </a:r>
          </a:p>
        </p:txBody>
      </p:sp>
      <p:sp>
        <p:nvSpPr>
          <p:cNvPr id="4" name="Footer Placeholder 3">
            <a:extLst>
              <a:ext uri="{FF2B5EF4-FFF2-40B4-BE49-F238E27FC236}">
                <a16:creationId xmlns:a16="http://schemas.microsoft.com/office/drawing/2014/main" id="{C8B0448F-3E2F-62F2-9742-A10A713FA411}"/>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73E67F4-0D22-2BF4-B9DB-6CE1B8C132A7}"/>
              </a:ext>
            </a:extLst>
          </p:cNvPr>
          <p:cNvSpPr>
            <a:spLocks noGrp="1"/>
          </p:cNvSpPr>
          <p:nvPr>
            <p:ph type="sldNum" sz="quarter" idx="12"/>
          </p:nvPr>
        </p:nvSpPr>
        <p:spPr/>
        <p:txBody>
          <a:bodyPr/>
          <a:lstStyle/>
          <a:p>
            <a:fld id="{7B3C71FB-C3F4-4255-AE80-D4C2B2540779}" type="slidenum">
              <a:rPr lang="en-IN" smtClean="0"/>
              <a:t>22</a:t>
            </a:fld>
            <a:endParaRPr lang="en-IN" dirty="0"/>
          </a:p>
        </p:txBody>
      </p:sp>
      <p:pic>
        <p:nvPicPr>
          <p:cNvPr id="7" name="Picture 6">
            <a:extLst>
              <a:ext uri="{FF2B5EF4-FFF2-40B4-BE49-F238E27FC236}">
                <a16:creationId xmlns:a16="http://schemas.microsoft.com/office/drawing/2014/main" id="{EC4FFB7C-419A-8074-D0C5-300684AB9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76236B31-CE8D-0E73-6A2E-D47AD55B6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9E4E39CD-9021-E4FF-8FB8-7E97AC73D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descr="A graph of a graph showing the growth of the country&#10;&#10;Description automatically generated">
            <a:extLst>
              <a:ext uri="{FF2B5EF4-FFF2-40B4-BE49-F238E27FC236}">
                <a16:creationId xmlns:a16="http://schemas.microsoft.com/office/drawing/2014/main" id="{CEFE33E2-9F51-B693-3196-233ACF5AA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96" y="1182567"/>
            <a:ext cx="7854712" cy="5001778"/>
          </a:xfrm>
          <a:prstGeom prst="rect">
            <a:avLst/>
          </a:prstGeom>
        </p:spPr>
      </p:pic>
    </p:spTree>
    <p:extLst>
      <p:ext uri="{BB962C8B-B14F-4D97-AF65-F5344CB8AC3E}">
        <p14:creationId xmlns:p14="http://schemas.microsoft.com/office/powerpoint/2010/main" val="3857138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856BD-4B45-6570-BCE1-C6C287CE9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22C26A-4069-9F27-95DC-FF4230BE7E0D}"/>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Results using ARIMA</a:t>
            </a:r>
          </a:p>
        </p:txBody>
      </p:sp>
      <p:sp>
        <p:nvSpPr>
          <p:cNvPr id="4" name="Footer Placeholder 3">
            <a:extLst>
              <a:ext uri="{FF2B5EF4-FFF2-40B4-BE49-F238E27FC236}">
                <a16:creationId xmlns:a16="http://schemas.microsoft.com/office/drawing/2014/main" id="{40E0E5BE-D991-681E-2131-45DBA69007AF}"/>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24AF8D95-4C95-3EB1-4DC4-94683984145B}"/>
              </a:ext>
            </a:extLst>
          </p:cNvPr>
          <p:cNvSpPr>
            <a:spLocks noGrp="1"/>
          </p:cNvSpPr>
          <p:nvPr>
            <p:ph type="sldNum" sz="quarter" idx="12"/>
          </p:nvPr>
        </p:nvSpPr>
        <p:spPr/>
        <p:txBody>
          <a:bodyPr/>
          <a:lstStyle/>
          <a:p>
            <a:fld id="{7B3C71FB-C3F4-4255-AE80-D4C2B2540779}" type="slidenum">
              <a:rPr lang="en-IN" smtClean="0"/>
              <a:t>23</a:t>
            </a:fld>
            <a:endParaRPr lang="en-IN" dirty="0"/>
          </a:p>
        </p:txBody>
      </p:sp>
      <p:pic>
        <p:nvPicPr>
          <p:cNvPr id="7" name="Picture 6">
            <a:extLst>
              <a:ext uri="{FF2B5EF4-FFF2-40B4-BE49-F238E27FC236}">
                <a16:creationId xmlns:a16="http://schemas.microsoft.com/office/drawing/2014/main" id="{68D6A8EB-0BE6-4614-D2A6-F6F5C3F00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5836DEDC-F3EE-B4B2-C251-D87BF61E4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3F153F94-EB93-20E0-DD1C-021B1A3A1A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descr="A graph showing the growth of the country&#10;&#10;Description automatically generated">
            <a:extLst>
              <a:ext uri="{FF2B5EF4-FFF2-40B4-BE49-F238E27FC236}">
                <a16:creationId xmlns:a16="http://schemas.microsoft.com/office/drawing/2014/main" id="{47A19548-24C5-1970-3357-F0AB238E2A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9853" y="1278025"/>
            <a:ext cx="7982728" cy="5001778"/>
          </a:xfrm>
          <a:prstGeom prst="rect">
            <a:avLst/>
          </a:prstGeom>
        </p:spPr>
      </p:pic>
    </p:spTree>
    <p:extLst>
      <p:ext uri="{BB962C8B-B14F-4D97-AF65-F5344CB8AC3E}">
        <p14:creationId xmlns:p14="http://schemas.microsoft.com/office/powerpoint/2010/main" val="401936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7B527-1988-A41C-CB72-2614D7EC3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982B7-7EA8-C17F-CF35-BBF7AFC4853C}"/>
              </a:ext>
            </a:extLst>
          </p:cNvPr>
          <p:cNvSpPr>
            <a:spLocks noGrp="1"/>
          </p:cNvSpPr>
          <p:nvPr>
            <p:ph type="ctrTitle"/>
          </p:nvPr>
        </p:nvSpPr>
        <p:spPr>
          <a:xfrm>
            <a:off x="2564634" y="2200940"/>
            <a:ext cx="7419338" cy="1228060"/>
          </a:xfrm>
        </p:spPr>
        <p:txBody>
          <a:bodyPr>
            <a:normAutofit/>
          </a:bodyPr>
          <a:lstStyle/>
          <a:p>
            <a:r>
              <a:rPr lang="en-IN" b="1" dirty="0">
                <a:effectLst>
                  <a:outerShdw blurRad="38100" dist="38100" dir="2700000" algn="tl">
                    <a:srgbClr val="000000">
                      <a:alpha val="43137"/>
                    </a:srgbClr>
                  </a:outerShdw>
                </a:effectLst>
              </a:rPr>
              <a:t>Thank You !!</a:t>
            </a:r>
          </a:p>
        </p:txBody>
      </p:sp>
      <p:sp>
        <p:nvSpPr>
          <p:cNvPr id="4" name="Footer Placeholder 3">
            <a:extLst>
              <a:ext uri="{FF2B5EF4-FFF2-40B4-BE49-F238E27FC236}">
                <a16:creationId xmlns:a16="http://schemas.microsoft.com/office/drawing/2014/main" id="{62E42B5B-448D-49EE-331C-3398C1995BD6}"/>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9A907721-028C-A722-EA94-29AF8A031094}"/>
              </a:ext>
            </a:extLst>
          </p:cNvPr>
          <p:cNvSpPr>
            <a:spLocks noGrp="1"/>
          </p:cNvSpPr>
          <p:nvPr>
            <p:ph type="sldNum" sz="quarter" idx="12"/>
          </p:nvPr>
        </p:nvSpPr>
        <p:spPr/>
        <p:txBody>
          <a:bodyPr/>
          <a:lstStyle/>
          <a:p>
            <a:fld id="{7B3C71FB-C3F4-4255-AE80-D4C2B2540779}" type="slidenum">
              <a:rPr lang="en-IN" smtClean="0"/>
              <a:t>24</a:t>
            </a:fld>
            <a:endParaRPr lang="en-IN" dirty="0"/>
          </a:p>
        </p:txBody>
      </p:sp>
      <p:pic>
        <p:nvPicPr>
          <p:cNvPr id="7" name="Picture 6">
            <a:extLst>
              <a:ext uri="{FF2B5EF4-FFF2-40B4-BE49-F238E27FC236}">
                <a16:creationId xmlns:a16="http://schemas.microsoft.com/office/drawing/2014/main" id="{190D966C-C6CF-480A-DB6B-271D0A217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E22D9193-D657-EF1B-47E9-3EA8022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5FF861FA-EAB4-5EB4-FEF0-0358AD2BF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78628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20924-5103-7D25-A3D6-CE4BFF8710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F013BB-F1AA-37BA-D404-CAC75DB9C7CC}"/>
              </a:ext>
            </a:extLst>
          </p:cNvPr>
          <p:cNvSpPr>
            <a:spLocks noGrp="1"/>
          </p:cNvSpPr>
          <p:nvPr>
            <p:ph type="subTitle" idx="1"/>
          </p:nvPr>
        </p:nvSpPr>
        <p:spPr>
          <a:xfrm>
            <a:off x="1181099" y="1096068"/>
            <a:ext cx="9829800" cy="4260009"/>
          </a:xfrm>
        </p:spPr>
        <p:txBody>
          <a:bodyPr>
            <a:normAutofit/>
          </a:bodyPr>
          <a:lstStyle/>
          <a:p>
            <a:pPr marL="285750" indent="-285750" algn="l">
              <a:buFont typeface="Arial" panose="020B0604020202020204" pitchFamily="34" charset="0"/>
              <a:buChar char="•"/>
            </a:pPr>
            <a:endParaRPr lang="en-US" sz="1600" b="0" i="0" dirty="0">
              <a:solidFill>
                <a:srgbClr val="000000"/>
              </a:solidFill>
              <a:effectLst/>
            </a:endParaRPr>
          </a:p>
          <a:p>
            <a:pPr algn="l"/>
            <a:r>
              <a:rPr lang="en-US" sz="1800" b="0" i="0" dirty="0">
                <a:solidFill>
                  <a:srgbClr val="000000"/>
                </a:solidFill>
                <a:effectLst/>
              </a:rPr>
              <a:t>Theoretically, GDP can be viewed in three different ways:</a:t>
            </a:r>
          </a:p>
          <a:p>
            <a:pPr marL="285750" indent="-285750" algn="l">
              <a:buFont typeface="Arial" panose="020B0604020202020204" pitchFamily="34" charset="0"/>
              <a:buChar char="•"/>
            </a:pPr>
            <a:r>
              <a:rPr lang="en-IN" sz="1800" b="0" dirty="0">
                <a:solidFill>
                  <a:srgbClr val="000000"/>
                </a:solidFill>
                <a:effectLst/>
              </a:rPr>
              <a:t>The production approach  </a:t>
            </a:r>
          </a:p>
          <a:p>
            <a:pPr marL="285750" indent="-285750" algn="l">
              <a:buFont typeface="Arial" panose="020B0604020202020204" pitchFamily="34" charset="0"/>
              <a:buChar char="•"/>
            </a:pPr>
            <a:r>
              <a:rPr lang="en-IN" sz="1800" b="0" dirty="0">
                <a:solidFill>
                  <a:srgbClr val="000000"/>
                </a:solidFill>
                <a:effectLst/>
              </a:rPr>
              <a:t>The expenditure approach</a:t>
            </a:r>
            <a:endParaRPr lang="en-IN" sz="1800" dirty="0">
              <a:solidFill>
                <a:srgbClr val="000000"/>
              </a:solidFill>
            </a:endParaRPr>
          </a:p>
          <a:p>
            <a:pPr marL="285750" indent="-285750" algn="l">
              <a:buFont typeface="Arial" panose="020B0604020202020204" pitchFamily="34" charset="0"/>
              <a:buChar char="•"/>
            </a:pPr>
            <a:r>
              <a:rPr lang="en-IN" sz="1800" b="0" dirty="0">
                <a:solidFill>
                  <a:srgbClr val="000000"/>
                </a:solidFill>
                <a:effectLst/>
              </a:rPr>
              <a:t>The income approach</a:t>
            </a:r>
            <a:endParaRPr lang="en-US" sz="1800" b="0" dirty="0">
              <a:solidFill>
                <a:srgbClr val="000000"/>
              </a:solidFill>
              <a:effectLst/>
            </a:endParaRPr>
          </a:p>
        </p:txBody>
      </p:sp>
      <p:sp>
        <p:nvSpPr>
          <p:cNvPr id="4" name="Footer Placeholder 3">
            <a:extLst>
              <a:ext uri="{FF2B5EF4-FFF2-40B4-BE49-F238E27FC236}">
                <a16:creationId xmlns:a16="http://schemas.microsoft.com/office/drawing/2014/main" id="{DFEF9C6A-60A3-2DB4-7D30-AFF15ADA1A9F}"/>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FD4E5CD-9558-966B-8E68-A2AA7A369698}"/>
              </a:ext>
            </a:extLst>
          </p:cNvPr>
          <p:cNvSpPr>
            <a:spLocks noGrp="1"/>
          </p:cNvSpPr>
          <p:nvPr>
            <p:ph type="sldNum" sz="quarter" idx="12"/>
          </p:nvPr>
        </p:nvSpPr>
        <p:spPr/>
        <p:txBody>
          <a:bodyPr/>
          <a:lstStyle/>
          <a:p>
            <a:fld id="{7B3C71FB-C3F4-4255-AE80-D4C2B2540779}" type="slidenum">
              <a:rPr lang="en-IN" smtClean="0"/>
              <a:t>3</a:t>
            </a:fld>
            <a:endParaRPr lang="en-IN" dirty="0"/>
          </a:p>
        </p:txBody>
      </p:sp>
      <p:pic>
        <p:nvPicPr>
          <p:cNvPr id="7" name="Picture 6">
            <a:extLst>
              <a:ext uri="{FF2B5EF4-FFF2-40B4-BE49-F238E27FC236}">
                <a16:creationId xmlns:a16="http://schemas.microsoft.com/office/drawing/2014/main" id="{23612674-6C73-A449-6179-6CA92E579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D139E5F3-33A0-92CB-27EB-994C19BE8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20B5186C-EF71-27FF-8A72-0F9D11BD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1026" name="Picture 2" descr="India's GDP soars to $3.75 trn in 2023: Finance minister">
            <a:extLst>
              <a:ext uri="{FF2B5EF4-FFF2-40B4-BE49-F238E27FC236}">
                <a16:creationId xmlns:a16="http://schemas.microsoft.com/office/drawing/2014/main" id="{1AAFCF59-37F0-2BCB-CAB8-DB00F1249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56" y="3226072"/>
            <a:ext cx="3409886" cy="226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0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74181-AC77-D98D-7843-5E21F2D846E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C3B3EE3-0842-0317-50EE-4484321294D5}"/>
              </a:ext>
            </a:extLst>
          </p:cNvPr>
          <p:cNvSpPr>
            <a:spLocks noGrp="1"/>
          </p:cNvSpPr>
          <p:nvPr>
            <p:ph type="subTitle" idx="1"/>
          </p:nvPr>
        </p:nvSpPr>
        <p:spPr>
          <a:xfrm>
            <a:off x="1181099" y="1089213"/>
            <a:ext cx="9829800" cy="4835416"/>
          </a:xfrm>
        </p:spPr>
        <p:txBody>
          <a:bodyPr>
            <a:normAutofit lnSpcReduction="10000"/>
          </a:bodyPr>
          <a:lstStyle/>
          <a:p>
            <a:r>
              <a:rPr lang="en-IN" b="1" dirty="0"/>
              <a:t>Understanding Economic Recession</a:t>
            </a:r>
          </a:p>
          <a:p>
            <a:endParaRPr lang="en-IN" dirty="0"/>
          </a:p>
          <a:p>
            <a:pPr marL="342900" indent="-342900" algn="l">
              <a:buFont typeface="Arial" panose="020B0604020202020204" pitchFamily="34" charset="0"/>
              <a:buChar char="•"/>
            </a:pPr>
            <a:r>
              <a:rPr lang="en-IN" sz="2000" b="1" dirty="0"/>
              <a:t>Definition of Recession</a:t>
            </a:r>
          </a:p>
          <a:p>
            <a:pPr algn="just"/>
            <a:r>
              <a:rPr lang="en-US" sz="1800" dirty="0"/>
              <a:t>	A recession is a significant decline in economic activity across the economy, lasting for an extended period, typically marked by a contraction in GDP, rising unemployment, and decreased consumer and business spending</a:t>
            </a:r>
            <a:r>
              <a:rPr lang="en-IN" dirty="0"/>
              <a:t> </a:t>
            </a:r>
          </a:p>
          <a:p>
            <a:pPr marL="342900" indent="-342900" algn="l">
              <a:buFont typeface="Arial" panose="020B0604020202020204" pitchFamily="34" charset="0"/>
              <a:buChar char="•"/>
            </a:pPr>
            <a:endParaRPr lang="en-IN" sz="2000" dirty="0"/>
          </a:p>
          <a:p>
            <a:pPr marL="342900" indent="-342900" algn="l">
              <a:buFont typeface="Arial" panose="020B0604020202020204" pitchFamily="34" charset="0"/>
              <a:buChar char="•"/>
            </a:pPr>
            <a:r>
              <a:rPr lang="en-IN" sz="2000" b="1" dirty="0"/>
              <a:t>Indicators of a Recession</a:t>
            </a:r>
          </a:p>
          <a:p>
            <a:pPr marL="342900" indent="-342900" algn="l">
              <a:buFont typeface="Wingdings" panose="05000000000000000000" pitchFamily="2" charset="2"/>
              <a:buChar char="Ø"/>
            </a:pPr>
            <a:r>
              <a:rPr lang="en-IN" sz="1800" dirty="0"/>
              <a:t>Negative GDP Growth</a:t>
            </a:r>
          </a:p>
          <a:p>
            <a:pPr marL="342900" indent="-342900" algn="l">
              <a:buFont typeface="Wingdings" panose="05000000000000000000" pitchFamily="2" charset="2"/>
              <a:buChar char="Ø"/>
            </a:pPr>
            <a:r>
              <a:rPr lang="en-IN" sz="1800" dirty="0"/>
              <a:t>Unemployment Rate</a:t>
            </a:r>
          </a:p>
          <a:p>
            <a:pPr marL="342900" indent="-342900" algn="l">
              <a:buFont typeface="Wingdings" panose="05000000000000000000" pitchFamily="2" charset="2"/>
              <a:buChar char="Ø"/>
            </a:pPr>
            <a:r>
              <a:rPr lang="en-IN" sz="1800" dirty="0"/>
              <a:t>Consumer and Business Confidence</a:t>
            </a:r>
          </a:p>
          <a:p>
            <a:pPr marL="342900" indent="-342900" algn="l">
              <a:buFont typeface="Wingdings" panose="05000000000000000000" pitchFamily="2" charset="2"/>
              <a:buChar char="Ø"/>
            </a:pPr>
            <a:r>
              <a:rPr lang="en-IN" sz="1800" dirty="0"/>
              <a:t>Stock Market Performance</a:t>
            </a:r>
          </a:p>
          <a:p>
            <a:pPr algn="l"/>
            <a:r>
              <a:rPr lang="en-IN" sz="2000" dirty="0"/>
              <a:t>      </a:t>
            </a:r>
          </a:p>
        </p:txBody>
      </p:sp>
      <p:sp>
        <p:nvSpPr>
          <p:cNvPr id="4" name="Footer Placeholder 3">
            <a:extLst>
              <a:ext uri="{FF2B5EF4-FFF2-40B4-BE49-F238E27FC236}">
                <a16:creationId xmlns:a16="http://schemas.microsoft.com/office/drawing/2014/main" id="{C2E4B2B3-7EC6-0873-C7F3-97373F363B7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E57B4A85-1A6F-CF3A-0C30-39523631CBBA}"/>
              </a:ext>
            </a:extLst>
          </p:cNvPr>
          <p:cNvSpPr>
            <a:spLocks noGrp="1"/>
          </p:cNvSpPr>
          <p:nvPr>
            <p:ph type="sldNum" sz="quarter" idx="12"/>
          </p:nvPr>
        </p:nvSpPr>
        <p:spPr/>
        <p:txBody>
          <a:bodyPr/>
          <a:lstStyle/>
          <a:p>
            <a:fld id="{7B3C71FB-C3F4-4255-AE80-D4C2B2540779}" type="slidenum">
              <a:rPr lang="en-IN" smtClean="0"/>
              <a:t>4</a:t>
            </a:fld>
            <a:endParaRPr lang="en-IN" dirty="0"/>
          </a:p>
        </p:txBody>
      </p:sp>
      <p:pic>
        <p:nvPicPr>
          <p:cNvPr id="7" name="Picture 6">
            <a:extLst>
              <a:ext uri="{FF2B5EF4-FFF2-40B4-BE49-F238E27FC236}">
                <a16:creationId xmlns:a16="http://schemas.microsoft.com/office/drawing/2014/main" id="{672FFE71-177E-455D-F862-8011B49DA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C1AEA32D-BFEE-D24E-2F17-0D883BF4A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FCC42738-4711-0CC7-13C9-DF59896CB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360106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B77FE-014E-6145-9C19-FD213D2DD37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7E36994-85B5-2FA3-E67A-B50FDE6A997C}"/>
              </a:ext>
            </a:extLst>
          </p:cNvPr>
          <p:cNvSpPr>
            <a:spLocks noGrp="1"/>
          </p:cNvSpPr>
          <p:nvPr>
            <p:ph type="subTitle" idx="1"/>
          </p:nvPr>
        </p:nvSpPr>
        <p:spPr>
          <a:xfrm>
            <a:off x="1181099" y="820271"/>
            <a:ext cx="9908242" cy="4899211"/>
          </a:xfrm>
        </p:spPr>
        <p:txBody>
          <a:bodyPr>
            <a:normAutofit fontScale="92500" lnSpcReduction="20000"/>
          </a:bodyPr>
          <a:lstStyle/>
          <a:p>
            <a:endParaRPr lang="en-IN" sz="2200" b="1" dirty="0"/>
          </a:p>
          <a:p>
            <a:pPr algn="l"/>
            <a:r>
              <a:rPr lang="en-IN" sz="2200" b="1" dirty="0"/>
              <a:t>Recession Causes and Impacts</a:t>
            </a:r>
            <a:endParaRPr lang="en-US" sz="2200" b="1" dirty="0"/>
          </a:p>
          <a:p>
            <a:pPr marL="285750" indent="-285750" algn="just">
              <a:buFont typeface="Arial" panose="020B0604020202020204" pitchFamily="34" charset="0"/>
              <a:buChar char="•"/>
            </a:pPr>
            <a:r>
              <a:rPr lang="en-US" sz="1900" u="sng" dirty="0"/>
              <a:t>Causes</a:t>
            </a:r>
            <a:r>
              <a:rPr lang="en-US" sz="1900" dirty="0"/>
              <a:t>: Recessions can be triggered by various factors such as a financial crisis, high levels of debt, external shocks, or a combination of these. </a:t>
            </a:r>
          </a:p>
          <a:p>
            <a:pPr marL="285750" indent="-285750" algn="just">
              <a:buFont typeface="Arial" panose="020B0604020202020204" pitchFamily="34" charset="0"/>
              <a:buChar char="•"/>
            </a:pPr>
            <a:r>
              <a:rPr lang="en-US" sz="1900" u="sng" dirty="0"/>
              <a:t>Impacts</a:t>
            </a:r>
            <a:r>
              <a:rPr lang="en-US" sz="1900" dirty="0"/>
              <a:t>: Recessions lead to reduced income, increased unemployment, lower consumer spending, decreased business inv</a:t>
            </a:r>
          </a:p>
          <a:p>
            <a:pPr algn="l"/>
            <a:endParaRPr lang="en-US" sz="1600" dirty="0"/>
          </a:p>
          <a:p>
            <a:pPr algn="l"/>
            <a:r>
              <a:rPr lang="en-IN" sz="2200" b="1" dirty="0"/>
              <a:t>Policy Responses </a:t>
            </a:r>
          </a:p>
          <a:p>
            <a:pPr marL="285750" indent="-285750" algn="just">
              <a:buFont typeface="Arial" panose="020B0604020202020204" pitchFamily="34" charset="0"/>
              <a:buChar char="•"/>
            </a:pPr>
            <a:r>
              <a:rPr lang="en-US" sz="1900" u="sng" dirty="0"/>
              <a:t>Monetary Policy</a:t>
            </a:r>
            <a:r>
              <a:rPr lang="en-US" sz="1900" dirty="0"/>
              <a:t>:  Central banks may lower interest rates to stimulate borrowing and spending. </a:t>
            </a:r>
          </a:p>
          <a:p>
            <a:pPr marL="285750" indent="-285750" algn="just">
              <a:buFont typeface="Arial" panose="020B0604020202020204" pitchFamily="34" charset="0"/>
              <a:buChar char="•"/>
            </a:pPr>
            <a:r>
              <a:rPr lang="en-US" sz="1900" u="sng" dirty="0"/>
              <a:t>Fiscal Policy</a:t>
            </a:r>
            <a:r>
              <a:rPr lang="en-US" sz="1900" dirty="0"/>
              <a:t>: Governments may implement stimulus packages, tax cuts, or increased public spending to boost economic activity. </a:t>
            </a:r>
          </a:p>
          <a:p>
            <a:pPr marL="285750" indent="-285750" algn="l">
              <a:buFont typeface="Arial" panose="020B0604020202020204" pitchFamily="34" charset="0"/>
              <a:buChar char="•"/>
            </a:pPr>
            <a:endParaRPr lang="en-US" sz="1600" dirty="0"/>
          </a:p>
          <a:p>
            <a:pPr algn="l"/>
            <a:r>
              <a:rPr lang="en-IN" sz="2200" b="1" dirty="0"/>
              <a:t>Long-Term Economic Health</a:t>
            </a:r>
            <a:endParaRPr lang="en-US" sz="2200" b="1" dirty="0"/>
          </a:p>
          <a:p>
            <a:pPr marL="285750" indent="-285750" algn="just">
              <a:buFont typeface="Arial" panose="020B0604020202020204" pitchFamily="34" charset="0"/>
              <a:buChar char="•"/>
            </a:pPr>
            <a:r>
              <a:rPr lang="en-US" sz="1900" u="sng" dirty="0"/>
              <a:t>GDP Growth Rate</a:t>
            </a:r>
            <a:r>
              <a:rPr lang="en-US" sz="1900" dirty="0"/>
              <a:t>: Positive and sustained GDP growth is essential for long-term economic health. </a:t>
            </a:r>
          </a:p>
          <a:p>
            <a:pPr marL="285750" indent="-285750" algn="just">
              <a:buFont typeface="Arial" panose="020B0604020202020204" pitchFamily="34" charset="0"/>
              <a:buChar char="•"/>
            </a:pPr>
            <a:r>
              <a:rPr lang="en-US" sz="1900" u="sng" dirty="0"/>
              <a:t>Structural Reforms</a:t>
            </a:r>
            <a:r>
              <a:rPr lang="en-US" sz="1900" dirty="0"/>
              <a:t>: Governments may implement reforms to improve productivity, enhance competitiveness, and address underlying economic issues. </a:t>
            </a:r>
          </a:p>
          <a:p>
            <a:pPr algn="l"/>
            <a:endParaRPr lang="en-US" sz="2000" dirty="0"/>
          </a:p>
        </p:txBody>
      </p:sp>
      <p:sp>
        <p:nvSpPr>
          <p:cNvPr id="4" name="Footer Placeholder 3">
            <a:extLst>
              <a:ext uri="{FF2B5EF4-FFF2-40B4-BE49-F238E27FC236}">
                <a16:creationId xmlns:a16="http://schemas.microsoft.com/office/drawing/2014/main" id="{64D09C89-27D6-DB1B-E312-C73CBD59396A}"/>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E7063F0C-982E-EF57-58F7-2BCC7C624AFA}"/>
              </a:ext>
            </a:extLst>
          </p:cNvPr>
          <p:cNvSpPr>
            <a:spLocks noGrp="1"/>
          </p:cNvSpPr>
          <p:nvPr>
            <p:ph type="sldNum" sz="quarter" idx="12"/>
          </p:nvPr>
        </p:nvSpPr>
        <p:spPr/>
        <p:txBody>
          <a:bodyPr/>
          <a:lstStyle/>
          <a:p>
            <a:fld id="{7B3C71FB-C3F4-4255-AE80-D4C2B2540779}" type="slidenum">
              <a:rPr lang="en-IN" smtClean="0"/>
              <a:t>5</a:t>
            </a:fld>
            <a:endParaRPr lang="en-IN" dirty="0"/>
          </a:p>
        </p:txBody>
      </p:sp>
      <p:pic>
        <p:nvPicPr>
          <p:cNvPr id="7" name="Picture 6">
            <a:extLst>
              <a:ext uri="{FF2B5EF4-FFF2-40B4-BE49-F238E27FC236}">
                <a16:creationId xmlns:a16="http://schemas.microsoft.com/office/drawing/2014/main" id="{930F3020-4474-66C4-2F57-5F9B33D70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5F8F9A5B-B60C-0977-0EF0-C5BBBEBB2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C94A11E6-C862-3EFD-9A5C-AC156B805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76674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E535A-88BC-3D93-FE8F-1A931BCC9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D71EC-B2A2-9680-0CAC-4749B77CF17D}"/>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Dataset &amp; Features </a:t>
            </a:r>
          </a:p>
        </p:txBody>
      </p:sp>
      <p:sp>
        <p:nvSpPr>
          <p:cNvPr id="3" name="Subtitle 2">
            <a:extLst>
              <a:ext uri="{FF2B5EF4-FFF2-40B4-BE49-F238E27FC236}">
                <a16:creationId xmlns:a16="http://schemas.microsoft.com/office/drawing/2014/main" id="{D099EF1E-DADE-6822-89A5-2D7DF06F0BEF}"/>
              </a:ext>
            </a:extLst>
          </p:cNvPr>
          <p:cNvSpPr>
            <a:spLocks noGrp="1"/>
          </p:cNvSpPr>
          <p:nvPr>
            <p:ph type="subTitle" idx="1"/>
          </p:nvPr>
        </p:nvSpPr>
        <p:spPr>
          <a:xfrm>
            <a:off x="1181100" y="1809983"/>
            <a:ext cx="9829800" cy="4260009"/>
          </a:xfrm>
        </p:spPr>
        <p:txBody>
          <a:bodyPr/>
          <a:lstStyle/>
          <a:p>
            <a:pPr algn="just"/>
            <a:r>
              <a:rPr lang="en-US" sz="1800" dirty="0"/>
              <a:t>Data used in this project is collected in the different csv and excel files and then combined to form a dataset which is used for the further processing and evaluation.</a:t>
            </a:r>
          </a:p>
          <a:p>
            <a:pPr algn="l"/>
            <a:endParaRPr lang="en-US" sz="1600" dirty="0"/>
          </a:p>
          <a:p>
            <a:pPr algn="l"/>
            <a:r>
              <a:rPr lang="en-US" sz="2000" dirty="0"/>
              <a:t>Dataset contains 5 columns:</a:t>
            </a:r>
          </a:p>
          <a:p>
            <a:pPr algn="l"/>
            <a:r>
              <a:rPr lang="en-US" sz="1800" dirty="0"/>
              <a:t>• Country </a:t>
            </a:r>
          </a:p>
          <a:p>
            <a:pPr algn="l"/>
            <a:r>
              <a:rPr lang="en-US" sz="1800" dirty="0"/>
              <a:t>• Date </a:t>
            </a:r>
          </a:p>
          <a:p>
            <a:pPr algn="l"/>
            <a:r>
              <a:rPr lang="en-US" sz="1800" dirty="0"/>
              <a:t>• GDP (US Billion $) </a:t>
            </a:r>
          </a:p>
          <a:p>
            <a:pPr algn="l"/>
            <a:r>
              <a:rPr lang="en-US" sz="1800" dirty="0"/>
              <a:t>• GDP per Capita (US $) </a:t>
            </a:r>
          </a:p>
          <a:p>
            <a:pPr algn="l"/>
            <a:r>
              <a:rPr lang="en-US" sz="1800" dirty="0"/>
              <a:t>• Annual % Change </a:t>
            </a:r>
          </a:p>
          <a:p>
            <a:pPr algn="l"/>
            <a:endParaRPr lang="en-US" sz="1800" dirty="0"/>
          </a:p>
          <a:p>
            <a:pPr algn="l"/>
            <a:r>
              <a:rPr lang="en-US" sz="1800" dirty="0"/>
              <a:t>There were total 1525 values in the dataset. </a:t>
            </a:r>
            <a:endParaRPr lang="en-IN" dirty="0"/>
          </a:p>
        </p:txBody>
      </p:sp>
      <p:sp>
        <p:nvSpPr>
          <p:cNvPr id="4" name="Footer Placeholder 3">
            <a:extLst>
              <a:ext uri="{FF2B5EF4-FFF2-40B4-BE49-F238E27FC236}">
                <a16:creationId xmlns:a16="http://schemas.microsoft.com/office/drawing/2014/main" id="{32926038-5485-9511-1258-CA74F64086F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3091798-ADD2-1063-CE5B-660091980B59}"/>
              </a:ext>
            </a:extLst>
          </p:cNvPr>
          <p:cNvSpPr>
            <a:spLocks noGrp="1"/>
          </p:cNvSpPr>
          <p:nvPr>
            <p:ph type="sldNum" sz="quarter" idx="12"/>
          </p:nvPr>
        </p:nvSpPr>
        <p:spPr/>
        <p:txBody>
          <a:bodyPr/>
          <a:lstStyle/>
          <a:p>
            <a:fld id="{7B3C71FB-C3F4-4255-AE80-D4C2B2540779}" type="slidenum">
              <a:rPr lang="en-IN" smtClean="0"/>
              <a:t>6</a:t>
            </a:fld>
            <a:endParaRPr lang="en-IN" dirty="0"/>
          </a:p>
        </p:txBody>
      </p:sp>
      <p:pic>
        <p:nvPicPr>
          <p:cNvPr id="7" name="Picture 6">
            <a:extLst>
              <a:ext uri="{FF2B5EF4-FFF2-40B4-BE49-F238E27FC236}">
                <a16:creationId xmlns:a16="http://schemas.microsoft.com/office/drawing/2014/main" id="{1F1A61B8-29E4-B50D-C9B1-D311EA7CC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C8590C6A-F54D-1A32-5353-D9CA3BB5C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DC5A257E-4FBB-9547-7594-17B76DD8F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12" name="Picture 11">
            <a:extLst>
              <a:ext uri="{FF2B5EF4-FFF2-40B4-BE49-F238E27FC236}">
                <a16:creationId xmlns:a16="http://schemas.microsoft.com/office/drawing/2014/main" id="{4475769B-2694-9F6D-C168-4A5F863891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0718" y="3100105"/>
            <a:ext cx="1679763" cy="1679763"/>
          </a:xfrm>
          <a:prstGeom prst="rect">
            <a:avLst/>
          </a:prstGeom>
        </p:spPr>
      </p:pic>
    </p:spTree>
    <p:extLst>
      <p:ext uri="{BB962C8B-B14F-4D97-AF65-F5344CB8AC3E}">
        <p14:creationId xmlns:p14="http://schemas.microsoft.com/office/powerpoint/2010/main" val="282721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6A4A-9D7E-27C1-976E-17E1E7778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18C1-C0B6-C524-6F85-91900BF6B796}"/>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Life - Cycle</a:t>
            </a:r>
          </a:p>
        </p:txBody>
      </p:sp>
      <p:sp>
        <p:nvSpPr>
          <p:cNvPr id="4" name="Footer Placeholder 3">
            <a:extLst>
              <a:ext uri="{FF2B5EF4-FFF2-40B4-BE49-F238E27FC236}">
                <a16:creationId xmlns:a16="http://schemas.microsoft.com/office/drawing/2014/main" id="{C5793259-B1A2-D973-73FF-A8FF1B7E88CD}"/>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75C42C94-7B27-7258-774A-80CBBBD595A5}"/>
              </a:ext>
            </a:extLst>
          </p:cNvPr>
          <p:cNvSpPr>
            <a:spLocks noGrp="1"/>
          </p:cNvSpPr>
          <p:nvPr>
            <p:ph type="sldNum" sz="quarter" idx="12"/>
          </p:nvPr>
        </p:nvSpPr>
        <p:spPr/>
        <p:txBody>
          <a:bodyPr/>
          <a:lstStyle/>
          <a:p>
            <a:fld id="{7B3C71FB-C3F4-4255-AE80-D4C2B2540779}" type="slidenum">
              <a:rPr lang="en-IN" smtClean="0"/>
              <a:t>7</a:t>
            </a:fld>
            <a:endParaRPr lang="en-IN" dirty="0"/>
          </a:p>
        </p:txBody>
      </p:sp>
      <p:pic>
        <p:nvPicPr>
          <p:cNvPr id="7" name="Picture 6">
            <a:extLst>
              <a:ext uri="{FF2B5EF4-FFF2-40B4-BE49-F238E27FC236}">
                <a16:creationId xmlns:a16="http://schemas.microsoft.com/office/drawing/2014/main" id="{4107A655-8AC8-4C18-0AAB-B57EA1270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8E2008FC-7158-FAA4-78BD-F988819C2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A5A1CB0F-4184-04F3-DB14-B5D0A05FB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a:extLst>
              <a:ext uri="{FF2B5EF4-FFF2-40B4-BE49-F238E27FC236}">
                <a16:creationId xmlns:a16="http://schemas.microsoft.com/office/drawing/2014/main" id="{B8708B29-22AB-DF32-A5D0-057E242E80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5487" y="1393669"/>
            <a:ext cx="4243369" cy="4260009"/>
          </a:xfrm>
          <a:prstGeom prst="rect">
            <a:avLst/>
          </a:prstGeom>
        </p:spPr>
      </p:pic>
    </p:spTree>
    <p:extLst>
      <p:ext uri="{BB962C8B-B14F-4D97-AF65-F5344CB8AC3E}">
        <p14:creationId xmlns:p14="http://schemas.microsoft.com/office/powerpoint/2010/main" val="367265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C6870-EA00-5D67-4D4A-C2ED2EDF3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CB884-F0D1-9E44-DA1B-B1601BB120C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Functional Requirements </a:t>
            </a:r>
          </a:p>
        </p:txBody>
      </p:sp>
      <p:sp>
        <p:nvSpPr>
          <p:cNvPr id="3" name="Subtitle 2">
            <a:extLst>
              <a:ext uri="{FF2B5EF4-FFF2-40B4-BE49-F238E27FC236}">
                <a16:creationId xmlns:a16="http://schemas.microsoft.com/office/drawing/2014/main" id="{E92E1C1E-F536-A30A-207B-7460CAE93448}"/>
              </a:ext>
            </a:extLst>
          </p:cNvPr>
          <p:cNvSpPr>
            <a:spLocks noGrp="1"/>
          </p:cNvSpPr>
          <p:nvPr>
            <p:ph type="subTitle" idx="1"/>
          </p:nvPr>
        </p:nvSpPr>
        <p:spPr>
          <a:xfrm>
            <a:off x="1181099" y="1514958"/>
            <a:ext cx="9829800" cy="4260009"/>
          </a:xfrm>
        </p:spPr>
        <p:txBody>
          <a:bodyPr>
            <a:normAutofit/>
          </a:bodyPr>
          <a:lstStyle/>
          <a:p>
            <a:r>
              <a:rPr lang="en-US" sz="2000" b="1" u="sng" dirty="0"/>
              <a:t>Python3 </a:t>
            </a:r>
          </a:p>
          <a:p>
            <a:pPr algn="just"/>
            <a:r>
              <a:rPr lang="en-US" sz="1800" dirty="0"/>
              <a:t> • Python is a general purpose and high-level programming language.</a:t>
            </a:r>
          </a:p>
          <a:p>
            <a:pPr algn="just"/>
            <a:r>
              <a:rPr lang="en-US" sz="1800" dirty="0"/>
              <a:t> • It is used for developing desktop GUI applications, websites and web apps.</a:t>
            </a:r>
          </a:p>
          <a:p>
            <a:pPr algn="just"/>
            <a:r>
              <a:rPr lang="en-US" sz="1800" dirty="0"/>
              <a:t> • Python allows to focus on core functionality of the application by taking care of common </a:t>
            </a:r>
          </a:p>
          <a:p>
            <a:pPr algn="just"/>
            <a:r>
              <a:rPr lang="en-US" sz="1800" dirty="0"/>
              <a:t>    programming tasks.</a:t>
            </a:r>
          </a:p>
          <a:p>
            <a:pPr algn="just"/>
            <a:r>
              <a:rPr lang="en-US" sz="1800" dirty="0"/>
              <a:t> • Python is derived from many other languages, including ABC, Modula-3, C, C++, Algol-68, Small Talk, </a:t>
            </a:r>
          </a:p>
          <a:p>
            <a:pPr algn="just"/>
            <a:r>
              <a:rPr lang="en-US" sz="1800" dirty="0"/>
              <a:t>    and Unix shell and other scripting languages. </a:t>
            </a:r>
          </a:p>
        </p:txBody>
      </p:sp>
      <p:sp>
        <p:nvSpPr>
          <p:cNvPr id="4" name="Footer Placeholder 3">
            <a:extLst>
              <a:ext uri="{FF2B5EF4-FFF2-40B4-BE49-F238E27FC236}">
                <a16:creationId xmlns:a16="http://schemas.microsoft.com/office/drawing/2014/main" id="{BFCC2B63-B5BE-C8B2-A25D-09C9056A609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EEB3F2A3-43F3-E670-3F88-D74DF30A562F}"/>
              </a:ext>
            </a:extLst>
          </p:cNvPr>
          <p:cNvSpPr>
            <a:spLocks noGrp="1"/>
          </p:cNvSpPr>
          <p:nvPr>
            <p:ph type="sldNum" sz="quarter" idx="12"/>
          </p:nvPr>
        </p:nvSpPr>
        <p:spPr/>
        <p:txBody>
          <a:bodyPr/>
          <a:lstStyle/>
          <a:p>
            <a:fld id="{7B3C71FB-C3F4-4255-AE80-D4C2B2540779}" type="slidenum">
              <a:rPr lang="en-IN" smtClean="0"/>
              <a:t>8</a:t>
            </a:fld>
            <a:endParaRPr lang="en-IN" dirty="0"/>
          </a:p>
        </p:txBody>
      </p:sp>
      <p:pic>
        <p:nvPicPr>
          <p:cNvPr id="7" name="Picture 6">
            <a:extLst>
              <a:ext uri="{FF2B5EF4-FFF2-40B4-BE49-F238E27FC236}">
                <a16:creationId xmlns:a16="http://schemas.microsoft.com/office/drawing/2014/main" id="{F4F17537-0D85-FB49-FE97-B22BE4AE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3D6C7420-FA36-5525-F48A-83F2A1D4E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CF8C8CF6-4513-6D47-47B5-FEC7DDF803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9" name="Picture 8">
            <a:extLst>
              <a:ext uri="{FF2B5EF4-FFF2-40B4-BE49-F238E27FC236}">
                <a16:creationId xmlns:a16="http://schemas.microsoft.com/office/drawing/2014/main" id="{58860FE6-73F7-71DB-50D9-8C5B17423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5864" y="4250724"/>
            <a:ext cx="3940270" cy="1862948"/>
          </a:xfrm>
          <a:prstGeom prst="rect">
            <a:avLst/>
          </a:prstGeom>
        </p:spPr>
      </p:pic>
    </p:spTree>
    <p:extLst>
      <p:ext uri="{BB962C8B-B14F-4D97-AF65-F5344CB8AC3E}">
        <p14:creationId xmlns:p14="http://schemas.microsoft.com/office/powerpoint/2010/main" val="346514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55901-E659-9CEC-3A18-3699169D3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FE9E9-EDC4-DA80-DE4D-C67619B076A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Functional Requirements</a:t>
            </a:r>
          </a:p>
        </p:txBody>
      </p:sp>
      <p:sp>
        <p:nvSpPr>
          <p:cNvPr id="3" name="Subtitle 2">
            <a:extLst>
              <a:ext uri="{FF2B5EF4-FFF2-40B4-BE49-F238E27FC236}">
                <a16:creationId xmlns:a16="http://schemas.microsoft.com/office/drawing/2014/main" id="{FA20331F-36D4-0EA6-4A8D-9E6260B0CD1C}"/>
              </a:ext>
            </a:extLst>
          </p:cNvPr>
          <p:cNvSpPr>
            <a:spLocks noGrp="1"/>
          </p:cNvSpPr>
          <p:nvPr>
            <p:ph type="subTitle" idx="1"/>
          </p:nvPr>
        </p:nvSpPr>
        <p:spPr>
          <a:xfrm>
            <a:off x="1181098" y="1399595"/>
            <a:ext cx="10057515" cy="4260009"/>
          </a:xfrm>
        </p:spPr>
        <p:txBody>
          <a:bodyPr>
            <a:normAutofit/>
          </a:bodyPr>
          <a:lstStyle/>
          <a:p>
            <a:r>
              <a:rPr lang="en-US" sz="2000" b="1" u="sng" dirty="0"/>
              <a:t>Tableau </a:t>
            </a:r>
          </a:p>
          <a:p>
            <a:pPr algn="just"/>
            <a:r>
              <a:rPr lang="en-US" sz="1800" dirty="0"/>
              <a:t>• Data visualization is the graphical representation of information and data.</a:t>
            </a:r>
          </a:p>
          <a:p>
            <a:pPr algn="just"/>
            <a:r>
              <a:rPr lang="en-US" sz="1800" dirty="0"/>
              <a:t>• It helps create interactive elements like charts, graphs, and maps, data visualization tools provide an accessible way  </a:t>
            </a:r>
          </a:p>
          <a:p>
            <a:pPr algn="just"/>
            <a:r>
              <a:rPr lang="en-US" sz="1800" dirty="0"/>
              <a:t>   to see and understand trends, outliers, and patterns in data.</a:t>
            </a:r>
          </a:p>
          <a:p>
            <a:pPr algn="just"/>
            <a:r>
              <a:rPr lang="en-US" sz="1800" dirty="0"/>
              <a:t>• Tableau is widely used for Business Intelligence but is not limited to it.</a:t>
            </a:r>
          </a:p>
          <a:p>
            <a:pPr algn="just"/>
            <a:r>
              <a:rPr lang="en-US" sz="1800" dirty="0"/>
              <a:t>• It helps create interactive graphs and charts in the form of dashboards and worksheets to gain business insights.</a:t>
            </a:r>
          </a:p>
          <a:p>
            <a:pPr algn="just"/>
            <a:r>
              <a:rPr lang="en-US" sz="1800" dirty="0"/>
              <a:t>• All of this is made possible with gestures as simple as drag and drop.</a:t>
            </a:r>
            <a:endParaRPr lang="en-IN" sz="1800" dirty="0"/>
          </a:p>
        </p:txBody>
      </p:sp>
      <p:sp>
        <p:nvSpPr>
          <p:cNvPr id="4" name="Footer Placeholder 3">
            <a:extLst>
              <a:ext uri="{FF2B5EF4-FFF2-40B4-BE49-F238E27FC236}">
                <a16:creationId xmlns:a16="http://schemas.microsoft.com/office/drawing/2014/main" id="{F8F99AE2-8D36-9951-C685-03CC9A17A9DD}"/>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B4FFC303-63BB-0459-A348-BACCDA06ED5A}"/>
              </a:ext>
            </a:extLst>
          </p:cNvPr>
          <p:cNvSpPr>
            <a:spLocks noGrp="1"/>
          </p:cNvSpPr>
          <p:nvPr>
            <p:ph type="sldNum" sz="quarter" idx="12"/>
          </p:nvPr>
        </p:nvSpPr>
        <p:spPr/>
        <p:txBody>
          <a:bodyPr/>
          <a:lstStyle/>
          <a:p>
            <a:fld id="{7B3C71FB-C3F4-4255-AE80-D4C2B2540779}" type="slidenum">
              <a:rPr lang="en-IN" smtClean="0"/>
              <a:t>9</a:t>
            </a:fld>
            <a:endParaRPr lang="en-IN" dirty="0"/>
          </a:p>
        </p:txBody>
      </p:sp>
      <p:pic>
        <p:nvPicPr>
          <p:cNvPr id="7" name="Picture 6">
            <a:extLst>
              <a:ext uri="{FF2B5EF4-FFF2-40B4-BE49-F238E27FC236}">
                <a16:creationId xmlns:a16="http://schemas.microsoft.com/office/drawing/2014/main" id="{4F57E59C-D81F-D438-DFC9-DA0A5241A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0E0B96A8-EF8E-D14D-D6E7-A24BAC75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5D67FA96-48BC-55FA-D8D6-8CE616909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12" name="Picture 11">
            <a:extLst>
              <a:ext uri="{FF2B5EF4-FFF2-40B4-BE49-F238E27FC236}">
                <a16:creationId xmlns:a16="http://schemas.microsoft.com/office/drawing/2014/main" id="{5AB503E9-F677-63F9-0EDB-B997699028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0669" y="4559643"/>
            <a:ext cx="4672947" cy="1099961"/>
          </a:xfrm>
          <a:prstGeom prst="rect">
            <a:avLst/>
          </a:prstGeom>
        </p:spPr>
      </p:pic>
    </p:spTree>
    <p:extLst>
      <p:ext uri="{BB962C8B-B14F-4D97-AF65-F5344CB8AC3E}">
        <p14:creationId xmlns:p14="http://schemas.microsoft.com/office/powerpoint/2010/main" val="61719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1553</Words>
  <Application>Microsoft Office PowerPoint</Application>
  <PresentationFormat>Widescreen</PresentationFormat>
  <Paragraphs>203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 RECESSION ANALYSIS </vt:lpstr>
      <vt:lpstr>Introduction </vt:lpstr>
      <vt:lpstr>PowerPoint Presentation</vt:lpstr>
      <vt:lpstr>PowerPoint Presentation</vt:lpstr>
      <vt:lpstr>PowerPoint Presentation</vt:lpstr>
      <vt:lpstr>Dataset &amp; Features </vt:lpstr>
      <vt:lpstr>Life - Cycle</vt:lpstr>
      <vt:lpstr>Functional Requirements </vt:lpstr>
      <vt:lpstr>Functional Requirements</vt:lpstr>
      <vt:lpstr>Visualization</vt:lpstr>
      <vt:lpstr>Dashboard Snapshots </vt:lpstr>
      <vt:lpstr>Dashboard Snapshots</vt:lpstr>
      <vt:lpstr>Forecasting with Machine Learning</vt:lpstr>
      <vt:lpstr>Forecasting with Machine Learning</vt:lpstr>
      <vt:lpstr>ARIMA </vt:lpstr>
      <vt:lpstr>PowerPoint Presentation</vt:lpstr>
      <vt:lpstr>Working of ARIMA Model</vt:lpstr>
      <vt:lpstr>Why to use ARIMA</vt:lpstr>
      <vt:lpstr>Python Code for Forecasting</vt:lpstr>
      <vt:lpstr>Output From ARIMA Forecasting</vt:lpstr>
      <vt:lpstr>Forecasting Results using ARIMA</vt:lpstr>
      <vt:lpstr>Forecasting Results using ARIMA</vt:lpstr>
      <vt:lpstr>Forecasting Results using ARIMA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Munfan</dc:creator>
  <cp:lastModifiedBy>s_tambolkar</cp:lastModifiedBy>
  <cp:revision>41</cp:revision>
  <dcterms:created xsi:type="dcterms:W3CDTF">2024-02-16T16:21:18Z</dcterms:created>
  <dcterms:modified xsi:type="dcterms:W3CDTF">2024-02-18T15:06:58Z</dcterms:modified>
</cp:coreProperties>
</file>