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300" r:id="rId5"/>
    <p:sldId id="315" r:id="rId6"/>
    <p:sldId id="263" r:id="rId7"/>
    <p:sldId id="264" r:id="rId8"/>
    <p:sldId id="265" r:id="rId9"/>
    <p:sldId id="310" r:id="rId10"/>
    <p:sldId id="316" r:id="rId11"/>
    <p:sldId id="318" r:id="rId12"/>
    <p:sldId id="319" r:id="rId13"/>
    <p:sldId id="325" r:id="rId14"/>
    <p:sldId id="320" r:id="rId15"/>
    <p:sldId id="321" r:id="rId16"/>
    <p:sldId id="322" r:id="rId17"/>
    <p:sldId id="323" r:id="rId18"/>
    <p:sldId id="324" r:id="rId19"/>
    <p:sldId id="270" r:id="rId20"/>
    <p:sldId id="314" r:id="rId21"/>
    <p:sldId id="26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32" autoAdjust="0"/>
  </p:normalViewPr>
  <p:slideViewPr>
    <p:cSldViewPr>
      <p:cViewPr varScale="1">
        <p:scale>
          <a:sx n="82" d="100"/>
          <a:sy n="82" d="100"/>
        </p:scale>
        <p:origin x="1498" y="58"/>
      </p:cViewPr>
      <p:guideLst>
        <p:guide orient="horz" pos="2160"/>
        <p:guide pos="2880"/>
      </p:guideLst>
    </p:cSldViewPr>
  </p:slideViewPr>
  <p:outlineViewPr>
    <p:cViewPr>
      <p:scale>
        <a:sx n="33" d="100"/>
        <a:sy n="33" d="100"/>
      </p:scale>
      <p:origin x="0" y="-145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7E31E1-E674-4965-BF14-75B4A47FCCE7}" type="datetimeFigureOut">
              <a:rPr lang="en-US" smtClean="0"/>
              <a:pPr/>
              <a:t>4/26/2021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7BD40A-0B13-4FDE-9701-6DBC408B0E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1450848"/>
          </a:xfrm>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3505200"/>
            <a:ext cx="7543800" cy="209342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BF35DAB-9EEF-4DF5-B811-9635D546C1F7}"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sp>
        <p:nvSpPr>
          <p:cNvPr id="6" name="Slide Number Placeholder 5"/>
          <p:cNvSpPr>
            <a:spLocks noGrp="1"/>
          </p:cNvSpPr>
          <p:nvPr>
            <p:ph type="sldNum" sz="quarter" idx="12"/>
          </p:nvPr>
        </p:nvSpPr>
        <p:spPr/>
        <p:txBody>
          <a:bodyPr/>
          <a:lstStyle/>
          <a:p>
            <a:fld id="{2F9A2980-78DE-4375-9EF9-40A556D90461}" type="slidenum">
              <a:rPr lang="en-US" smtClean="0"/>
              <a:pPr/>
              <a:t>‹#›</a:t>
            </a:fld>
            <a:endParaRPr lang="en-US"/>
          </a:p>
        </p:txBody>
      </p:sp>
      <p:cxnSp>
        <p:nvCxnSpPr>
          <p:cNvPr id="9" name="Straight Connector 8"/>
          <p:cNvCxnSpPr/>
          <p:nvPr/>
        </p:nvCxnSpPr>
        <p:spPr>
          <a:xfrm>
            <a:off x="905744" y="22098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Perpetua" pitchFamily="18" charset="0"/>
              </a:defRPr>
            </a:lvl1pPr>
            <a:lvl2pPr>
              <a:defRPr sz="2400">
                <a:latin typeface="Perpetua" pitchFamily="18" charset="0"/>
              </a:defRPr>
            </a:lvl2pPr>
            <a:lvl3pPr>
              <a:defRPr sz="1800">
                <a:latin typeface="Perpetua" pitchFamily="18" charset="0"/>
              </a:defRPr>
            </a:lvl3pPr>
            <a:lvl4pPr>
              <a:defRPr sz="1800">
                <a:latin typeface="Perpetua" pitchFamily="18" charset="0"/>
              </a:defRPr>
            </a:lvl4pPr>
            <a:lvl5pPr>
              <a:defRPr sz="1800">
                <a:latin typeface="Perpetu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4B4B094-2A42-4299-A7C1-54903F7EB7D7}"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sp>
        <p:nvSpPr>
          <p:cNvPr id="6" name="Slide Number Placeholder 5"/>
          <p:cNvSpPr>
            <a:spLocks noGrp="1"/>
          </p:cNvSpPr>
          <p:nvPr>
            <p:ph type="sldNum" sz="quarter" idx="12"/>
          </p:nvPr>
        </p:nvSpPr>
        <p:spPr/>
        <p:txBody>
          <a:bodyPr/>
          <a:lstStyle/>
          <a:p>
            <a:fld id="{2F9A2980-78DE-4375-9EF9-40A556D90461}" type="slidenum">
              <a:rPr lang="en-US" smtClean="0"/>
              <a:pPr/>
              <a:t>‹#›</a:t>
            </a:fld>
            <a:endParaRPr lang="en-US"/>
          </a:p>
        </p:txBody>
      </p:sp>
      <p:cxnSp>
        <p:nvCxnSpPr>
          <p:cNvPr id="7" name="Straight Connector 6"/>
          <p:cNvCxnSpPr/>
          <p:nvPr userDrawn="1"/>
        </p:nvCxnSpPr>
        <p:spPr>
          <a:xfrm>
            <a:off x="895149" y="106680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AEBC2F9-AD1D-4D1F-B637-9DDE78BD7F86}" type="datetime5">
              <a:rPr lang="en-US" smtClean="0"/>
              <a:pPr/>
              <a:t>26-Apr-21</a:t>
            </a:fld>
            <a:endParaRPr lang="en-US"/>
          </a:p>
        </p:txBody>
      </p:sp>
      <p:sp>
        <p:nvSpPr>
          <p:cNvPr id="4" name="Footer Placeholder 3"/>
          <p:cNvSpPr>
            <a:spLocks noGrp="1"/>
          </p:cNvSpPr>
          <p:nvPr>
            <p:ph type="ftr" sz="quarter" idx="11"/>
          </p:nvPr>
        </p:nvSpPr>
        <p:spPr/>
        <p:txBody>
          <a:bodyPr/>
          <a:lstStyle/>
          <a:p>
            <a:r>
              <a:rPr lang="en-US"/>
              <a:t>IR Project Midsem Evaluation</a:t>
            </a:r>
          </a:p>
        </p:txBody>
      </p:sp>
      <p:sp>
        <p:nvSpPr>
          <p:cNvPr id="5" name="Slide Number Placeholder 4"/>
          <p:cNvSpPr>
            <a:spLocks noGrp="1"/>
          </p:cNvSpPr>
          <p:nvPr>
            <p:ph type="sldNum" sz="quarter" idx="12"/>
          </p:nvPr>
        </p:nvSpPr>
        <p:spPr/>
        <p:txBody>
          <a:bodyPr/>
          <a:lstStyle/>
          <a:p>
            <a:fld id="{2F9A2980-78DE-4375-9EF9-40A556D904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9D81CA-84EA-41F5-82BD-B2375D73CF3A}" type="datetime5">
              <a:rPr lang="en-US" smtClean="0"/>
              <a:pPr/>
              <a:t>26-Apr-21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IR Project Midsem Evaluation</a:t>
            </a:r>
          </a:p>
        </p:txBody>
      </p:sp>
      <p:sp>
        <p:nvSpPr>
          <p:cNvPr id="9" name="Slide Number Placeholder 8"/>
          <p:cNvSpPr>
            <a:spLocks noGrp="1"/>
          </p:cNvSpPr>
          <p:nvPr>
            <p:ph type="sldNum" sz="quarter" idx="12"/>
          </p:nvPr>
        </p:nvSpPr>
        <p:spPr/>
        <p:txBody>
          <a:bodyPr/>
          <a:lstStyle/>
          <a:p>
            <a:fld id="{2F9A2980-78DE-4375-9EF9-40A556D904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normAutofit/>
          </a:bodyPr>
          <a:lstStyle>
            <a:lvl1pPr>
              <a:defRPr sz="2400">
                <a:latin typeface="Perpetua" pitchFamily="18" charset="0"/>
              </a:defRPr>
            </a:lvl1pPr>
            <a:lvl2pPr>
              <a:defRPr sz="2000">
                <a:latin typeface="Perpetua" pitchFamily="18" charset="0"/>
              </a:defRPr>
            </a:lvl2pPr>
            <a:lvl3pPr>
              <a:defRPr sz="1600">
                <a:latin typeface="Perpetua" pitchFamily="18" charset="0"/>
              </a:defRPr>
            </a:lvl3pPr>
            <a:lvl4pPr>
              <a:defRPr sz="1600">
                <a:latin typeface="Perpetua" pitchFamily="18" charset="0"/>
              </a:defRPr>
            </a:lvl4pPr>
            <a:lvl5pPr>
              <a:defRPr sz="1600">
                <a:latin typeface="Perpetu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D4A8BFD-40A2-4E8A-ACC7-393C7CED43DE}" type="datetime5">
              <a:rPr lang="en-US" smtClean="0"/>
              <a:pPr/>
              <a:t>26-Apr-21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IR Project Midsem Evaluation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9A2980-78DE-4375-9EF9-40A556D904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78019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60" y="1219200"/>
            <a:ext cx="7543800" cy="4649894"/>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C694113-336D-4430-80F3-70C9CF2164B6}" type="datetime5">
              <a:rPr lang="en-US" smtClean="0"/>
              <a:pPr/>
              <a:t>26-Apr-21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IR Project Midsem Evaluation</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F9A2980-78DE-4375-9EF9-40A556D90461}" type="slidenum">
              <a:rPr lang="en-US" smtClean="0"/>
              <a:pPr/>
              <a:t>‹#›</a:t>
            </a:fld>
            <a:endParaRPr lang="en-US"/>
          </a:p>
        </p:txBody>
      </p:sp>
      <p:cxnSp>
        <p:nvCxnSpPr>
          <p:cNvPr id="10" name="Straight Connector 9"/>
          <p:cNvCxnSpPr/>
          <p:nvPr/>
        </p:nvCxnSpPr>
        <p:spPr>
          <a:xfrm>
            <a:off x="895149" y="106680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8" r:id="rId3"/>
    <p:sldLayoutId id="2147483679" r:id="rId4"/>
    <p:sldLayoutId id="2147483680" r:id="rId5"/>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00"/>
            <a:ext cx="7467600" cy="1828800"/>
          </a:xfrm>
        </p:spPr>
        <p:txBody>
          <a:bodyPr>
            <a:normAutofit/>
          </a:bodyPr>
          <a:lstStyle/>
          <a:p>
            <a:pPr algn="ctr"/>
            <a:r>
              <a:rPr lang="en-US" dirty="0"/>
              <a:t>Book Review Website</a:t>
            </a:r>
          </a:p>
        </p:txBody>
      </p:sp>
      <p:sp>
        <p:nvSpPr>
          <p:cNvPr id="3" name="Subtitle 2"/>
          <p:cNvSpPr>
            <a:spLocks noGrp="1"/>
          </p:cNvSpPr>
          <p:nvPr>
            <p:ph type="subTitle" idx="1"/>
          </p:nvPr>
        </p:nvSpPr>
        <p:spPr>
          <a:xfrm>
            <a:off x="914400" y="3048000"/>
            <a:ext cx="7391400" cy="2743200"/>
          </a:xfrm>
        </p:spPr>
        <p:txBody>
          <a:bodyPr>
            <a:normAutofit/>
          </a:bodyPr>
          <a:lstStyle/>
          <a:p>
            <a:pPr algn="ctr"/>
            <a:r>
              <a:rPr lang="en-US" b="1" dirty="0"/>
              <a:t>By</a:t>
            </a:r>
          </a:p>
          <a:p>
            <a:pPr algn="ctr"/>
            <a:r>
              <a:rPr lang="en-US" b="1" dirty="0"/>
              <a:t>Shashi Prakash a</a:t>
            </a:r>
          </a:p>
          <a:p>
            <a:pPr algn="ctr"/>
            <a:r>
              <a:rPr lang="en-US" b="1" dirty="0"/>
              <a:t>Rishik </a:t>
            </a:r>
            <a:r>
              <a:rPr lang="en-US" b="1" dirty="0" err="1"/>
              <a:t>ts</a:t>
            </a:r>
            <a:endParaRPr lang="en-US" b="1" dirty="0"/>
          </a:p>
          <a:p>
            <a:pPr algn="ctr"/>
            <a:r>
              <a:rPr lang="en-US" b="1" dirty="0"/>
              <a:t>Naveen r</a:t>
            </a:r>
          </a:p>
        </p:txBody>
      </p:sp>
      <p:sp>
        <p:nvSpPr>
          <p:cNvPr id="4" name="Date Placeholder 3"/>
          <p:cNvSpPr>
            <a:spLocks noGrp="1"/>
          </p:cNvSpPr>
          <p:nvPr>
            <p:ph type="dt" sz="half" idx="10"/>
          </p:nvPr>
        </p:nvSpPr>
        <p:spPr/>
        <p:txBody>
          <a:bodyPr/>
          <a:lstStyle/>
          <a:p>
            <a:fld id="{509FBF58-FBB2-49B4-9509-75265BEE3182}" type="datetime5">
              <a:rPr lang="en-US" smtClean="0"/>
              <a:pPr/>
              <a:t>26-Apr-21</a:t>
            </a:fld>
            <a:endParaRPr lang="en-US"/>
          </a:p>
        </p:txBody>
      </p:sp>
      <p:sp>
        <p:nvSpPr>
          <p:cNvPr id="5" name="Footer Placeholder 4"/>
          <p:cNvSpPr>
            <a:spLocks noGrp="1"/>
          </p:cNvSpPr>
          <p:nvPr>
            <p:ph type="ftr" sz="quarter" idx="11"/>
          </p:nvPr>
        </p:nvSpPr>
        <p:spPr/>
        <p:txBody>
          <a:bodyPr/>
          <a:lstStyle/>
          <a:p>
            <a:r>
              <a:rPr lang="en-US" dirty="0" err="1"/>
              <a:t>Webdev</a:t>
            </a:r>
            <a:r>
              <a:rPr lang="en-US" dirty="0"/>
              <a:t> project </a:t>
            </a:r>
            <a:r>
              <a:rPr lang="en-US" dirty="0" err="1"/>
              <a:t>endsem</a:t>
            </a:r>
            <a:r>
              <a:rPr lang="en-US" dirty="0"/>
              <a:t> evaluation</a:t>
            </a:r>
          </a:p>
        </p:txBody>
      </p:sp>
    </p:spTree>
  </p:cSld>
  <p:clrMapOvr>
    <a:overrideClrMapping bg1="lt1" tx1="dk1" bg2="lt2" tx2="dk2" accent1="accent1" accent2="accent2" accent3="accent3" accent4="accent4" accent5="accent5" accent6="accent6" hlink="hlink" folHlink="folHlink"/>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p>
        </p:txBody>
      </p:sp>
      <p:sp>
        <p:nvSpPr>
          <p:cNvPr id="3" name="Content Placeholder 2"/>
          <p:cNvSpPr>
            <a:spLocks noGrp="1"/>
          </p:cNvSpPr>
          <p:nvPr>
            <p:ph idx="1"/>
          </p:nvPr>
        </p:nvSpPr>
        <p:spPr/>
        <p:txBody>
          <a:bodyPr>
            <a:normAutofit/>
          </a:bodyPr>
          <a:lstStyle/>
          <a:p>
            <a:r>
              <a:rPr lang="en-US" sz="2000" b="0" i="0" dirty="0">
                <a:effectLst/>
                <a:latin typeface="Arial" panose="020B0604020202020204" pitchFamily="34" charset="0"/>
              </a:rPr>
              <a:t>Backend basically consists of database which was </a:t>
            </a:r>
            <a:r>
              <a:rPr lang="en-US" sz="2000" b="0" i="0" dirty="0" err="1">
                <a:effectLst/>
                <a:latin typeface="Arial" panose="020B0604020202020204" pitchFamily="34" charset="0"/>
              </a:rPr>
              <a:t>builtusing</a:t>
            </a:r>
            <a:r>
              <a:rPr lang="en-US" sz="2000" b="0" i="0" dirty="0">
                <a:effectLst/>
                <a:latin typeface="Arial" panose="020B0604020202020204" pitchFamily="34" charset="0"/>
              </a:rPr>
              <a:t> SQLite, Machine Learning concepts to figure out expert reviews</a:t>
            </a:r>
            <a:r>
              <a:rPr lang="en-US" sz="2000" dirty="0">
                <a:latin typeface="Arial" panose="020B0604020202020204" pitchFamily="34" charset="0"/>
              </a:rPr>
              <a:t>.</a:t>
            </a:r>
          </a:p>
          <a:p>
            <a:r>
              <a:rPr lang="en-US" sz="3200" b="1" dirty="0">
                <a:latin typeface="Arial" panose="020B0604020202020204" pitchFamily="34" charset="0"/>
                <a:cs typeface="Arial" panose="020B0604020202020204" pitchFamily="34" charset="0"/>
              </a:rPr>
              <a:t>Work regarding Database:</a:t>
            </a:r>
          </a:p>
          <a:p>
            <a:r>
              <a:rPr lang="en-US" sz="2000" dirty="0">
                <a:latin typeface="Arial" panose="020B0604020202020204" pitchFamily="34" charset="0"/>
                <a:cs typeface="Arial" panose="020B0604020202020204" pitchFamily="34" charset="0"/>
              </a:rPr>
              <a:t>In the Backend part, Django's default 'dbsqlite3' is used.</a:t>
            </a:r>
          </a:p>
          <a:p>
            <a:r>
              <a:rPr lang="en-US" sz="2000" dirty="0">
                <a:latin typeface="Arial" panose="020B0604020202020204" pitchFamily="34" charset="0"/>
              </a:rPr>
              <a:t>Tables like Profile, Relationship, Post (All posts), Review (All reviews), </a:t>
            </a:r>
            <a:r>
              <a:rPr lang="en-US" sz="2000" dirty="0" err="1">
                <a:latin typeface="Arial" panose="020B0604020202020204" pitchFamily="34" charset="0"/>
              </a:rPr>
              <a:t>Post_like</a:t>
            </a:r>
            <a:r>
              <a:rPr lang="en-US" sz="2000" dirty="0">
                <a:latin typeface="Arial" panose="020B0604020202020204" pitchFamily="34" charset="0"/>
              </a:rPr>
              <a:t> (which user is liking which post), </a:t>
            </a:r>
            <a:r>
              <a:rPr lang="en-US" sz="2000" dirty="0" err="1">
                <a:latin typeface="Arial" panose="020B0604020202020204" pitchFamily="34" charset="0"/>
              </a:rPr>
              <a:t>Review_like</a:t>
            </a:r>
            <a:r>
              <a:rPr lang="en-US" sz="2000" dirty="0">
                <a:latin typeface="Arial" panose="020B0604020202020204" pitchFamily="34" charset="0"/>
              </a:rPr>
              <a:t> (which user is liking which review) are created.</a:t>
            </a:r>
          </a:p>
          <a:p>
            <a:r>
              <a:rPr lang="en-US" dirty="0">
                <a:latin typeface="Arial" panose="020B0604020202020204" pitchFamily="34" charset="0"/>
                <a:cs typeface="Arial" panose="020B0604020202020204" pitchFamily="34" charset="0"/>
              </a:rPr>
              <a:t>User authentication:</a:t>
            </a:r>
          </a:p>
          <a:p>
            <a:r>
              <a:rPr lang="en-US" sz="1900" dirty="0">
                <a:latin typeface="Arial" panose="020B0604020202020204" pitchFamily="34" charset="0"/>
                <a:cs typeface="Arial" panose="020B0604020202020204" pitchFamily="34" charset="0"/>
              </a:rPr>
              <a:t>User Authentication is provided so that we can keep track on the number of users liking the review with no duplicate likes from a single user which can lead to false outputs for the reviews' </a:t>
            </a:r>
            <a:r>
              <a:rPr lang="en-US" sz="1900" dirty="0" err="1">
                <a:latin typeface="Arial" panose="020B0604020202020204" pitchFamily="34" charset="0"/>
                <a:cs typeface="Arial" panose="020B0604020202020204" pitchFamily="34" charset="0"/>
              </a:rPr>
              <a:t>expertivity</a:t>
            </a:r>
            <a:r>
              <a:rPr lang="en-US" sz="1900" dirty="0">
                <a:latin typeface="Arial" panose="020B0604020202020204" pitchFamily="34" charset="0"/>
                <a:cs typeface="Arial" panose="020B0604020202020204" pitchFamily="34" charset="0"/>
              </a:rPr>
              <a:t> variable.</a:t>
            </a:r>
          </a:p>
          <a:p>
            <a:endParaRPr lang="en-US" sz="2000" dirty="0">
              <a:latin typeface="Arial" panose="020B0604020202020204" pitchFamily="34" charset="0"/>
            </a:endParaRPr>
          </a:p>
        </p:txBody>
      </p:sp>
      <p:sp>
        <p:nvSpPr>
          <p:cNvPr id="4" name="Date Placeholder 3"/>
          <p:cNvSpPr>
            <a:spLocks noGrp="1"/>
          </p:cNvSpPr>
          <p:nvPr>
            <p:ph type="dt" sz="half" idx="10"/>
          </p:nvPr>
        </p:nvSpPr>
        <p:spPr/>
        <p:txBody>
          <a:bodyPr/>
          <a:lstStyle/>
          <a:p>
            <a:fld id="{94B4B094-2A42-4299-A7C1-54903F7EB7D7}"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p>
        </p:txBody>
      </p:sp>
      <p:sp>
        <p:nvSpPr>
          <p:cNvPr id="3" name="Content Placeholder 2"/>
          <p:cNvSpPr>
            <a:spLocks noGrp="1"/>
          </p:cNvSpPr>
          <p:nvPr>
            <p:ph idx="1"/>
          </p:nvPr>
        </p:nvSpPr>
        <p:spPr/>
        <p:txBody>
          <a:bodyPr>
            <a:normAutofit fontScale="92500" lnSpcReduction="20000"/>
          </a:bodyPr>
          <a:lstStyle/>
          <a:p>
            <a:r>
              <a:rPr lang="en-US" dirty="0"/>
              <a:t>3 Django apps were created:</a:t>
            </a:r>
          </a:p>
          <a:p>
            <a:r>
              <a:rPr lang="en-US" dirty="0"/>
              <a:t>1) Mini project: When we launch the server, this </a:t>
            </a:r>
            <a:r>
              <a:rPr lang="en-US" dirty="0" err="1"/>
              <a:t>miniproj</a:t>
            </a:r>
            <a:r>
              <a:rPr lang="en-US" dirty="0"/>
              <a:t> app is executed first and it renders a home page where user is greeted and asked to login or signup.</a:t>
            </a:r>
          </a:p>
          <a:p>
            <a:r>
              <a:rPr lang="en-US" dirty="0"/>
              <a:t>2) Posts: Posts app has all the code for the posts page, search bar and its results page. main.html in posts app is the web page which consists the code for this posts page. for loop, if statements are used to display all the posts, </a:t>
            </a:r>
            <a:r>
              <a:rPr lang="en-US" dirty="0" err="1"/>
              <a:t>reviews.Objects</a:t>
            </a:r>
            <a:r>
              <a:rPr lang="en-US" dirty="0"/>
              <a:t> of classes are used which stores the info of each review (no. of likes, book name, review, review by which user) </a:t>
            </a:r>
            <a:r>
              <a:rPr lang="en-US" dirty="0" err="1"/>
              <a:t>etc.Appropriate</a:t>
            </a:r>
            <a:r>
              <a:rPr lang="en-US" dirty="0"/>
              <a:t> functions are defined in views.py belonging to posts app which gets executed when user searches something or likes or dislikes.</a:t>
            </a:r>
          </a:p>
          <a:p>
            <a:r>
              <a:rPr lang="en-US" dirty="0"/>
              <a:t>3) Profile: </a:t>
            </a:r>
          </a:p>
          <a:p>
            <a:endParaRPr lang="en-US" dirty="0"/>
          </a:p>
        </p:txBody>
      </p:sp>
      <p:sp>
        <p:nvSpPr>
          <p:cNvPr id="4" name="Date Placeholder 3"/>
          <p:cNvSpPr>
            <a:spLocks noGrp="1"/>
          </p:cNvSpPr>
          <p:nvPr>
            <p:ph type="dt" sz="half" idx="10"/>
          </p:nvPr>
        </p:nvSpPr>
        <p:spPr/>
        <p:txBody>
          <a:bodyPr/>
          <a:lstStyle/>
          <a:p>
            <a:fld id="{94B4B094-2A42-4299-A7C1-54903F7EB7D7}"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p>
        </p:txBody>
      </p:sp>
      <p:sp>
        <p:nvSpPr>
          <p:cNvPr id="3" name="Content Placeholder 2"/>
          <p:cNvSpPr>
            <a:spLocks noGrp="1"/>
          </p:cNvSpPr>
          <p:nvPr>
            <p:ph idx="1"/>
          </p:nvPr>
        </p:nvSpPr>
        <p:spPr/>
        <p:txBody>
          <a:bodyPr>
            <a:normAutofit fontScale="92500" lnSpcReduction="20000"/>
          </a:bodyPr>
          <a:lstStyle/>
          <a:p>
            <a:r>
              <a:rPr lang="en-US" sz="2800" b="1" dirty="0">
                <a:latin typeface="Arial" panose="020B0604020202020204" pitchFamily="34" charset="0"/>
              </a:rPr>
              <a:t>Work regarding Expert review prediction:</a:t>
            </a:r>
          </a:p>
          <a:p>
            <a:r>
              <a:rPr lang="en-US" sz="2200" dirty="0">
                <a:latin typeface="Arial" panose="020B0604020202020204" pitchFamily="34" charset="0"/>
              </a:rPr>
              <a:t>Got dataset from the research paper, pre processed it so that it can be used for our database in the web application. We considered </a:t>
            </a:r>
            <a:r>
              <a:rPr lang="en-US" sz="2200" dirty="0" err="1">
                <a:latin typeface="Arial" panose="020B0604020202020204" pitchFamily="34" charset="0"/>
              </a:rPr>
              <a:t>follower_count</a:t>
            </a:r>
            <a:r>
              <a:rPr lang="en-US" sz="2200" dirty="0">
                <a:latin typeface="Arial" panose="020B0604020202020204" pitchFamily="34" charset="0"/>
              </a:rPr>
              <a:t>, total no. of upvotes that user received as the attributes in the ML model. </a:t>
            </a:r>
          </a:p>
          <a:p>
            <a:r>
              <a:rPr lang="en-US" sz="2200" dirty="0">
                <a:latin typeface="Arial" panose="020B0604020202020204" pitchFamily="34" charset="0"/>
              </a:rPr>
              <a:t>Standard scalar is used to standardize the data to ensure data is consistent.</a:t>
            </a:r>
          </a:p>
          <a:p>
            <a:r>
              <a:rPr lang="en-US" sz="2200" dirty="0">
                <a:latin typeface="Arial" panose="020B0604020202020204" pitchFamily="34" charset="0"/>
              </a:rPr>
              <a:t>Model is trained and saved using pickle.</a:t>
            </a:r>
          </a:p>
          <a:p>
            <a:r>
              <a:rPr lang="en-US" sz="2200" dirty="0">
                <a:latin typeface="Arial" panose="020B0604020202020204" pitchFamily="34" charset="0"/>
              </a:rPr>
              <a:t>When a new review is posted by a user, pre trained model is used to predict the </a:t>
            </a:r>
            <a:r>
              <a:rPr lang="en-US" sz="2200" dirty="0" err="1">
                <a:latin typeface="Arial" panose="020B0604020202020204" pitchFamily="34" charset="0"/>
              </a:rPr>
              <a:t>expertivity</a:t>
            </a:r>
            <a:r>
              <a:rPr lang="en-US" sz="2200" dirty="0">
                <a:latin typeface="Arial" panose="020B0604020202020204" pitchFamily="34" charset="0"/>
              </a:rPr>
              <a:t> of the user using his personal details (attributes described above).</a:t>
            </a:r>
          </a:p>
          <a:p>
            <a:r>
              <a:rPr lang="en-US" sz="2200" dirty="0">
                <a:latin typeface="Arial" panose="020B0604020202020204" pitchFamily="34" charset="0"/>
              </a:rPr>
              <a:t>Now the reviews are sorted based on this.</a:t>
            </a:r>
          </a:p>
          <a:p>
            <a:r>
              <a:rPr lang="en-US" sz="2200" dirty="0">
                <a:latin typeface="Arial" panose="020B0604020202020204" pitchFamily="34" charset="0"/>
              </a:rPr>
              <a:t>So, Finally reviews are presented in decreasing order of their </a:t>
            </a:r>
            <a:r>
              <a:rPr lang="en-US" sz="2200" dirty="0" err="1">
                <a:latin typeface="Arial" panose="020B0604020202020204" pitchFamily="34" charset="0"/>
              </a:rPr>
              <a:t>expertivities</a:t>
            </a:r>
            <a:endParaRPr lang="en-US" sz="2200" dirty="0"/>
          </a:p>
          <a:p>
            <a:endParaRPr lang="en-US" dirty="0"/>
          </a:p>
        </p:txBody>
      </p:sp>
      <p:sp>
        <p:nvSpPr>
          <p:cNvPr id="4" name="Date Placeholder 3"/>
          <p:cNvSpPr>
            <a:spLocks noGrp="1"/>
          </p:cNvSpPr>
          <p:nvPr>
            <p:ph type="dt" sz="half" idx="10"/>
          </p:nvPr>
        </p:nvSpPr>
        <p:spPr/>
        <p:txBody>
          <a:bodyPr/>
          <a:lstStyle/>
          <a:p>
            <a:fld id="{94B4B094-2A42-4299-A7C1-54903F7EB7D7}"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modifications </a:t>
            </a:r>
          </a:p>
        </p:txBody>
      </p:sp>
      <p:sp>
        <p:nvSpPr>
          <p:cNvPr id="3" name="Content Placeholder 2"/>
          <p:cNvSpPr>
            <a:spLocks noGrp="1"/>
          </p:cNvSpPr>
          <p:nvPr>
            <p:ph idx="1"/>
          </p:nvPr>
        </p:nvSpPr>
        <p:spPr/>
        <p:txBody>
          <a:bodyPr/>
          <a:lstStyle/>
          <a:p>
            <a:r>
              <a:rPr lang="en-US" dirty="0"/>
              <a:t>Dataset can be modified by adding more attributes regarding the user’s personal information which increases the efficiency of the prediction made by the model.</a:t>
            </a:r>
          </a:p>
          <a:p>
            <a:r>
              <a:rPr lang="en-US" dirty="0"/>
              <a:t>This website can be posted on the globe so that people from all over the world can enjoy the benefits.</a:t>
            </a:r>
          </a:p>
          <a:p>
            <a:r>
              <a:rPr lang="en-US" dirty="0"/>
              <a:t>Chat option can be introduced where people with similar interests on books can come together and discuss the things about the books.</a:t>
            </a:r>
          </a:p>
        </p:txBody>
      </p:sp>
      <p:sp>
        <p:nvSpPr>
          <p:cNvPr id="4" name="Date Placeholder 3"/>
          <p:cNvSpPr>
            <a:spLocks noGrp="1"/>
          </p:cNvSpPr>
          <p:nvPr>
            <p:ph type="dt" sz="half" idx="10"/>
          </p:nvPr>
        </p:nvSpPr>
        <p:spPr/>
        <p:txBody>
          <a:bodyPr/>
          <a:lstStyle/>
          <a:p>
            <a:fld id="{94B4B094-2A42-4299-A7C1-54903F7EB7D7}"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Done</a:t>
            </a:r>
          </a:p>
        </p:txBody>
      </p:sp>
      <p:sp>
        <p:nvSpPr>
          <p:cNvPr id="3" name="Content Placeholder 2"/>
          <p:cNvSpPr>
            <a:spLocks noGrp="1"/>
          </p:cNvSpPr>
          <p:nvPr>
            <p:ph idx="1"/>
          </p:nvPr>
        </p:nvSpPr>
        <p:spPr/>
        <p:txBody>
          <a:bodyPr/>
          <a:lstStyle/>
          <a:p>
            <a:r>
              <a:rPr lang="en-US" dirty="0"/>
              <a:t>User can signup (if he is not having an account) and login to enjoy the experience of</a:t>
            </a:r>
          </a:p>
          <a:p>
            <a:r>
              <a:rPr lang="en-US" dirty="0"/>
              <a:t>1) Posting reviews onto existing book</a:t>
            </a:r>
          </a:p>
          <a:p>
            <a:r>
              <a:rPr lang="en-US" dirty="0"/>
              <a:t>2) Admin can create new post</a:t>
            </a:r>
          </a:p>
        </p:txBody>
      </p:sp>
      <p:sp>
        <p:nvSpPr>
          <p:cNvPr id="4" name="Date Placeholder 3"/>
          <p:cNvSpPr>
            <a:spLocks noGrp="1"/>
          </p:cNvSpPr>
          <p:nvPr>
            <p:ph type="dt" sz="half" idx="10"/>
          </p:nvPr>
        </p:nvSpPr>
        <p:spPr/>
        <p:txBody>
          <a:bodyPr/>
          <a:lstStyle/>
          <a:p>
            <a:fld id="{94B4B094-2A42-4299-A7C1-54903F7EB7D7}"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pic>
        <p:nvPicPr>
          <p:cNvPr id="9" name="Picture 8">
            <a:extLst>
              <a:ext uri="{FF2B5EF4-FFF2-40B4-BE49-F238E27FC236}">
                <a16:creationId xmlns:a16="http://schemas.microsoft.com/office/drawing/2014/main" id="{21B1B910-2A7C-4158-8A43-F67F7361240A}"/>
              </a:ext>
            </a:extLst>
          </p:cNvPr>
          <p:cNvPicPr>
            <a:picLocks noChangeAspect="1"/>
          </p:cNvPicPr>
          <p:nvPr/>
        </p:nvPicPr>
        <p:blipFill>
          <a:blip r:embed="rId2"/>
          <a:stretch>
            <a:fillRect/>
          </a:stretch>
        </p:blipFill>
        <p:spPr>
          <a:xfrm>
            <a:off x="4953000" y="2667000"/>
            <a:ext cx="4017650" cy="3581400"/>
          </a:xfrm>
          <a:prstGeom prst="rect">
            <a:avLst/>
          </a:prstGeom>
        </p:spPr>
      </p:pic>
      <p:pic>
        <p:nvPicPr>
          <p:cNvPr id="11" name="Picture 10">
            <a:extLst>
              <a:ext uri="{FF2B5EF4-FFF2-40B4-BE49-F238E27FC236}">
                <a16:creationId xmlns:a16="http://schemas.microsoft.com/office/drawing/2014/main" id="{FAA43D56-1406-47F8-BC7A-5D8DFF50CED6}"/>
              </a:ext>
            </a:extLst>
          </p:cNvPr>
          <p:cNvPicPr>
            <a:picLocks noChangeAspect="1"/>
          </p:cNvPicPr>
          <p:nvPr/>
        </p:nvPicPr>
        <p:blipFill>
          <a:blip r:embed="rId3"/>
          <a:stretch>
            <a:fillRect/>
          </a:stretch>
        </p:blipFill>
        <p:spPr>
          <a:xfrm>
            <a:off x="304800" y="3352800"/>
            <a:ext cx="4505330" cy="20483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Done</a:t>
            </a:r>
          </a:p>
        </p:txBody>
      </p:sp>
      <p:sp>
        <p:nvSpPr>
          <p:cNvPr id="3" name="Content Placeholder 2"/>
          <p:cNvSpPr>
            <a:spLocks noGrp="1"/>
          </p:cNvSpPr>
          <p:nvPr>
            <p:ph idx="1"/>
          </p:nvPr>
        </p:nvSpPr>
        <p:spPr/>
        <p:txBody>
          <a:bodyPr/>
          <a:lstStyle/>
          <a:p>
            <a:r>
              <a:rPr lang="en-US" dirty="0"/>
              <a:t>2) Stalk others who are following them or the users who posted the review</a:t>
            </a:r>
          </a:p>
          <a:p>
            <a:endParaRPr lang="en-US" dirty="0"/>
          </a:p>
          <a:p>
            <a:endParaRPr lang="en-US" dirty="0"/>
          </a:p>
          <a:p>
            <a:endParaRPr lang="en-US" dirty="0"/>
          </a:p>
          <a:p>
            <a:endParaRPr lang="en-US" dirty="0"/>
          </a:p>
          <a:p>
            <a:r>
              <a:rPr lang="en-US" dirty="0"/>
              <a:t>3) Can update their profile, add bio, upload profile picture</a:t>
            </a:r>
          </a:p>
        </p:txBody>
      </p:sp>
      <p:sp>
        <p:nvSpPr>
          <p:cNvPr id="4" name="Date Placeholder 3"/>
          <p:cNvSpPr>
            <a:spLocks noGrp="1"/>
          </p:cNvSpPr>
          <p:nvPr>
            <p:ph type="dt" sz="half" idx="10"/>
          </p:nvPr>
        </p:nvSpPr>
        <p:spPr/>
        <p:txBody>
          <a:bodyPr/>
          <a:lstStyle/>
          <a:p>
            <a:fld id="{94B4B094-2A42-4299-A7C1-54903F7EB7D7}"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pic>
        <p:nvPicPr>
          <p:cNvPr id="7" name="Picture 6">
            <a:extLst>
              <a:ext uri="{FF2B5EF4-FFF2-40B4-BE49-F238E27FC236}">
                <a16:creationId xmlns:a16="http://schemas.microsoft.com/office/drawing/2014/main" id="{BFF81494-CDE0-41C2-8900-44123306A0F4}"/>
              </a:ext>
            </a:extLst>
          </p:cNvPr>
          <p:cNvPicPr>
            <a:picLocks noChangeAspect="1"/>
          </p:cNvPicPr>
          <p:nvPr/>
        </p:nvPicPr>
        <p:blipFill>
          <a:blip r:embed="rId2"/>
          <a:stretch>
            <a:fillRect/>
          </a:stretch>
        </p:blipFill>
        <p:spPr>
          <a:xfrm>
            <a:off x="3733800" y="1693395"/>
            <a:ext cx="3581400" cy="246841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Done</a:t>
            </a:r>
          </a:p>
        </p:txBody>
      </p:sp>
      <p:sp>
        <p:nvSpPr>
          <p:cNvPr id="3" name="Content Placeholder 2"/>
          <p:cNvSpPr>
            <a:spLocks noGrp="1"/>
          </p:cNvSpPr>
          <p:nvPr>
            <p:ph idx="1"/>
          </p:nvPr>
        </p:nvSpPr>
        <p:spPr/>
        <p:txBody>
          <a:bodyPr/>
          <a:lstStyle/>
          <a:p>
            <a:r>
              <a:rPr lang="en-US" dirty="0"/>
              <a:t>Only admin can post a new book. All webpages are responsive to all devices. </a:t>
            </a:r>
          </a:p>
          <a:p>
            <a:r>
              <a:rPr lang="en-US" dirty="0"/>
              <a:t>All users are allowed to post reviews then after. </a:t>
            </a:r>
          </a:p>
          <a:p>
            <a:r>
              <a:rPr lang="en-US" dirty="0"/>
              <a:t>Any user can open anyone’s </a:t>
            </a:r>
          </a:p>
          <a:p>
            <a:r>
              <a:rPr lang="en-US" dirty="0"/>
              <a:t>profile and follow him/her.</a:t>
            </a:r>
          </a:p>
          <a:p>
            <a:endParaRPr lang="en-US" dirty="0"/>
          </a:p>
          <a:p>
            <a:r>
              <a:rPr lang="en-US" dirty="0"/>
              <a:t>                                                     </a:t>
            </a:r>
          </a:p>
        </p:txBody>
      </p:sp>
      <p:sp>
        <p:nvSpPr>
          <p:cNvPr id="4" name="Date Placeholder 3"/>
          <p:cNvSpPr>
            <a:spLocks noGrp="1"/>
          </p:cNvSpPr>
          <p:nvPr>
            <p:ph type="dt" sz="half" idx="10"/>
          </p:nvPr>
        </p:nvSpPr>
        <p:spPr/>
        <p:txBody>
          <a:bodyPr/>
          <a:lstStyle/>
          <a:p>
            <a:fld id="{94B4B094-2A42-4299-A7C1-54903F7EB7D7}"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pic>
        <p:nvPicPr>
          <p:cNvPr id="7" name="Picture 6">
            <a:extLst>
              <a:ext uri="{FF2B5EF4-FFF2-40B4-BE49-F238E27FC236}">
                <a16:creationId xmlns:a16="http://schemas.microsoft.com/office/drawing/2014/main" id="{4127A857-7CD9-4F7D-AEC2-62C272CF71E3}"/>
              </a:ext>
            </a:extLst>
          </p:cNvPr>
          <p:cNvPicPr>
            <a:picLocks noChangeAspect="1"/>
          </p:cNvPicPr>
          <p:nvPr/>
        </p:nvPicPr>
        <p:blipFill>
          <a:blip r:embed="rId2"/>
          <a:stretch>
            <a:fillRect/>
          </a:stretch>
        </p:blipFill>
        <p:spPr>
          <a:xfrm>
            <a:off x="4572000" y="2819400"/>
            <a:ext cx="3958454" cy="290393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Analysis</a:t>
            </a:r>
          </a:p>
        </p:txBody>
      </p:sp>
      <p:sp>
        <p:nvSpPr>
          <p:cNvPr id="3" name="Content Placeholder 2"/>
          <p:cNvSpPr>
            <a:spLocks noGrp="1"/>
          </p:cNvSpPr>
          <p:nvPr>
            <p:ph idx="1"/>
          </p:nvPr>
        </p:nvSpPr>
        <p:spPr/>
        <p:txBody>
          <a:bodyPr/>
          <a:lstStyle/>
          <a:p>
            <a:r>
              <a:rPr lang="en-US" dirty="0"/>
              <a:t>Efficiency of Machine Learning model on the test set (20% of actual dataset):</a:t>
            </a:r>
          </a:p>
          <a:p>
            <a:endParaRPr lang="en-US" dirty="0"/>
          </a:p>
          <a:p>
            <a:r>
              <a:rPr lang="en-US" dirty="0"/>
              <a:t>Dataset consists of around 31,000 samples which was extracted from research paper.</a:t>
            </a:r>
          </a:p>
          <a:p>
            <a:r>
              <a:rPr lang="en-US" dirty="0"/>
              <a:t>If more attributes are included in the dataset, then efficiency will be good.</a:t>
            </a:r>
          </a:p>
        </p:txBody>
      </p:sp>
      <p:sp>
        <p:nvSpPr>
          <p:cNvPr id="4" name="Date Placeholder 3"/>
          <p:cNvSpPr>
            <a:spLocks noGrp="1"/>
          </p:cNvSpPr>
          <p:nvPr>
            <p:ph type="dt" sz="half" idx="10"/>
          </p:nvPr>
        </p:nvSpPr>
        <p:spPr/>
        <p:txBody>
          <a:bodyPr/>
          <a:lstStyle/>
          <a:p>
            <a:fld id="{94B4B094-2A42-4299-A7C1-54903F7EB7D7}"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pic>
        <p:nvPicPr>
          <p:cNvPr id="7" name="Picture 6">
            <a:extLst>
              <a:ext uri="{FF2B5EF4-FFF2-40B4-BE49-F238E27FC236}">
                <a16:creationId xmlns:a16="http://schemas.microsoft.com/office/drawing/2014/main" id="{88B9809A-1679-4977-87FF-FB11A6F76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657492"/>
            <a:ext cx="3345706" cy="55230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Analysis</a:t>
            </a:r>
          </a:p>
        </p:txBody>
      </p:sp>
      <p:pic>
        <p:nvPicPr>
          <p:cNvPr id="7" name="Content Placeholder 6">
            <a:extLst>
              <a:ext uri="{FF2B5EF4-FFF2-40B4-BE49-F238E27FC236}">
                <a16:creationId xmlns:a16="http://schemas.microsoft.com/office/drawing/2014/main" id="{32C67F8D-37BB-4520-8B6A-B5FEC2BBDFE4}"/>
              </a:ext>
            </a:extLst>
          </p:cNvPr>
          <p:cNvPicPr>
            <a:picLocks noGrp="1" noChangeAspect="1"/>
          </p:cNvPicPr>
          <p:nvPr>
            <p:ph idx="1"/>
          </p:nvPr>
        </p:nvPicPr>
        <p:blipFill>
          <a:blip r:embed="rId2"/>
          <a:stretch>
            <a:fillRect/>
          </a:stretch>
        </p:blipFill>
        <p:spPr>
          <a:xfrm>
            <a:off x="942423" y="1219200"/>
            <a:ext cx="3629577" cy="2310745"/>
          </a:xfrm>
        </p:spPr>
      </p:pic>
      <p:sp>
        <p:nvSpPr>
          <p:cNvPr id="4" name="Date Placeholder 3"/>
          <p:cNvSpPr>
            <a:spLocks noGrp="1"/>
          </p:cNvSpPr>
          <p:nvPr>
            <p:ph type="dt" sz="half" idx="10"/>
          </p:nvPr>
        </p:nvSpPr>
        <p:spPr/>
        <p:txBody>
          <a:bodyPr/>
          <a:lstStyle/>
          <a:p>
            <a:fld id="{94B4B094-2A42-4299-A7C1-54903F7EB7D7}"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pic>
        <p:nvPicPr>
          <p:cNvPr id="9" name="Picture 8">
            <a:extLst>
              <a:ext uri="{FF2B5EF4-FFF2-40B4-BE49-F238E27FC236}">
                <a16:creationId xmlns:a16="http://schemas.microsoft.com/office/drawing/2014/main" id="{90C6EB33-CF2D-4978-A7EB-75BA119704E7}"/>
              </a:ext>
            </a:extLst>
          </p:cNvPr>
          <p:cNvPicPr>
            <a:picLocks noChangeAspect="1"/>
          </p:cNvPicPr>
          <p:nvPr/>
        </p:nvPicPr>
        <p:blipFill>
          <a:blip r:embed="rId3"/>
          <a:stretch>
            <a:fillRect/>
          </a:stretch>
        </p:blipFill>
        <p:spPr>
          <a:xfrm>
            <a:off x="4685981" y="1219200"/>
            <a:ext cx="3680779" cy="3113040"/>
          </a:xfrm>
          <a:prstGeom prst="rect">
            <a:avLst/>
          </a:prstGeom>
        </p:spPr>
      </p:pic>
      <p:sp>
        <p:nvSpPr>
          <p:cNvPr id="10" name="TextBox 9">
            <a:extLst>
              <a:ext uri="{FF2B5EF4-FFF2-40B4-BE49-F238E27FC236}">
                <a16:creationId xmlns:a16="http://schemas.microsoft.com/office/drawing/2014/main" id="{8A0081AB-12CA-419E-A77A-06E768BF9FA6}"/>
              </a:ext>
            </a:extLst>
          </p:cNvPr>
          <p:cNvSpPr txBox="1"/>
          <p:nvPr/>
        </p:nvSpPr>
        <p:spPr>
          <a:xfrm>
            <a:off x="1066800" y="4648200"/>
            <a:ext cx="7391400" cy="923330"/>
          </a:xfrm>
          <a:prstGeom prst="rect">
            <a:avLst/>
          </a:prstGeom>
          <a:noFill/>
        </p:spPr>
        <p:txBody>
          <a:bodyPr wrap="square" rtlCol="0">
            <a:spAutoFit/>
          </a:bodyPr>
          <a:lstStyle/>
          <a:p>
            <a:r>
              <a:rPr lang="en-IN" dirty="0"/>
              <a:t>When a new review was posted by “SNR”, it placed it at first place because its </a:t>
            </a:r>
            <a:r>
              <a:rPr lang="en-IN" dirty="0" err="1"/>
              <a:t>expertivity</a:t>
            </a:r>
            <a:r>
              <a:rPr lang="en-IN" dirty="0"/>
              <a:t> is high. SNR’s followers and total upvotes are relatively high. So, ML model had predicted its </a:t>
            </a:r>
            <a:r>
              <a:rPr lang="en-IN" dirty="0" err="1"/>
              <a:t>experitivity</a:t>
            </a:r>
            <a:r>
              <a:rPr lang="en-IN" dirty="0"/>
              <a:t> higher than review posted by </a:t>
            </a:r>
            <a:r>
              <a:rPr lang="en-IN" dirty="0" err="1"/>
              <a:t>ris</a:t>
            </a:r>
            <a:r>
              <a:rPr lang="en-IN"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Line of Project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7592771"/>
              </p:ext>
            </p:extLst>
          </p:nvPr>
        </p:nvGraphicFramePr>
        <p:xfrm>
          <a:off x="990600" y="1676400"/>
          <a:ext cx="7086600" cy="3930915"/>
        </p:xfrm>
        <a:graphic>
          <a:graphicData uri="http://schemas.openxmlformats.org/drawingml/2006/table">
            <a:tbl>
              <a:tblPr firstRow="1" bandRow="1">
                <a:tableStyleId>{3B4B98B0-60AC-42C2-AFA5-B58CD77FA1E5}</a:tableStyleId>
              </a:tblPr>
              <a:tblGrid>
                <a:gridCol w="1417320">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gridCol w="1417320">
                  <a:extLst>
                    <a:ext uri="{9D8B030D-6E8A-4147-A177-3AD203B41FA5}">
                      <a16:colId xmlns:a16="http://schemas.microsoft.com/office/drawing/2014/main" val="20002"/>
                    </a:ext>
                  </a:extLst>
                </a:gridCol>
                <a:gridCol w="1417320">
                  <a:extLst>
                    <a:ext uri="{9D8B030D-6E8A-4147-A177-3AD203B41FA5}">
                      <a16:colId xmlns:a16="http://schemas.microsoft.com/office/drawing/2014/main" val="20003"/>
                    </a:ext>
                  </a:extLst>
                </a:gridCol>
                <a:gridCol w="1417320">
                  <a:extLst>
                    <a:ext uri="{9D8B030D-6E8A-4147-A177-3AD203B41FA5}">
                      <a16:colId xmlns:a16="http://schemas.microsoft.com/office/drawing/2014/main" val="20004"/>
                    </a:ext>
                  </a:extLst>
                </a:gridCol>
              </a:tblGrid>
              <a:tr h="516693">
                <a:tc>
                  <a:txBody>
                    <a:bodyPr/>
                    <a:lstStyle/>
                    <a:p>
                      <a:pPr algn="ctr" fontAlgn="ctr"/>
                      <a:r>
                        <a:rPr kumimoji="0" lang="en-US" sz="1800" kern="1200" dirty="0"/>
                        <a:t>Milestones</a:t>
                      </a:r>
                      <a:endParaRPr kumimoji="0" lang="en-US" sz="1800" b="1" kern="1200" dirty="0">
                        <a:solidFill>
                          <a:schemeClr val="lt1"/>
                        </a:solidFill>
                        <a:latin typeface="Times New Roman"/>
                        <a:ea typeface="SimSun"/>
                        <a:cs typeface="+mn-cs"/>
                      </a:endParaRPr>
                    </a:p>
                  </a:txBody>
                  <a:tcPr marL="9525" marR="9525" marT="9525" marB="0" anchor="ctr"/>
                </a:tc>
                <a:tc>
                  <a:txBody>
                    <a:bodyPr/>
                    <a:lstStyle/>
                    <a:p>
                      <a:pPr algn="ctr" fontAlgn="ctr"/>
                      <a:r>
                        <a:rPr kumimoji="0" lang="en-US" sz="1800" kern="1200" dirty="0"/>
                        <a:t>Jan 2021</a:t>
                      </a:r>
                      <a:endParaRPr kumimoji="0" lang="en-US" sz="1800" b="1" kern="1200" dirty="0">
                        <a:solidFill>
                          <a:schemeClr val="lt1"/>
                        </a:solidFill>
                        <a:latin typeface="Times New Roman"/>
                        <a:ea typeface="SimSun"/>
                        <a:cs typeface="+mn-cs"/>
                      </a:endParaRPr>
                    </a:p>
                  </a:txBody>
                  <a:tcPr marL="9525" marR="9525" marT="9525" marB="0" anchor="ctr"/>
                </a:tc>
                <a:tc>
                  <a:txBody>
                    <a:bodyPr/>
                    <a:lstStyle/>
                    <a:p>
                      <a:pPr algn="ctr" fontAlgn="ctr"/>
                      <a:r>
                        <a:rPr kumimoji="0" lang="en-US" sz="1800" kern="1200" dirty="0"/>
                        <a:t>Feb 2021</a:t>
                      </a:r>
                      <a:endParaRPr kumimoji="0" lang="en-US" sz="1800" b="1" kern="1200" dirty="0">
                        <a:solidFill>
                          <a:schemeClr val="lt1"/>
                        </a:solidFill>
                        <a:latin typeface="Times New Roman"/>
                        <a:ea typeface="SimSun"/>
                        <a:cs typeface="+mn-cs"/>
                      </a:endParaRPr>
                    </a:p>
                  </a:txBody>
                  <a:tcPr marL="9525" marR="9525" marT="9525" marB="0" anchor="ctr"/>
                </a:tc>
                <a:tc>
                  <a:txBody>
                    <a:bodyPr/>
                    <a:lstStyle/>
                    <a:p>
                      <a:pPr algn="ctr" fontAlgn="ctr"/>
                      <a:r>
                        <a:rPr kumimoji="0" lang="en-US" sz="1800" kern="1200" dirty="0"/>
                        <a:t>Mar 2021</a:t>
                      </a:r>
                      <a:endParaRPr kumimoji="0" lang="en-US" sz="1800" b="1" kern="1200" dirty="0">
                        <a:solidFill>
                          <a:schemeClr val="lt1"/>
                        </a:solidFill>
                        <a:latin typeface="Times New Roman"/>
                        <a:ea typeface="SimSun"/>
                        <a:cs typeface="+mn-cs"/>
                      </a:endParaRPr>
                    </a:p>
                  </a:txBody>
                  <a:tcPr marL="9525" marR="9525" marT="9525" marB="0" anchor="ctr"/>
                </a:tc>
                <a:tc>
                  <a:txBody>
                    <a:bodyPr/>
                    <a:lstStyle/>
                    <a:p>
                      <a:pPr algn="ctr" fontAlgn="ctr"/>
                      <a:r>
                        <a:rPr kumimoji="0" lang="en-US" sz="1800" kern="1200" dirty="0"/>
                        <a:t>April 2021</a:t>
                      </a:r>
                      <a:endParaRPr kumimoji="0" lang="en-US" sz="1800" b="1" kern="1200" dirty="0">
                        <a:solidFill>
                          <a:schemeClr val="lt1"/>
                        </a:solidFill>
                        <a:latin typeface="Times New Roman"/>
                        <a:ea typeface="SimSun"/>
                        <a:cs typeface="+mn-cs"/>
                      </a:endParaRPr>
                    </a:p>
                  </a:txBody>
                  <a:tcPr marL="9525" marR="9525" marT="9525" marB="0" anchor="ctr"/>
                </a:tc>
                <a:extLst>
                  <a:ext uri="{0D108BD9-81ED-4DB2-BD59-A6C34878D82A}">
                    <a16:rowId xmlns:a16="http://schemas.microsoft.com/office/drawing/2014/main" val="10000"/>
                  </a:ext>
                </a:extLst>
              </a:tr>
              <a:tr h="516693">
                <a:tc>
                  <a:txBody>
                    <a:bodyPr/>
                    <a:lstStyle/>
                    <a:p>
                      <a:pPr algn="ctr" fontAlgn="ctr"/>
                      <a:r>
                        <a:rPr lang="en-US" sz="1400" b="1" i="0" u="none" strike="noStrike" kern="1200" dirty="0">
                          <a:solidFill>
                            <a:srgbClr val="000000"/>
                          </a:solidFill>
                          <a:latin typeface="+mn-lt"/>
                          <a:ea typeface="+mn-ea"/>
                          <a:cs typeface="+mn-cs"/>
                        </a:rPr>
                        <a:t>Setting up Database </a:t>
                      </a: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algn="ctr" fontAlgn="ctr"/>
                      <a:endParaRPr lang="en-US" sz="1400" b="1" i="0" u="none" strike="noStrike">
                        <a:solidFill>
                          <a:srgbClr val="000000"/>
                        </a:solidFill>
                        <a:latin typeface="+mj-lt"/>
                      </a:endParaRPr>
                    </a:p>
                  </a:txBody>
                  <a:tcPr marL="9525" marR="9525" marT="9525" marB="0" anchor="ctr"/>
                </a:tc>
                <a:extLst>
                  <a:ext uri="{0D108BD9-81ED-4DB2-BD59-A6C34878D82A}">
                    <a16:rowId xmlns:a16="http://schemas.microsoft.com/office/drawing/2014/main" val="10001"/>
                  </a:ext>
                </a:extLst>
              </a:tr>
              <a:tr h="51669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kern="1200" dirty="0">
                          <a:solidFill>
                            <a:srgbClr val="000000"/>
                          </a:solidFill>
                          <a:latin typeface="+mn-lt"/>
                          <a:ea typeface="+mn-ea"/>
                          <a:cs typeface="+mn-cs"/>
                        </a:rPr>
                        <a:t>ML work</a:t>
                      </a: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400" b="1" i="0" u="none" strike="noStrike" kern="1200" dirty="0">
                        <a:solidFill>
                          <a:srgbClr val="000000"/>
                        </a:solidFill>
                        <a:latin typeface="+mn-lt"/>
                        <a:ea typeface="+mn-ea"/>
                        <a:cs typeface="+mn-cs"/>
                      </a:endParaRP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extLst>
                  <a:ext uri="{0D108BD9-81ED-4DB2-BD59-A6C34878D82A}">
                    <a16:rowId xmlns:a16="http://schemas.microsoft.com/office/drawing/2014/main" val="10002"/>
                  </a:ext>
                </a:extLst>
              </a:tr>
              <a:tr h="51669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kern="1200" dirty="0">
                          <a:solidFill>
                            <a:srgbClr val="000000"/>
                          </a:solidFill>
                          <a:latin typeface="+mn-lt"/>
                          <a:ea typeface="+mn-ea"/>
                          <a:cs typeface="+mn-cs"/>
                        </a:rPr>
                        <a:t>Front end </a:t>
                      </a: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extLst>
                  <a:ext uri="{0D108BD9-81ED-4DB2-BD59-A6C34878D82A}">
                    <a16:rowId xmlns:a16="http://schemas.microsoft.com/office/drawing/2014/main" val="10003"/>
                  </a:ext>
                </a:extLst>
              </a:tr>
              <a:tr h="51669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kern="1200" dirty="0">
                          <a:solidFill>
                            <a:srgbClr val="000000"/>
                          </a:solidFill>
                          <a:latin typeface="+mn-lt"/>
                          <a:ea typeface="+mn-ea"/>
                          <a:cs typeface="+mn-cs"/>
                        </a:rPr>
                        <a:t>Linking everything</a:t>
                      </a: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extLst>
                  <a:ext uri="{0D108BD9-81ED-4DB2-BD59-A6C34878D82A}">
                    <a16:rowId xmlns:a16="http://schemas.microsoft.com/office/drawing/2014/main" val="10004"/>
                  </a:ext>
                </a:extLst>
              </a:tr>
              <a:tr h="51669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kern="1200" dirty="0">
                          <a:solidFill>
                            <a:srgbClr val="000000"/>
                          </a:solidFill>
                          <a:latin typeface="+mn-lt"/>
                          <a:ea typeface="+mn-ea"/>
                          <a:cs typeface="+mn-cs"/>
                        </a:rPr>
                        <a:t>Errors handling</a:t>
                      </a: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extLst>
                  <a:ext uri="{0D108BD9-81ED-4DB2-BD59-A6C34878D82A}">
                    <a16:rowId xmlns:a16="http://schemas.microsoft.com/office/drawing/2014/main" val="10005"/>
                  </a:ext>
                </a:extLst>
              </a:tr>
              <a:tr h="830757">
                <a:tc>
                  <a:txBody>
                    <a:bodyPr/>
                    <a:lstStyle/>
                    <a:p>
                      <a:pPr algn="ctr" fontAlgn="ctr"/>
                      <a:r>
                        <a:rPr lang="en-US" sz="1400" b="1" i="0" u="none" strike="noStrike" dirty="0">
                          <a:solidFill>
                            <a:srgbClr val="000000"/>
                          </a:solidFill>
                          <a:latin typeface="+mj-lt"/>
                        </a:rPr>
                        <a:t>Testing</a:t>
                      </a: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tc>
                  <a:txBody>
                    <a:bodyPr/>
                    <a:lstStyle/>
                    <a:p>
                      <a:pPr algn="ctr" fontAlgn="ctr"/>
                      <a:endParaRPr lang="en-US" sz="1400" b="1" i="0" u="none" strike="noStrike" dirty="0">
                        <a:solidFill>
                          <a:srgbClr val="000000"/>
                        </a:solidFill>
                        <a:latin typeface="+mj-lt"/>
                      </a:endParaRPr>
                    </a:p>
                  </a:txBody>
                  <a:tcPr marL="9525" marR="9525" marT="9525" marB="0" anchor="ct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60E57F17-A315-4531-BDF5-F06C2531015E}" type="datetime5">
              <a:rPr lang="en-US" smtClean="0"/>
              <a:pPr/>
              <a:t>26-Apr-21</a:t>
            </a:fld>
            <a:endParaRPr lang="en-US"/>
          </a:p>
        </p:txBody>
      </p:sp>
      <p:sp>
        <p:nvSpPr>
          <p:cNvPr id="6" name="Footer Placeholder 5"/>
          <p:cNvSpPr>
            <a:spLocks noGrp="1"/>
          </p:cNvSpPr>
          <p:nvPr>
            <p:ph type="ftr" sz="quarter" idx="11"/>
          </p:nvPr>
        </p:nvSpPr>
        <p:spPr/>
        <p:txBody>
          <a:bodyPr/>
          <a:lstStyle/>
          <a:p>
            <a:r>
              <a:rPr lang="en-US"/>
              <a:t>IR Project Midsem Evaluation</a:t>
            </a:r>
          </a:p>
        </p:txBody>
      </p:sp>
      <p:pic>
        <p:nvPicPr>
          <p:cNvPr id="7" name="Graphic 6" descr="Checkmark">
            <a:extLst>
              <a:ext uri="{FF2B5EF4-FFF2-40B4-BE49-F238E27FC236}">
                <a16:creationId xmlns:a16="http://schemas.microsoft.com/office/drawing/2014/main" id="{8C038A14-9FCE-47BD-844D-E3AA42CDF4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5600" y="2133600"/>
            <a:ext cx="533400" cy="533400"/>
          </a:xfrm>
          <a:prstGeom prst="rect">
            <a:avLst/>
          </a:prstGeom>
        </p:spPr>
      </p:pic>
      <p:pic>
        <p:nvPicPr>
          <p:cNvPr id="8" name="Graphic 7" descr="Checkmark">
            <a:extLst>
              <a:ext uri="{FF2B5EF4-FFF2-40B4-BE49-F238E27FC236}">
                <a16:creationId xmlns:a16="http://schemas.microsoft.com/office/drawing/2014/main" id="{A08AAEA3-A377-4385-A565-A971B67671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7200" y="2721429"/>
            <a:ext cx="533400" cy="533400"/>
          </a:xfrm>
          <a:prstGeom prst="rect">
            <a:avLst/>
          </a:prstGeom>
        </p:spPr>
      </p:pic>
      <p:pic>
        <p:nvPicPr>
          <p:cNvPr id="9" name="Graphic 8" descr="Checkmark">
            <a:extLst>
              <a:ext uri="{FF2B5EF4-FFF2-40B4-BE49-F238E27FC236}">
                <a16:creationId xmlns:a16="http://schemas.microsoft.com/office/drawing/2014/main" id="{0F797CE2-3BFF-42D8-A8FE-1FC56892C2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200" y="2721429"/>
            <a:ext cx="533400" cy="533400"/>
          </a:xfrm>
          <a:prstGeom prst="rect">
            <a:avLst/>
          </a:prstGeom>
        </p:spPr>
      </p:pic>
      <p:pic>
        <p:nvPicPr>
          <p:cNvPr id="10" name="Graphic 9" descr="Checkmark">
            <a:extLst>
              <a:ext uri="{FF2B5EF4-FFF2-40B4-BE49-F238E27FC236}">
                <a16:creationId xmlns:a16="http://schemas.microsoft.com/office/drawing/2014/main" id="{C8B0128B-8DA4-4727-8E2B-84DEAD1502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0981" y="3240833"/>
            <a:ext cx="533400" cy="533400"/>
          </a:xfrm>
          <a:prstGeom prst="rect">
            <a:avLst/>
          </a:prstGeom>
        </p:spPr>
      </p:pic>
      <p:pic>
        <p:nvPicPr>
          <p:cNvPr id="11" name="Graphic 10" descr="Checkmark">
            <a:extLst>
              <a:ext uri="{FF2B5EF4-FFF2-40B4-BE49-F238E27FC236}">
                <a16:creationId xmlns:a16="http://schemas.microsoft.com/office/drawing/2014/main" id="{8353EDBB-638E-46D1-BDB7-0147A710E5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4981" y="3223727"/>
            <a:ext cx="533400" cy="533400"/>
          </a:xfrm>
          <a:prstGeom prst="rect">
            <a:avLst/>
          </a:prstGeom>
        </p:spPr>
      </p:pic>
      <p:pic>
        <p:nvPicPr>
          <p:cNvPr id="12" name="Graphic 11" descr="Checkmark">
            <a:extLst>
              <a:ext uri="{FF2B5EF4-FFF2-40B4-BE49-F238E27FC236}">
                <a16:creationId xmlns:a16="http://schemas.microsoft.com/office/drawing/2014/main" id="{767F9EBD-C189-4539-9C72-617421C6EF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1419" y="3774233"/>
            <a:ext cx="533400" cy="533400"/>
          </a:xfrm>
          <a:prstGeom prst="rect">
            <a:avLst/>
          </a:prstGeom>
        </p:spPr>
      </p:pic>
      <p:pic>
        <p:nvPicPr>
          <p:cNvPr id="13" name="Graphic 12" descr="Checkmark">
            <a:extLst>
              <a:ext uri="{FF2B5EF4-FFF2-40B4-BE49-F238E27FC236}">
                <a16:creationId xmlns:a16="http://schemas.microsoft.com/office/drawing/2014/main" id="{C8938530-2667-4485-BF12-E6C4A3D34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1419" y="4307633"/>
            <a:ext cx="533400" cy="533400"/>
          </a:xfrm>
          <a:prstGeom prst="rect">
            <a:avLst/>
          </a:prstGeom>
        </p:spPr>
      </p:pic>
      <p:pic>
        <p:nvPicPr>
          <p:cNvPr id="14" name="Graphic 13" descr="Checkmark">
            <a:extLst>
              <a:ext uri="{FF2B5EF4-FFF2-40B4-BE49-F238E27FC236}">
                <a16:creationId xmlns:a16="http://schemas.microsoft.com/office/drawing/2014/main" id="{0BD33721-B4C9-4BE7-A668-D2C14BD979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1419" y="4914900"/>
            <a:ext cx="533400" cy="533400"/>
          </a:xfrm>
          <a:prstGeom prst="rect">
            <a:avLst/>
          </a:prstGeom>
        </p:spPr>
      </p:pic>
      <p:pic>
        <p:nvPicPr>
          <p:cNvPr id="15" name="Graphic 14" descr="Checkmark">
            <a:extLst>
              <a:ext uri="{FF2B5EF4-FFF2-40B4-BE49-F238E27FC236}">
                <a16:creationId xmlns:a16="http://schemas.microsoft.com/office/drawing/2014/main" id="{41E278FA-27A1-419E-A479-D44F62C8CE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5200" y="3223727"/>
            <a:ext cx="533400" cy="5334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 </a:t>
            </a: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romanUcPeriod"/>
            </a:pPr>
            <a:r>
              <a:rPr lang="en-US" b="1" dirty="0"/>
              <a:t>Introduction</a:t>
            </a:r>
          </a:p>
          <a:p>
            <a:pPr marL="514350" indent="-514350">
              <a:buFont typeface="+mj-lt"/>
              <a:buAutoNum type="romanUcPeriod"/>
            </a:pPr>
            <a:r>
              <a:rPr lang="en-US" b="1" dirty="0"/>
              <a:t>Literature Survey</a:t>
            </a:r>
          </a:p>
          <a:p>
            <a:pPr marL="514350" indent="-514350">
              <a:buFont typeface="+mj-lt"/>
              <a:buAutoNum type="romanUcPeriod"/>
            </a:pPr>
            <a:r>
              <a:rPr lang="en-US" b="1" dirty="0"/>
              <a:t>Outcome of Literature Survey</a:t>
            </a:r>
          </a:p>
          <a:p>
            <a:pPr marL="514350" indent="-514350">
              <a:buFont typeface="+mj-lt"/>
              <a:buAutoNum type="romanUcPeriod"/>
            </a:pPr>
            <a:r>
              <a:rPr lang="en-US" b="1" dirty="0"/>
              <a:t>Motivation</a:t>
            </a:r>
          </a:p>
          <a:p>
            <a:pPr marL="514350" indent="-514350">
              <a:buFont typeface="+mj-lt"/>
              <a:buAutoNum type="romanUcPeriod"/>
            </a:pPr>
            <a:r>
              <a:rPr lang="en-US" b="1" dirty="0"/>
              <a:t>Problem Statement </a:t>
            </a:r>
          </a:p>
          <a:p>
            <a:pPr marL="514350" indent="-514350">
              <a:buFont typeface="+mj-lt"/>
              <a:buAutoNum type="romanUcPeriod"/>
            </a:pPr>
            <a:r>
              <a:rPr lang="en-US" b="1" dirty="0"/>
              <a:t>Objectives</a:t>
            </a:r>
          </a:p>
          <a:p>
            <a:pPr marL="514350" indent="-514350">
              <a:buFont typeface="+mj-lt"/>
              <a:buAutoNum type="romanUcPeriod"/>
            </a:pPr>
            <a:r>
              <a:rPr lang="en-US" b="1" dirty="0"/>
              <a:t>Proposed Work</a:t>
            </a:r>
          </a:p>
          <a:p>
            <a:pPr marL="514350" indent="-514350">
              <a:buFont typeface="+mj-lt"/>
              <a:buAutoNum type="romanUcPeriod"/>
            </a:pPr>
            <a:r>
              <a:rPr lang="en-US" b="1" dirty="0"/>
              <a:t>Conclusion</a:t>
            </a:r>
          </a:p>
          <a:p>
            <a:pPr marL="514350" indent="-514350">
              <a:buFont typeface="+mj-lt"/>
              <a:buAutoNum type="romanUcPeriod"/>
            </a:pPr>
            <a:r>
              <a:rPr lang="en-US" b="1" dirty="0"/>
              <a:t>Timeline of Project</a:t>
            </a:r>
          </a:p>
          <a:p>
            <a:pPr marL="514350" indent="-514350">
              <a:buFont typeface="+mj-lt"/>
              <a:buAutoNum type="romanUcPeriod"/>
            </a:pPr>
            <a:r>
              <a:rPr lang="en-US" b="1" dirty="0"/>
              <a:t>Individual Contribution</a:t>
            </a:r>
          </a:p>
          <a:p>
            <a:pPr marL="514350" indent="-514350">
              <a:buFont typeface="+mj-lt"/>
              <a:buAutoNum type="romanUcPeriod"/>
            </a:pPr>
            <a:r>
              <a:rPr lang="en-US" b="1" dirty="0"/>
              <a:t>References</a:t>
            </a:r>
          </a:p>
        </p:txBody>
      </p:sp>
      <p:sp>
        <p:nvSpPr>
          <p:cNvPr id="4" name="Date Placeholder 3"/>
          <p:cNvSpPr>
            <a:spLocks noGrp="1"/>
          </p:cNvSpPr>
          <p:nvPr>
            <p:ph type="dt" sz="half" idx="10"/>
          </p:nvPr>
        </p:nvSpPr>
        <p:spPr/>
        <p:txBody>
          <a:bodyPr/>
          <a:lstStyle/>
          <a:p>
            <a:fld id="{302EF598-AA2D-4F62-B52E-ABBFE3B78EB3}"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Individual Contribution</a:t>
            </a:r>
          </a:p>
        </p:txBody>
      </p:sp>
      <p:sp>
        <p:nvSpPr>
          <p:cNvPr id="3" name="Content Placeholder 2"/>
          <p:cNvSpPr>
            <a:spLocks noGrp="1"/>
          </p:cNvSpPr>
          <p:nvPr>
            <p:ph idx="1"/>
          </p:nvPr>
        </p:nvSpPr>
        <p:spPr/>
        <p:txBody>
          <a:bodyPr/>
          <a:lstStyle/>
          <a:p>
            <a:r>
              <a:rPr lang="en-US" dirty="0"/>
              <a:t>Database management – Shashi Prakash</a:t>
            </a:r>
          </a:p>
          <a:p>
            <a:r>
              <a:rPr lang="en-US" dirty="0"/>
              <a:t>Django backend – Shashi Prakash &amp; Rishik</a:t>
            </a:r>
          </a:p>
          <a:p>
            <a:r>
              <a:rPr lang="en-US" dirty="0"/>
              <a:t>Front end HTML &amp; CSS – Naveen R &amp; Rishik</a:t>
            </a:r>
          </a:p>
          <a:p>
            <a:r>
              <a:rPr lang="en-US" dirty="0"/>
              <a:t>Machine Learning – Rishik &amp; Naveen</a:t>
            </a:r>
          </a:p>
          <a:p>
            <a:r>
              <a:rPr lang="en-US" dirty="0"/>
              <a:t>Errors management – Everyone</a:t>
            </a:r>
          </a:p>
        </p:txBody>
      </p:sp>
      <p:sp>
        <p:nvSpPr>
          <p:cNvPr id="4" name="Date Placeholder 3"/>
          <p:cNvSpPr>
            <a:spLocks noGrp="1"/>
          </p:cNvSpPr>
          <p:nvPr>
            <p:ph type="dt" sz="half" idx="10"/>
          </p:nvPr>
        </p:nvSpPr>
        <p:spPr/>
        <p:txBody>
          <a:bodyPr/>
          <a:lstStyle/>
          <a:p>
            <a:fld id="{93DF5802-3E34-4878-8F55-FB4D039DBB13}"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4" name="Content Placeholder 3"/>
          <p:cNvSpPr>
            <a:spLocks noGrp="1"/>
          </p:cNvSpPr>
          <p:nvPr>
            <p:ph idx="1"/>
          </p:nvPr>
        </p:nvSpPr>
        <p:spPr/>
        <p:txBody>
          <a:bodyPr/>
          <a:lstStyle/>
          <a:p>
            <a:r>
              <a:rPr lang="en-US" b="1" dirty="0"/>
              <a:t>(Other Related References)</a:t>
            </a:r>
          </a:p>
          <a:p>
            <a:r>
              <a:rPr lang="en-US" dirty="0"/>
              <a:t>W3 Schools</a:t>
            </a:r>
          </a:p>
          <a:p>
            <a:r>
              <a:rPr lang="en-US" dirty="0"/>
              <a:t>Django documentation</a:t>
            </a:r>
          </a:p>
          <a:p>
            <a:r>
              <a:rPr lang="en-US" dirty="0"/>
              <a:t>Django tutorials</a:t>
            </a:r>
          </a:p>
          <a:p>
            <a:r>
              <a:rPr lang="en-US" dirty="0"/>
              <a:t>Udemy ML tutorials </a:t>
            </a:r>
          </a:p>
        </p:txBody>
      </p:sp>
      <p:sp>
        <p:nvSpPr>
          <p:cNvPr id="5" name="Text Placeholder 4"/>
          <p:cNvSpPr>
            <a:spLocks noGrp="1"/>
          </p:cNvSpPr>
          <p:nvPr>
            <p:ph type="body" sz="half" idx="2"/>
          </p:nvPr>
        </p:nvSpPr>
        <p:spPr/>
        <p:txBody>
          <a:bodyPr>
            <a:normAutofit/>
          </a:bodyPr>
          <a:lstStyle/>
          <a:p>
            <a:r>
              <a:rPr lang="en-US" sz="2000" b="1" dirty="0"/>
              <a:t>Selected Base Paper </a:t>
            </a:r>
          </a:p>
          <a:p>
            <a:pPr>
              <a:buClr>
                <a:srgbClr val="C00000"/>
              </a:buClr>
              <a:buFont typeface="Wingdings" pitchFamily="2" charset="2"/>
              <a:buChar char="q"/>
            </a:pPr>
            <a:r>
              <a:rPr lang="en-US" sz="2000" b="1" dirty="0"/>
              <a:t> Identifying Experts in Community Question Answering Website</a:t>
            </a:r>
          </a:p>
        </p:txBody>
      </p:sp>
      <p:sp>
        <p:nvSpPr>
          <p:cNvPr id="6" name="Date Placeholder 5"/>
          <p:cNvSpPr>
            <a:spLocks noGrp="1"/>
          </p:cNvSpPr>
          <p:nvPr>
            <p:ph type="dt" sz="half" idx="10"/>
          </p:nvPr>
        </p:nvSpPr>
        <p:spPr/>
        <p:txBody>
          <a:bodyPr/>
          <a:lstStyle/>
          <a:p>
            <a:fld id="{62FDE67F-6B9A-415D-8B9A-00753F5F2EF3}" type="datetime5">
              <a:rPr lang="en-US" smtClean="0"/>
              <a:pPr/>
              <a:t>26-Apr-21</a:t>
            </a:fld>
            <a:endParaRPr lang="en-US"/>
          </a:p>
        </p:txBody>
      </p:sp>
      <p:sp>
        <p:nvSpPr>
          <p:cNvPr id="7" name="Footer Placeholder 6"/>
          <p:cNvSpPr>
            <a:spLocks noGrp="1"/>
          </p:cNvSpPr>
          <p:nvPr>
            <p:ph type="ftr" sz="quarter" idx="11"/>
          </p:nvPr>
        </p:nvSpPr>
        <p:spPr/>
        <p:txBody>
          <a:bodyPr/>
          <a:lstStyle/>
          <a:p>
            <a:r>
              <a:rPr lang="en-US"/>
              <a:t>IR Project Midsem Evaluation</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a:t>
            </a:r>
          </a:p>
        </p:txBody>
      </p:sp>
      <p:sp>
        <p:nvSpPr>
          <p:cNvPr id="3" name="Content Placeholder 2"/>
          <p:cNvSpPr>
            <a:spLocks noGrp="1"/>
          </p:cNvSpPr>
          <p:nvPr>
            <p:ph idx="1"/>
          </p:nvPr>
        </p:nvSpPr>
        <p:spPr/>
        <p:txBody>
          <a:bodyPr>
            <a:normAutofit fontScale="92500" lnSpcReduction="10000"/>
          </a:bodyPr>
          <a:lstStyle/>
          <a:p>
            <a:pPr algn="just"/>
            <a:r>
              <a:rPr lang="en-US" dirty="0"/>
              <a:t>Review of a book means to evaluate the work in question based on its strong and weak points, sometimes ending with a recommendation.</a:t>
            </a:r>
          </a:p>
          <a:p>
            <a:pPr algn="just"/>
            <a:endParaRPr lang="en-US" dirty="0"/>
          </a:p>
          <a:p>
            <a:pPr algn="just"/>
            <a:r>
              <a:rPr lang="en-US" dirty="0"/>
              <a:t>Book review gives the user the opportunity to get an idea about what the author wants to convey and how efficient he was.</a:t>
            </a:r>
          </a:p>
          <a:p>
            <a:pPr algn="just"/>
            <a:endParaRPr lang="en-US" dirty="0"/>
          </a:p>
          <a:p>
            <a:pPr algn="just"/>
            <a:r>
              <a:rPr lang="en-US" dirty="0"/>
              <a:t>We humans are interested to know pros, cons of a product before buying it. We want to know the good qualities and bad qualities of a product to figure out whether it suits us or not.</a:t>
            </a:r>
          </a:p>
          <a:p>
            <a:pPr algn="just"/>
            <a:endParaRPr lang="en-US" dirty="0"/>
          </a:p>
        </p:txBody>
      </p:sp>
      <p:sp>
        <p:nvSpPr>
          <p:cNvPr id="4" name="Date Placeholder 3"/>
          <p:cNvSpPr>
            <a:spLocks noGrp="1"/>
          </p:cNvSpPr>
          <p:nvPr>
            <p:ph type="dt" sz="half" idx="10"/>
          </p:nvPr>
        </p:nvSpPr>
        <p:spPr/>
        <p:txBody>
          <a:bodyPr/>
          <a:lstStyle/>
          <a:p>
            <a:fld id="{95857850-422F-455C-B501-93816501D510}"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Review</a:t>
            </a:r>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314599747"/>
              </p:ext>
            </p:extLst>
          </p:nvPr>
        </p:nvGraphicFramePr>
        <p:xfrm>
          <a:off x="838200" y="1295400"/>
          <a:ext cx="7482839" cy="4573694"/>
        </p:xfrm>
        <a:graphic>
          <a:graphicData uri="http://schemas.openxmlformats.org/drawingml/2006/table">
            <a:tbl>
              <a:tblPr>
                <a:tableStyleId>{5C22544A-7EE6-4342-B048-85BDC9FD1C3A}</a:tableStyleId>
              </a:tblPr>
              <a:tblGrid>
                <a:gridCol w="1343918">
                  <a:extLst>
                    <a:ext uri="{9D8B030D-6E8A-4147-A177-3AD203B41FA5}">
                      <a16:colId xmlns:a16="http://schemas.microsoft.com/office/drawing/2014/main" val="20000"/>
                    </a:ext>
                  </a:extLst>
                </a:gridCol>
                <a:gridCol w="2103520">
                  <a:extLst>
                    <a:ext uri="{9D8B030D-6E8A-4147-A177-3AD203B41FA5}">
                      <a16:colId xmlns:a16="http://schemas.microsoft.com/office/drawing/2014/main" val="20001"/>
                    </a:ext>
                  </a:extLst>
                </a:gridCol>
                <a:gridCol w="1873449">
                  <a:extLst>
                    <a:ext uri="{9D8B030D-6E8A-4147-A177-3AD203B41FA5}">
                      <a16:colId xmlns:a16="http://schemas.microsoft.com/office/drawing/2014/main" val="20002"/>
                    </a:ext>
                  </a:extLst>
                </a:gridCol>
                <a:gridCol w="2161952">
                  <a:extLst>
                    <a:ext uri="{9D8B030D-6E8A-4147-A177-3AD203B41FA5}">
                      <a16:colId xmlns:a16="http://schemas.microsoft.com/office/drawing/2014/main" val="20003"/>
                    </a:ext>
                  </a:extLst>
                </a:gridCol>
              </a:tblGrid>
              <a:tr h="961399">
                <a:tc>
                  <a:txBody>
                    <a:bodyPr/>
                    <a:lstStyle/>
                    <a:p>
                      <a:pPr algn="ctr" fontAlgn="ctr"/>
                      <a:r>
                        <a:rPr lang="en-IN" sz="2000" b="1" u="none" strike="noStrike" dirty="0">
                          <a:effectLst/>
                        </a:rPr>
                        <a:t>Authors</a:t>
                      </a:r>
                      <a:endParaRPr lang="en-IN" sz="2000" b="1" i="0" u="none" strike="noStrike" dirty="0">
                        <a:solidFill>
                          <a:srgbClr val="000000"/>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IN" sz="2000" b="1" u="none" strike="noStrike" dirty="0">
                          <a:effectLst/>
                        </a:rPr>
                        <a:t>Methodology</a:t>
                      </a:r>
                      <a:endParaRPr lang="en-IN" sz="2000" b="1" i="0" u="none" strike="noStrike" dirty="0">
                        <a:solidFill>
                          <a:srgbClr val="000000"/>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IN" sz="2000" b="1" u="none" strike="noStrike" dirty="0">
                          <a:effectLst/>
                        </a:rPr>
                        <a:t>Advantages</a:t>
                      </a:r>
                      <a:endParaRPr lang="en-IN" sz="2000" b="1" i="0" u="none" strike="noStrike" dirty="0">
                        <a:solidFill>
                          <a:srgbClr val="000000"/>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IN" sz="2000" b="1" u="none" strike="noStrike" dirty="0">
                          <a:effectLst/>
                        </a:rPr>
                        <a:t>Limitations</a:t>
                      </a:r>
                      <a:endParaRPr lang="en-IN" sz="2000" b="1" i="0" u="none" strike="noStrike" dirty="0">
                        <a:solidFill>
                          <a:srgbClr val="000000"/>
                        </a:solidFill>
                        <a:effectLst/>
                        <a:latin typeface="Calibri" panose="020F0502020204030204" pitchFamily="34" charset="0"/>
                      </a:endParaRPr>
                    </a:p>
                  </a:txBody>
                  <a:tcPr marL="9525" marR="9525" marT="9525" marB="0" anchor="ctr">
                    <a:solidFill>
                      <a:schemeClr val="accent1"/>
                    </a:solidFill>
                  </a:tcPr>
                </a:tc>
                <a:extLst>
                  <a:ext uri="{0D108BD9-81ED-4DB2-BD59-A6C34878D82A}">
                    <a16:rowId xmlns:a16="http://schemas.microsoft.com/office/drawing/2014/main" val="10000"/>
                  </a:ext>
                </a:extLst>
              </a:tr>
              <a:tr h="860004">
                <a:tc>
                  <a:txBody>
                    <a:bodyPr/>
                    <a:lstStyle/>
                    <a:p>
                      <a:pPr algn="ctr">
                        <a:lnSpc>
                          <a:spcPct val="115000"/>
                        </a:lnSpc>
                        <a:spcAft>
                          <a:spcPts val="0"/>
                        </a:spcAft>
                      </a:pPr>
                      <a:r>
                        <a:rPr kumimoji="0" lang="en-US" sz="1300" b="0" i="0" u="none" strike="noStrike" kern="1200" dirty="0" err="1">
                          <a:solidFill>
                            <a:srgbClr val="000000"/>
                          </a:solidFill>
                          <a:effectLst/>
                          <a:latin typeface="+mn-lt"/>
                          <a:ea typeface="+mn-ea"/>
                          <a:cs typeface="+mn-cs"/>
                        </a:rPr>
                        <a:t>Hapnes</a:t>
                      </a:r>
                      <a:endParaRPr kumimoji="0" lang="en-US" sz="1300" b="0" i="0" u="none" strike="noStrike" kern="1200" dirty="0">
                        <a:solidFill>
                          <a:srgbClr val="000000"/>
                        </a:solidFill>
                        <a:effectLst/>
                        <a:latin typeface="+mn-lt"/>
                        <a:ea typeface="+mn-ea"/>
                        <a:cs typeface="+mn-cs"/>
                      </a:endParaRPr>
                    </a:p>
                  </a:txBody>
                  <a:tcPr marL="9525" marR="9525" marT="9525" marB="0" anchor="ctr"/>
                </a:tc>
                <a:tc>
                  <a:txBody>
                    <a:bodyPr/>
                    <a:lstStyle/>
                    <a:p>
                      <a:pPr algn="ctr" fontAlgn="ctr"/>
                      <a:r>
                        <a:rPr lang="en-IN" sz="1300" b="0" i="0" u="none" strike="noStrike" dirty="0">
                          <a:solidFill>
                            <a:srgbClr val="000000"/>
                          </a:solidFill>
                          <a:effectLst/>
                          <a:latin typeface="+mn-lt"/>
                        </a:rPr>
                        <a:t>Using long answers and text information to find experts</a:t>
                      </a:r>
                    </a:p>
                  </a:txBody>
                  <a:tcPr marL="9525" marR="9525" marT="9525" marB="0" anchor="ctr"/>
                </a:tc>
                <a:tc>
                  <a:txBody>
                    <a:bodyPr/>
                    <a:lstStyle/>
                    <a:p>
                      <a:pPr algn="ctr" fontAlgn="ctr"/>
                      <a:r>
                        <a:rPr lang="en-IN" sz="1300" b="0" i="0" u="none" strike="noStrike" dirty="0">
                          <a:solidFill>
                            <a:srgbClr val="000000"/>
                          </a:solidFill>
                          <a:effectLst/>
                          <a:latin typeface="+mn-lt"/>
                        </a:rPr>
                        <a:t>Knowledgeable experts are chosen</a:t>
                      </a:r>
                    </a:p>
                  </a:txBody>
                  <a:tcPr marL="9525" marR="9525" marT="9525" marB="0" anchor="ctr"/>
                </a:tc>
                <a:tc>
                  <a:txBody>
                    <a:bodyPr/>
                    <a:lstStyle/>
                    <a:p>
                      <a:pPr algn="ctr" fontAlgn="ctr"/>
                      <a:r>
                        <a:rPr lang="en-IN" sz="1300" b="0" i="0" u="none" strike="noStrike" dirty="0">
                          <a:solidFill>
                            <a:srgbClr val="000000"/>
                          </a:solidFill>
                          <a:effectLst/>
                          <a:latin typeface="+mn-lt"/>
                        </a:rPr>
                        <a:t>User profiles are not considered</a:t>
                      </a:r>
                    </a:p>
                  </a:txBody>
                  <a:tcPr marL="9525" marR="9525" marT="9525" marB="0" anchor="ctr"/>
                </a:tc>
                <a:extLst>
                  <a:ext uri="{0D108BD9-81ED-4DB2-BD59-A6C34878D82A}">
                    <a16:rowId xmlns:a16="http://schemas.microsoft.com/office/drawing/2014/main" val="10001"/>
                  </a:ext>
                </a:extLst>
              </a:tr>
              <a:tr h="860004">
                <a:tc>
                  <a:txBody>
                    <a:bodyPr/>
                    <a:lstStyle/>
                    <a:p>
                      <a:pPr algn="ctr">
                        <a:lnSpc>
                          <a:spcPct val="115000"/>
                        </a:lnSpc>
                        <a:spcAft>
                          <a:spcPts val="0"/>
                        </a:spcAft>
                      </a:pPr>
                      <a:r>
                        <a:rPr kumimoji="0" lang="en-US" sz="1300" b="0" i="0" u="none" strike="noStrike" kern="1200" dirty="0">
                          <a:solidFill>
                            <a:srgbClr val="000000"/>
                          </a:solidFill>
                          <a:effectLst/>
                          <a:latin typeface="+mn-lt"/>
                          <a:ea typeface="+mn-ea"/>
                          <a:cs typeface="+mn-cs"/>
                        </a:rPr>
                        <a:t>Chirag</a:t>
                      </a:r>
                    </a:p>
                  </a:txBody>
                  <a:tcPr marL="9525" marR="9525" marT="9525" marB="0" anchor="ctr"/>
                </a:tc>
                <a:tc>
                  <a:txBody>
                    <a:bodyPr/>
                    <a:lstStyle/>
                    <a:p>
                      <a:pPr algn="ctr" fontAlgn="ctr"/>
                      <a:r>
                        <a:rPr lang="en-IN" sz="1300" b="0" i="0" u="none" strike="noStrike" dirty="0">
                          <a:solidFill>
                            <a:srgbClr val="000000"/>
                          </a:solidFill>
                          <a:effectLst/>
                          <a:latin typeface="+mn-lt"/>
                        </a:rPr>
                        <a:t>Number of likes received are used to find expert answers</a:t>
                      </a:r>
                    </a:p>
                  </a:txBody>
                  <a:tcPr marL="9525" marR="9525" marT="9525" marB="0" anchor="ctr"/>
                </a:tc>
                <a:tc>
                  <a:txBody>
                    <a:bodyPr/>
                    <a:lstStyle/>
                    <a:p>
                      <a:pPr algn="ctr" fontAlgn="ctr"/>
                      <a:r>
                        <a:rPr lang="en-IN" sz="1300" b="0" i="0" u="none" strike="noStrike" dirty="0">
                          <a:solidFill>
                            <a:srgbClr val="000000"/>
                          </a:solidFill>
                          <a:effectLst/>
                          <a:latin typeface="+mn-lt"/>
                        </a:rPr>
                        <a:t>Most people might like the answer</a:t>
                      </a:r>
                    </a:p>
                  </a:txBody>
                  <a:tcPr marL="9525" marR="9525" marT="9525" marB="0" anchor="ctr"/>
                </a:tc>
                <a:tc>
                  <a:txBody>
                    <a:bodyPr/>
                    <a:lstStyle/>
                    <a:p>
                      <a:pPr algn="ctr" fontAlgn="ctr"/>
                      <a:r>
                        <a:rPr lang="en-IN" sz="1300" b="0" i="0" u="none" strike="noStrike" dirty="0">
                          <a:solidFill>
                            <a:schemeClr val="tx1"/>
                          </a:solidFill>
                          <a:effectLst/>
                          <a:latin typeface="+mn-lt"/>
                        </a:rPr>
                        <a:t>Review information is not considered</a:t>
                      </a:r>
                    </a:p>
                  </a:txBody>
                  <a:tcPr marL="9525" marR="9525" marT="9525" marB="0" anchor="ctr"/>
                </a:tc>
                <a:extLst>
                  <a:ext uri="{0D108BD9-81ED-4DB2-BD59-A6C34878D82A}">
                    <a16:rowId xmlns:a16="http://schemas.microsoft.com/office/drawing/2014/main" val="10002"/>
                  </a:ext>
                </a:extLst>
              </a:tr>
              <a:tr h="934230">
                <a:tc>
                  <a:txBody>
                    <a:bodyPr/>
                    <a:lstStyle/>
                    <a:p>
                      <a:pPr algn="ctr">
                        <a:lnSpc>
                          <a:spcPct val="115000"/>
                        </a:lnSpc>
                        <a:spcAft>
                          <a:spcPts val="0"/>
                        </a:spcAft>
                      </a:pPr>
                      <a:r>
                        <a:rPr kumimoji="0" lang="en-US" sz="1300" b="0" i="0" u="none" strike="noStrike" kern="1200" dirty="0" err="1">
                          <a:solidFill>
                            <a:srgbClr val="000000"/>
                          </a:solidFill>
                          <a:effectLst/>
                          <a:latin typeface="+mn-lt"/>
                          <a:ea typeface="+mn-ea"/>
                          <a:cs typeface="+mn-cs"/>
                        </a:rPr>
                        <a:t>Momtaz</a:t>
                      </a:r>
                      <a:endParaRPr kumimoji="0" lang="en-US" sz="1300" b="0" i="0" u="none" strike="noStrike" kern="1200" dirty="0">
                        <a:solidFill>
                          <a:srgbClr val="000000"/>
                        </a:solidFill>
                        <a:effectLst/>
                        <a:latin typeface="+mn-lt"/>
                        <a:ea typeface="+mn-ea"/>
                        <a:cs typeface="+mn-cs"/>
                      </a:endParaRPr>
                    </a:p>
                  </a:txBody>
                  <a:tcPr marL="9525" marR="9525" marT="9525" marB="0" anchor="ctr"/>
                </a:tc>
                <a:tc>
                  <a:txBody>
                    <a:bodyPr/>
                    <a:lstStyle/>
                    <a:p>
                      <a:pPr algn="ctr" fontAlgn="ctr"/>
                      <a:r>
                        <a:rPr lang="en-US" sz="1300" b="0" i="0" kern="1200" dirty="0">
                          <a:solidFill>
                            <a:schemeClr val="dk1"/>
                          </a:solidFill>
                          <a:effectLst/>
                          <a:latin typeface="+mn-lt"/>
                          <a:ea typeface="+mn-ea"/>
                          <a:cs typeface="+mn-cs"/>
                        </a:rPr>
                        <a:t>analyze the centrality, structural holes, and indegree to identify experts.</a:t>
                      </a:r>
                      <a:endParaRPr lang="en-IN" sz="1300" b="0" i="0" u="none" strike="noStrike" dirty="0">
                        <a:solidFill>
                          <a:srgbClr val="000000"/>
                        </a:solidFill>
                        <a:effectLst/>
                        <a:latin typeface="+mn-lt"/>
                      </a:endParaRPr>
                    </a:p>
                  </a:txBody>
                  <a:tcPr marL="9525" marR="9525" marT="9525" marB="0" anchor="ctr"/>
                </a:tc>
                <a:tc>
                  <a:txBody>
                    <a:bodyPr/>
                    <a:lstStyle/>
                    <a:p>
                      <a:pPr algn="ctr" fontAlgn="ctr"/>
                      <a:r>
                        <a:rPr lang="en-IN" sz="1300" b="0" i="0" u="none" strike="noStrike" dirty="0">
                          <a:solidFill>
                            <a:srgbClr val="000000"/>
                          </a:solidFill>
                          <a:effectLst/>
                          <a:latin typeface="+mn-lt"/>
                        </a:rPr>
                        <a:t>It focuses on network structure and relationship among users</a:t>
                      </a:r>
                    </a:p>
                  </a:txBody>
                  <a:tcPr marL="9525" marR="9525" marT="9525" marB="0" anchor="ctr"/>
                </a:tc>
                <a:tc>
                  <a:txBody>
                    <a:bodyPr/>
                    <a:lstStyle/>
                    <a:p>
                      <a:pPr algn="ctr" fontAlgn="ctr"/>
                      <a:r>
                        <a:rPr lang="en-IN" sz="1300" b="0" i="0" u="none" strike="noStrike" dirty="0">
                          <a:solidFill>
                            <a:srgbClr val="000000"/>
                          </a:solidFill>
                          <a:effectLst/>
                          <a:latin typeface="+mn-lt"/>
                        </a:rPr>
                        <a:t>It is not good enough for expert </a:t>
                      </a:r>
                      <a:r>
                        <a:rPr lang="en-IN" sz="1300" b="0" i="0" u="none" strike="noStrike" dirty="0" err="1">
                          <a:solidFill>
                            <a:srgbClr val="000000"/>
                          </a:solidFill>
                          <a:effectLst/>
                          <a:latin typeface="+mn-lt"/>
                        </a:rPr>
                        <a:t>identifiation</a:t>
                      </a:r>
                      <a:endParaRPr lang="en-IN" sz="13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3"/>
                  </a:ext>
                </a:extLst>
              </a:tr>
              <a:tr h="958057">
                <a:tc>
                  <a:txBody>
                    <a:bodyPr/>
                    <a:lstStyle/>
                    <a:p>
                      <a:pPr algn="ctr">
                        <a:lnSpc>
                          <a:spcPct val="115000"/>
                        </a:lnSpc>
                        <a:spcAft>
                          <a:spcPts val="0"/>
                        </a:spcAft>
                      </a:pPr>
                      <a:r>
                        <a:rPr kumimoji="0" lang="en-US" sz="1300" b="0" i="0" u="none" strike="noStrike" kern="1200" dirty="0">
                          <a:solidFill>
                            <a:srgbClr val="000000"/>
                          </a:solidFill>
                          <a:effectLst/>
                          <a:latin typeface="+mn-lt"/>
                          <a:ea typeface="+mn-ea"/>
                          <a:cs typeface="+mn-cs"/>
                        </a:rPr>
                        <a:t>Zhang</a:t>
                      </a:r>
                    </a:p>
                  </a:txBody>
                  <a:tcPr marL="9525" marR="9525" marT="9525" marB="0" anchor="ctr"/>
                </a:tc>
                <a:tc>
                  <a:txBody>
                    <a:bodyPr/>
                    <a:lstStyle/>
                    <a:p>
                      <a:pPr algn="ctr" fontAlgn="ctr"/>
                      <a:r>
                        <a:rPr lang="en-IN" sz="1300" b="0" i="0" u="none" strike="noStrike" dirty="0">
                          <a:solidFill>
                            <a:srgbClr val="000000"/>
                          </a:solidFill>
                          <a:effectLst/>
                          <a:latin typeface="+mn-lt"/>
                        </a:rPr>
                        <a:t>Considering the number of followers for a user</a:t>
                      </a:r>
                    </a:p>
                  </a:txBody>
                  <a:tcPr marL="9525" marR="9525" marT="9525" marB="0" anchor="ctr"/>
                </a:tc>
                <a:tc>
                  <a:txBody>
                    <a:bodyPr/>
                    <a:lstStyle/>
                    <a:p>
                      <a:pPr algn="ctr" fontAlgn="ctr"/>
                      <a:r>
                        <a:rPr lang="en-IN" sz="1300" b="0" i="0" u="none" strike="noStrike" dirty="0">
                          <a:solidFill>
                            <a:srgbClr val="000000"/>
                          </a:solidFill>
                          <a:effectLst/>
                          <a:latin typeface="+mn-lt"/>
                        </a:rPr>
                        <a:t>Famous writers answers are chosen.</a:t>
                      </a:r>
                    </a:p>
                  </a:txBody>
                  <a:tcPr marL="9525" marR="9525" marT="9525" marB="0" anchor="ctr"/>
                </a:tc>
                <a:tc>
                  <a:txBody>
                    <a:bodyPr/>
                    <a:lstStyle/>
                    <a:p>
                      <a:pPr algn="ctr" fontAlgn="ctr"/>
                      <a:r>
                        <a:rPr lang="en-IN" sz="1300" b="0" i="0" u="none" strike="noStrike" dirty="0">
                          <a:solidFill>
                            <a:schemeClr val="tx1"/>
                          </a:solidFill>
                          <a:effectLst/>
                          <a:latin typeface="+mn-lt"/>
                        </a:rPr>
                        <a:t>Depending only on followers does not produce expert answers.</a:t>
                      </a:r>
                    </a:p>
                  </a:txBody>
                  <a:tcPr marL="9525" marR="9525" marT="9525" marB="0" anchor="ctr"/>
                </a:tc>
                <a:extLst>
                  <a:ext uri="{0D108BD9-81ED-4DB2-BD59-A6C34878D82A}">
                    <a16:rowId xmlns:a16="http://schemas.microsoft.com/office/drawing/2014/main" val="10004"/>
                  </a:ext>
                </a:extLst>
              </a:tr>
            </a:tbl>
          </a:graphicData>
        </a:graphic>
      </p:graphicFrame>
      <p:sp>
        <p:nvSpPr>
          <p:cNvPr id="5" name="Date Placeholder 4"/>
          <p:cNvSpPr>
            <a:spLocks noGrp="1"/>
          </p:cNvSpPr>
          <p:nvPr>
            <p:ph type="dt" sz="half" idx="10"/>
          </p:nvPr>
        </p:nvSpPr>
        <p:spPr/>
        <p:txBody>
          <a:bodyPr/>
          <a:lstStyle/>
          <a:p>
            <a:fld id="{47CB99B4-B897-42F2-B84A-CBD8A39E31C6}" type="datetime5">
              <a:rPr lang="en-US" smtClean="0"/>
              <a:pPr/>
              <a:t>26-Apr-21</a:t>
            </a:fld>
            <a:endParaRPr lang="en-US"/>
          </a:p>
        </p:txBody>
      </p:sp>
      <p:sp>
        <p:nvSpPr>
          <p:cNvPr id="6" name="Footer Placeholder 5"/>
          <p:cNvSpPr>
            <a:spLocks noGrp="1"/>
          </p:cNvSpPr>
          <p:nvPr>
            <p:ph type="ftr" sz="quarter" idx="11"/>
          </p:nvPr>
        </p:nvSpPr>
        <p:spPr/>
        <p:txBody>
          <a:bodyPr/>
          <a:lstStyle/>
          <a:p>
            <a:r>
              <a:rPr lang="en-US"/>
              <a:t>IR Project Midsem Evaluation</a:t>
            </a:r>
          </a:p>
        </p:txBody>
      </p:sp>
    </p:spTree>
    <p:extLst>
      <p:ext uri="{BB962C8B-B14F-4D97-AF65-F5344CB8AC3E}">
        <p14:creationId xmlns:p14="http://schemas.microsoft.com/office/powerpoint/2010/main" val="207326795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Outcome of Literature Review</a:t>
            </a:r>
          </a:p>
        </p:txBody>
      </p:sp>
      <p:sp>
        <p:nvSpPr>
          <p:cNvPr id="3" name="Content Placeholder 2"/>
          <p:cNvSpPr>
            <a:spLocks noGrp="1"/>
          </p:cNvSpPr>
          <p:nvPr>
            <p:ph idx="1"/>
          </p:nvPr>
        </p:nvSpPr>
        <p:spPr/>
        <p:txBody>
          <a:bodyPr/>
          <a:lstStyle/>
          <a:p>
            <a:endParaRPr lang="en-US" dirty="0"/>
          </a:p>
          <a:p>
            <a:pPr marL="0" indent="0" algn="just">
              <a:buNone/>
            </a:pPr>
            <a:r>
              <a:rPr lang="en-US" dirty="0"/>
              <a:t>By only considering the likes of the reviews given by users we cannot decide an expert answer or by only considering the number of followers of a reviewer we cannot decide  upon the experts.</a:t>
            </a:r>
          </a:p>
          <a:p>
            <a:pPr marL="0" indent="0" algn="just">
              <a:buNone/>
            </a:pPr>
            <a:r>
              <a:rPr lang="en-US" dirty="0"/>
              <a:t>So we should consider both the likes given to review and the number of followers for the reviewer to find the expert review from the large number of reviews.</a:t>
            </a:r>
          </a:p>
        </p:txBody>
      </p:sp>
      <p:sp>
        <p:nvSpPr>
          <p:cNvPr id="5" name="Date Placeholder 4"/>
          <p:cNvSpPr>
            <a:spLocks noGrp="1"/>
          </p:cNvSpPr>
          <p:nvPr>
            <p:ph type="dt" sz="half" idx="10"/>
          </p:nvPr>
        </p:nvSpPr>
        <p:spPr/>
        <p:txBody>
          <a:bodyPr/>
          <a:lstStyle/>
          <a:p>
            <a:fld id="{47CB99B4-B897-42F2-B84A-CBD8A39E31C6}" type="datetime5">
              <a:rPr lang="en-US" smtClean="0"/>
              <a:pPr/>
              <a:t>26-Apr-21</a:t>
            </a:fld>
            <a:endParaRPr lang="en-US"/>
          </a:p>
        </p:txBody>
      </p:sp>
      <p:sp>
        <p:nvSpPr>
          <p:cNvPr id="6" name="Footer Placeholder 5"/>
          <p:cNvSpPr>
            <a:spLocks noGrp="1"/>
          </p:cNvSpPr>
          <p:nvPr>
            <p:ph type="ftr" sz="quarter" idx="11"/>
          </p:nvPr>
        </p:nvSpPr>
        <p:spPr/>
        <p:txBody>
          <a:bodyPr/>
          <a:lstStyle/>
          <a:p>
            <a:r>
              <a:rPr lang="en-US"/>
              <a:t>IR Project Midsem Evaluation</a:t>
            </a:r>
          </a:p>
        </p:txBody>
      </p:sp>
    </p:spTree>
    <p:extLst>
      <p:ext uri="{BB962C8B-B14F-4D97-AF65-F5344CB8AC3E}">
        <p14:creationId xmlns:p14="http://schemas.microsoft.com/office/powerpoint/2010/main" val="207326795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a:t>
            </a:r>
          </a:p>
        </p:txBody>
      </p:sp>
      <p:sp>
        <p:nvSpPr>
          <p:cNvPr id="3" name="Content Placeholder 2"/>
          <p:cNvSpPr>
            <a:spLocks noGrp="1"/>
          </p:cNvSpPr>
          <p:nvPr>
            <p:ph idx="1"/>
          </p:nvPr>
        </p:nvSpPr>
        <p:spPr/>
        <p:txBody>
          <a:bodyPr>
            <a:normAutofit/>
          </a:bodyPr>
          <a:lstStyle/>
          <a:p>
            <a:r>
              <a:rPr lang="en-US" dirty="0"/>
              <a:t>Unlike traditional book reports that are often written only for the teacher as an audience, online book reviews offer students an engaging way to connect with other readers within and beyond the four walls of their classroom. With the continued influx of the Internet and wide range of digital tools, creating and sharing book reviews with a wider audience is easier than ever.</a:t>
            </a:r>
          </a:p>
          <a:p>
            <a:r>
              <a:rPr lang="en-US" dirty="0"/>
              <a:t>The idea of having students create online book reviews can foster their motivation and interest as readers and writers while encouraging them to connect with a broader community of readers.</a:t>
            </a:r>
          </a:p>
        </p:txBody>
      </p:sp>
      <p:sp>
        <p:nvSpPr>
          <p:cNvPr id="4" name="Date Placeholder 3"/>
          <p:cNvSpPr>
            <a:spLocks noGrp="1"/>
          </p:cNvSpPr>
          <p:nvPr>
            <p:ph type="dt" sz="half" idx="10"/>
          </p:nvPr>
        </p:nvSpPr>
        <p:spPr/>
        <p:txBody>
          <a:bodyPr/>
          <a:lstStyle/>
          <a:p>
            <a:fld id="{8495FAF3-0B6A-4656-A0E3-50AC17486C80}"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p>
        </p:txBody>
      </p:sp>
      <p:sp>
        <p:nvSpPr>
          <p:cNvPr id="3" name="Content Placeholder 2"/>
          <p:cNvSpPr>
            <a:spLocks noGrp="1"/>
          </p:cNvSpPr>
          <p:nvPr>
            <p:ph idx="1"/>
          </p:nvPr>
        </p:nvSpPr>
        <p:spPr>
          <a:xfrm>
            <a:off x="838200" y="1845734"/>
            <a:ext cx="7528560" cy="4023360"/>
          </a:xfrm>
        </p:spPr>
        <p:txBody>
          <a:bodyPr/>
          <a:lstStyle/>
          <a:p>
            <a:pPr>
              <a:buClr>
                <a:srgbClr val="C00000"/>
              </a:buClr>
              <a:buFont typeface="Wingdings" pitchFamily="2" charset="2"/>
              <a:buChar char="v"/>
            </a:pPr>
            <a:r>
              <a:rPr lang="en-US" b="1" dirty="0"/>
              <a:t> Building a Book review website where a user can read, post reviews, react to the reviews and get to know the expert review out of given reviews.</a:t>
            </a:r>
            <a:r>
              <a:rPr lang="en-US" dirty="0"/>
              <a:t>	</a:t>
            </a:r>
          </a:p>
          <a:p>
            <a:endParaRPr lang="en-US" dirty="0"/>
          </a:p>
        </p:txBody>
      </p:sp>
      <p:sp>
        <p:nvSpPr>
          <p:cNvPr id="4" name="Date Placeholder 3"/>
          <p:cNvSpPr>
            <a:spLocks noGrp="1"/>
          </p:cNvSpPr>
          <p:nvPr>
            <p:ph type="dt" sz="half" idx="10"/>
          </p:nvPr>
        </p:nvSpPr>
        <p:spPr/>
        <p:txBody>
          <a:bodyPr/>
          <a:lstStyle/>
          <a:p>
            <a:fld id="{026529A5-5268-4CB8-AF86-65F5AB3F1731}"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Research Objectives</a:t>
            </a:r>
          </a:p>
        </p:txBody>
      </p:sp>
      <p:sp>
        <p:nvSpPr>
          <p:cNvPr id="3" name="Content Placeholder 2"/>
          <p:cNvSpPr>
            <a:spLocks noGrp="1"/>
          </p:cNvSpPr>
          <p:nvPr>
            <p:ph idx="1"/>
          </p:nvPr>
        </p:nvSpPr>
        <p:spPr>
          <a:xfrm>
            <a:off x="1066800" y="1257300"/>
            <a:ext cx="6705600" cy="4343400"/>
          </a:xfrm>
        </p:spPr>
        <p:txBody>
          <a:bodyPr>
            <a:normAutofit/>
          </a:bodyPr>
          <a:lstStyle/>
          <a:p>
            <a:pPr algn="just">
              <a:buClr>
                <a:srgbClr val="C00000"/>
              </a:buClr>
              <a:buFont typeface="Wingdings" panose="05000000000000000000" pitchFamily="2" charset="2"/>
              <a:buChar char="Ø"/>
            </a:pPr>
            <a:r>
              <a:rPr lang="en-US" b="1" dirty="0"/>
              <a:t>To find an expert review from the given   thousands of reviews.</a:t>
            </a:r>
          </a:p>
          <a:p>
            <a:pPr algn="just">
              <a:buClr>
                <a:srgbClr val="C00000"/>
              </a:buClr>
              <a:buFont typeface="Wingdings" panose="05000000000000000000" pitchFamily="2" charset="2"/>
              <a:buChar char="Ø"/>
            </a:pPr>
            <a:r>
              <a:rPr lang="en-US" b="1" dirty="0"/>
              <a:t>To build a user friendly and responsive website.</a:t>
            </a:r>
          </a:p>
          <a:p>
            <a:pPr algn="just">
              <a:buClr>
                <a:srgbClr val="C00000"/>
              </a:buClr>
              <a:buFont typeface="Wingdings" panose="05000000000000000000" pitchFamily="2" charset="2"/>
              <a:buChar char="Ø"/>
            </a:pPr>
            <a:r>
              <a:rPr lang="en-US" b="1" dirty="0"/>
              <a:t>To build an online platform where the readers can share their opinions and experience about the book.</a:t>
            </a:r>
          </a:p>
        </p:txBody>
      </p:sp>
      <p:sp>
        <p:nvSpPr>
          <p:cNvPr id="4" name="Date Placeholder 3"/>
          <p:cNvSpPr>
            <a:spLocks noGrp="1"/>
          </p:cNvSpPr>
          <p:nvPr>
            <p:ph type="dt" sz="half" idx="10"/>
          </p:nvPr>
        </p:nvSpPr>
        <p:spPr/>
        <p:txBody>
          <a:bodyPr/>
          <a:lstStyle/>
          <a:p>
            <a:fld id="{54170D5A-1599-498E-A3B0-DD286D717D96}"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Proposed Model</a:t>
            </a:r>
          </a:p>
        </p:txBody>
      </p:sp>
      <p:pic>
        <p:nvPicPr>
          <p:cNvPr id="6" name="Content Placeholder 5">
            <a:extLst>
              <a:ext uri="{FF2B5EF4-FFF2-40B4-BE49-F238E27FC236}">
                <a16:creationId xmlns:a16="http://schemas.microsoft.com/office/drawing/2014/main" id="{67FCB35B-201C-4F1F-B99A-9331D8E5EF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009" y="1295400"/>
            <a:ext cx="4233627" cy="4649788"/>
          </a:xfrm>
        </p:spPr>
      </p:pic>
      <p:sp>
        <p:nvSpPr>
          <p:cNvPr id="4" name="Date Placeholder 3"/>
          <p:cNvSpPr>
            <a:spLocks noGrp="1"/>
          </p:cNvSpPr>
          <p:nvPr>
            <p:ph type="dt" sz="half" idx="10"/>
          </p:nvPr>
        </p:nvSpPr>
        <p:spPr/>
        <p:txBody>
          <a:bodyPr/>
          <a:lstStyle/>
          <a:p>
            <a:fld id="{9FA0F583-F021-4FF4-A226-908B903EC713}" type="datetime5">
              <a:rPr lang="en-US" smtClean="0"/>
              <a:pPr/>
              <a:t>26-Apr-21</a:t>
            </a:fld>
            <a:endParaRPr lang="en-US"/>
          </a:p>
        </p:txBody>
      </p:sp>
      <p:sp>
        <p:nvSpPr>
          <p:cNvPr id="5" name="Footer Placeholder 4"/>
          <p:cNvSpPr>
            <a:spLocks noGrp="1"/>
          </p:cNvSpPr>
          <p:nvPr>
            <p:ph type="ftr" sz="quarter" idx="11"/>
          </p:nvPr>
        </p:nvSpPr>
        <p:spPr/>
        <p:txBody>
          <a:bodyPr/>
          <a:lstStyle/>
          <a:p>
            <a:r>
              <a:rPr lang="en-US"/>
              <a:t>IR Project Midsem Evaluation</a:t>
            </a:r>
          </a:p>
        </p:txBody>
      </p:sp>
      <p:sp>
        <p:nvSpPr>
          <p:cNvPr id="7" name="TextBox 6">
            <a:extLst>
              <a:ext uri="{FF2B5EF4-FFF2-40B4-BE49-F238E27FC236}">
                <a16:creationId xmlns:a16="http://schemas.microsoft.com/office/drawing/2014/main" id="{50EB21A6-00FA-4364-8E67-D98193D4DA67}"/>
              </a:ext>
            </a:extLst>
          </p:cNvPr>
          <p:cNvSpPr txBox="1"/>
          <p:nvPr/>
        </p:nvSpPr>
        <p:spPr>
          <a:xfrm>
            <a:off x="5334000" y="1600200"/>
            <a:ext cx="3200400" cy="2031325"/>
          </a:xfrm>
          <a:prstGeom prst="rect">
            <a:avLst/>
          </a:prstGeom>
          <a:noFill/>
        </p:spPr>
        <p:txBody>
          <a:bodyPr wrap="square" rtlCol="0">
            <a:spAutoFit/>
          </a:bodyPr>
          <a:lstStyle/>
          <a:p>
            <a:r>
              <a:rPr lang="en-IN" dirty="0"/>
              <a:t>Reviews are ordered in the order of their </a:t>
            </a:r>
            <a:r>
              <a:rPr lang="en-IN" dirty="0" err="1"/>
              <a:t>expertivity</a:t>
            </a:r>
            <a:r>
              <a:rPr lang="en-IN" dirty="0"/>
              <a:t> which is fetched by predictions by pre-trained model.</a:t>
            </a:r>
          </a:p>
          <a:p>
            <a:r>
              <a:rPr lang="en-IN" dirty="0"/>
              <a:t>Model is trained and saved to improve efficiency of the application.</a:t>
            </a:r>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20620</TotalTime>
  <Words>1363</Words>
  <Application>Microsoft Office PowerPoint</Application>
  <PresentationFormat>On-screen Show (4:3)</PresentationFormat>
  <Paragraphs>177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Perpetua</vt:lpstr>
      <vt:lpstr>Times New Roman</vt:lpstr>
      <vt:lpstr>Wingdings</vt:lpstr>
      <vt:lpstr>Retrospect</vt:lpstr>
      <vt:lpstr>Book Review Website</vt:lpstr>
      <vt:lpstr>Agenda </vt:lpstr>
      <vt:lpstr>Introduction</vt:lpstr>
      <vt:lpstr>Literature Review</vt:lpstr>
      <vt:lpstr>Outcome of Literature Review</vt:lpstr>
      <vt:lpstr>Motivation</vt:lpstr>
      <vt:lpstr>Problem Statement</vt:lpstr>
      <vt:lpstr>Research Objectives</vt:lpstr>
      <vt:lpstr>Proposed Model</vt:lpstr>
      <vt:lpstr>Methodology </vt:lpstr>
      <vt:lpstr>Methodology </vt:lpstr>
      <vt:lpstr>Methodology </vt:lpstr>
      <vt:lpstr>Proposed modifications </vt:lpstr>
      <vt:lpstr>Work Done</vt:lpstr>
      <vt:lpstr>Work Done</vt:lpstr>
      <vt:lpstr>Work Done</vt:lpstr>
      <vt:lpstr>Results and Analysis</vt:lpstr>
      <vt:lpstr>Results and Analysis</vt:lpstr>
      <vt:lpstr>Time Line of Project</vt:lpstr>
      <vt:lpstr>Individual Contribution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Affective HCI based efficient e-learning environment using IoT</dc:title>
  <dc:creator>asd</dc:creator>
  <cp:lastModifiedBy>TANGUTURU SUDHAKAR RISHIK</cp:lastModifiedBy>
  <cp:revision>709</cp:revision>
  <dcterms:created xsi:type="dcterms:W3CDTF">2016-03-14T14:21:24Z</dcterms:created>
  <dcterms:modified xsi:type="dcterms:W3CDTF">2021-04-26T09:25:29Z</dcterms:modified>
</cp:coreProperties>
</file>