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4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204700" cy="7277100"/>
  <p:notesSz cx="12204700" cy="7277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42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7963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13563" y="0"/>
            <a:ext cx="5287962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90E33-83DB-4CE4-B6C3-19D480AB1197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3363" y="909638"/>
            <a:ext cx="4117975" cy="245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20788" y="3502025"/>
            <a:ext cx="9763125" cy="28654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11975"/>
            <a:ext cx="528796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13563" y="6911975"/>
            <a:ext cx="528796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34577-E16D-44B4-B43D-E79C02203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605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4577-E16D-44B4-B43D-E79C02203D9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948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4577-E16D-44B4-B43D-E79C02203D9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892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4577-E16D-44B4-B43D-E79C02203D9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051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4577-E16D-44B4-B43D-E79C02203D9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531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4577-E16D-44B4-B43D-E79C02203D9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903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4577-E16D-44B4-B43D-E79C02203D9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808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4577-E16D-44B4-B43D-E79C02203D9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050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4577-E16D-44B4-B43D-E79C02203D9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559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4577-E16D-44B4-B43D-E79C02203D9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792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4577-E16D-44B4-B43D-E79C02203D9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99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4577-E16D-44B4-B43D-E79C02203D9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302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4577-E16D-44B4-B43D-E79C02203D9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656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4577-E16D-44B4-B43D-E79C02203D9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191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4577-E16D-44B4-B43D-E79C02203D9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986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4577-E16D-44B4-B43D-E79C02203D9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700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4577-E16D-44B4-B43D-E79C02203D9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121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4577-E16D-44B4-B43D-E79C02203D9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926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4577-E16D-44B4-B43D-E79C02203D9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170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4577-E16D-44B4-B43D-E79C02203D9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38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522" cy="7275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6526" y="2084306"/>
            <a:ext cx="7205224" cy="2569442"/>
          </a:xfrm>
        </p:spPr>
        <p:txBody>
          <a:bodyPr anchor="b">
            <a:normAutofit/>
          </a:bodyPr>
          <a:lstStyle>
            <a:lvl1pPr algn="r">
              <a:defRPr sz="4805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6526" y="4653749"/>
            <a:ext cx="7205224" cy="1491357"/>
          </a:xfrm>
        </p:spPr>
        <p:txBody>
          <a:bodyPr anchor="t">
            <a:normAutofit/>
          </a:bodyPr>
          <a:lstStyle>
            <a:lvl1pPr marL="0" indent="0" algn="r">
              <a:buNone/>
              <a:defRPr sz="1802" cap="all">
                <a:solidFill>
                  <a:schemeClr val="tx1"/>
                </a:solidFill>
              </a:defRPr>
            </a:lvl1pPr>
            <a:lvl2pPr marL="457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0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8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3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1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1863" y="6229333"/>
            <a:ext cx="1601867" cy="400914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6526" y="6229333"/>
            <a:ext cx="4899056" cy="400914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20010" y="6229333"/>
            <a:ext cx="551741" cy="400914"/>
          </a:xfrm>
        </p:spPr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726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522" cy="7275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515" y="5022096"/>
            <a:ext cx="10141981" cy="601372"/>
          </a:xfrm>
        </p:spPr>
        <p:txBody>
          <a:bodyPr anchor="b">
            <a:normAutofit/>
          </a:bodyPr>
          <a:lstStyle>
            <a:lvl1pPr algn="l">
              <a:defRPr sz="240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3029" y="989075"/>
            <a:ext cx="8768952" cy="335839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2"/>
            </a:lvl1pPr>
            <a:lvl2pPr marL="457657" indent="0">
              <a:buNone/>
              <a:defRPr sz="1602"/>
            </a:lvl2pPr>
            <a:lvl3pPr marL="915314" indent="0">
              <a:buNone/>
              <a:defRPr sz="1602"/>
            </a:lvl3pPr>
            <a:lvl4pPr marL="1372972" indent="0">
              <a:buNone/>
              <a:defRPr sz="1602"/>
            </a:lvl4pPr>
            <a:lvl5pPr marL="1830629" indent="0">
              <a:buNone/>
              <a:defRPr sz="1602"/>
            </a:lvl5pPr>
            <a:lvl6pPr marL="2288286" indent="0">
              <a:buNone/>
              <a:defRPr sz="1602"/>
            </a:lvl6pPr>
            <a:lvl7pPr marL="2745943" indent="0">
              <a:buNone/>
              <a:defRPr sz="1602"/>
            </a:lvl7pPr>
            <a:lvl8pPr marL="3203600" indent="0">
              <a:buNone/>
              <a:defRPr sz="1602"/>
            </a:lvl8pPr>
            <a:lvl9pPr marL="3661258" indent="0">
              <a:buNone/>
              <a:defRPr sz="16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6515" y="5623468"/>
            <a:ext cx="10141981" cy="52388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657" indent="0">
              <a:buNone/>
              <a:defRPr sz="1201"/>
            </a:lvl2pPr>
            <a:lvl3pPr marL="915314" indent="0">
              <a:buNone/>
              <a:defRPr sz="1001"/>
            </a:lvl3pPr>
            <a:lvl4pPr marL="1372972" indent="0">
              <a:buNone/>
              <a:defRPr sz="901"/>
            </a:lvl4pPr>
            <a:lvl5pPr marL="1830629" indent="0">
              <a:buNone/>
              <a:defRPr sz="901"/>
            </a:lvl5pPr>
            <a:lvl6pPr marL="2288286" indent="0">
              <a:buNone/>
              <a:defRPr sz="901"/>
            </a:lvl6pPr>
            <a:lvl7pPr marL="2745943" indent="0">
              <a:buNone/>
              <a:defRPr sz="901"/>
            </a:lvl7pPr>
            <a:lvl8pPr marL="3203600" indent="0">
              <a:buNone/>
              <a:defRPr sz="901"/>
            </a:lvl8pPr>
            <a:lvl9pPr marL="3661258" indent="0">
              <a:buNone/>
              <a:defRPr sz="9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522" cy="7275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516" y="646855"/>
            <a:ext cx="10141981" cy="3315122"/>
          </a:xfrm>
        </p:spPr>
        <p:txBody>
          <a:bodyPr anchor="ctr">
            <a:normAutofit/>
          </a:bodyPr>
          <a:lstStyle>
            <a:lvl1pPr algn="l">
              <a:defRPr sz="320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514" y="4608830"/>
            <a:ext cx="10141982" cy="153627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2">
                <a:solidFill>
                  <a:schemeClr val="tx1"/>
                </a:solidFill>
              </a:defRPr>
            </a:lvl1pPr>
            <a:lvl2pPr marL="457657" indent="0">
              <a:buNone/>
              <a:defRPr sz="1802">
                <a:solidFill>
                  <a:schemeClr val="tx1">
                    <a:tint val="75000"/>
                  </a:schemeClr>
                </a:solidFill>
              </a:defRPr>
            </a:lvl2pPr>
            <a:lvl3pPr marL="915314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3pPr>
            <a:lvl4pPr marL="137297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306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828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594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360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61258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555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522" cy="72752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48531" y="2910840"/>
            <a:ext cx="610235" cy="620512"/>
          </a:xfrm>
          <a:prstGeom prst="rect">
            <a:avLst/>
          </a:prstGeom>
        </p:spPr>
        <p:txBody>
          <a:bodyPr vert="horz" lIns="91535" tIns="45768" rIns="91535" bIns="45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784" y="873652"/>
            <a:ext cx="610235" cy="620512"/>
          </a:xfrm>
          <a:prstGeom prst="rect">
            <a:avLst/>
          </a:prstGeom>
        </p:spPr>
        <p:txBody>
          <a:bodyPr vert="horz" lIns="91535" tIns="45768" rIns="91535" bIns="45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301" y="646855"/>
            <a:ext cx="9560347" cy="2910839"/>
          </a:xfrm>
        </p:spPr>
        <p:txBody>
          <a:bodyPr anchor="ctr">
            <a:normAutofit/>
          </a:bodyPr>
          <a:lstStyle>
            <a:lvl1pPr algn="l">
              <a:defRPr sz="3203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9019" y="3557694"/>
            <a:ext cx="9348912" cy="404283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657" indent="0">
              <a:buFontTx/>
              <a:buNone/>
              <a:defRPr/>
            </a:lvl2pPr>
            <a:lvl3pPr marL="915314" indent="0">
              <a:buFontTx/>
              <a:buNone/>
              <a:defRPr/>
            </a:lvl3pPr>
            <a:lvl4pPr marL="1372972" indent="0">
              <a:buFontTx/>
              <a:buNone/>
              <a:defRPr/>
            </a:lvl4pPr>
            <a:lvl5pPr marL="183062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182" y="4608830"/>
            <a:ext cx="10162942" cy="153627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2">
                <a:solidFill>
                  <a:schemeClr val="tx1"/>
                </a:solidFill>
              </a:defRPr>
            </a:lvl1pPr>
            <a:lvl2pPr marL="457657" indent="0">
              <a:buNone/>
              <a:defRPr sz="1802">
                <a:solidFill>
                  <a:schemeClr val="tx1">
                    <a:tint val="75000"/>
                  </a:schemeClr>
                </a:solidFill>
              </a:defRPr>
            </a:lvl2pPr>
            <a:lvl3pPr marL="915314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3pPr>
            <a:lvl4pPr marL="137297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306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828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594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360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61258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34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522" cy="7275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517" y="3510772"/>
            <a:ext cx="10141979" cy="1558560"/>
          </a:xfrm>
        </p:spPr>
        <p:txBody>
          <a:bodyPr anchor="b">
            <a:normAutofit/>
          </a:bodyPr>
          <a:lstStyle>
            <a:lvl1pPr algn="l">
              <a:defRPr sz="320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515" y="5069332"/>
            <a:ext cx="10141980" cy="912980"/>
          </a:xfrm>
        </p:spPr>
        <p:txBody>
          <a:bodyPr anchor="t">
            <a:normAutofit/>
          </a:bodyPr>
          <a:lstStyle>
            <a:lvl1pPr marL="0" indent="0" algn="l">
              <a:buNone/>
              <a:defRPr sz="2002">
                <a:solidFill>
                  <a:schemeClr val="tx1"/>
                </a:solidFill>
              </a:defRPr>
            </a:lvl1pPr>
            <a:lvl2pPr marL="457657" indent="0">
              <a:buNone/>
              <a:defRPr sz="1802">
                <a:solidFill>
                  <a:schemeClr val="tx1">
                    <a:tint val="75000"/>
                  </a:schemeClr>
                </a:solidFill>
              </a:defRPr>
            </a:lvl2pPr>
            <a:lvl3pPr marL="915314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3pPr>
            <a:lvl4pPr marL="137297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306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828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594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360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61258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905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522" cy="72752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48531" y="2910840"/>
            <a:ext cx="610235" cy="620512"/>
          </a:xfrm>
          <a:prstGeom prst="rect">
            <a:avLst/>
          </a:prstGeom>
        </p:spPr>
        <p:txBody>
          <a:bodyPr vert="horz" lIns="91535" tIns="45768" rIns="91535" bIns="45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784" y="873652"/>
            <a:ext cx="610235" cy="620512"/>
          </a:xfrm>
          <a:prstGeom prst="rect">
            <a:avLst/>
          </a:prstGeom>
        </p:spPr>
        <p:txBody>
          <a:bodyPr vert="horz" lIns="91535" tIns="45768" rIns="91535" bIns="45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3301" y="646855"/>
            <a:ext cx="9560347" cy="2910839"/>
          </a:xfrm>
        </p:spPr>
        <p:txBody>
          <a:bodyPr anchor="ctr">
            <a:normAutofit/>
          </a:bodyPr>
          <a:lstStyle>
            <a:lvl1pPr algn="l">
              <a:defRPr sz="3203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6514" y="4123690"/>
            <a:ext cx="10145994" cy="94332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2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513" y="5067018"/>
            <a:ext cx="10145994" cy="1078089"/>
          </a:xfrm>
        </p:spPr>
        <p:txBody>
          <a:bodyPr anchor="t">
            <a:normAutofit/>
          </a:bodyPr>
          <a:lstStyle>
            <a:lvl1pPr marL="0" indent="0" algn="l">
              <a:buNone/>
              <a:defRPr sz="1802">
                <a:solidFill>
                  <a:schemeClr val="tx1"/>
                </a:solidFill>
              </a:defRPr>
            </a:lvl1pPr>
            <a:lvl2pPr marL="457657" indent="0">
              <a:buNone/>
              <a:defRPr sz="1802">
                <a:solidFill>
                  <a:schemeClr val="tx1">
                    <a:tint val="75000"/>
                  </a:schemeClr>
                </a:solidFill>
              </a:defRPr>
            </a:lvl2pPr>
            <a:lvl3pPr marL="915314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3pPr>
            <a:lvl4pPr marL="137297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306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828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594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360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61258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695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522" cy="7275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516" y="646855"/>
            <a:ext cx="10141981" cy="291083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6515" y="3719407"/>
            <a:ext cx="10141982" cy="88942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3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514" y="4608830"/>
            <a:ext cx="10141982" cy="1536277"/>
          </a:xfrm>
        </p:spPr>
        <p:txBody>
          <a:bodyPr anchor="t">
            <a:normAutofit/>
          </a:bodyPr>
          <a:lstStyle>
            <a:lvl1pPr marL="0" indent="0" algn="l">
              <a:buNone/>
              <a:defRPr sz="1802">
                <a:solidFill>
                  <a:schemeClr val="tx1"/>
                </a:solidFill>
              </a:defRPr>
            </a:lvl1pPr>
            <a:lvl2pPr marL="457657" indent="0">
              <a:buNone/>
              <a:defRPr sz="1802">
                <a:solidFill>
                  <a:schemeClr val="tx1">
                    <a:tint val="75000"/>
                  </a:schemeClr>
                </a:solidFill>
              </a:defRPr>
            </a:lvl2pPr>
            <a:lvl3pPr marL="915314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3pPr>
            <a:lvl4pPr marL="137297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306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828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594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360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61258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415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522" cy="7275205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6516" y="646854"/>
            <a:ext cx="10141979" cy="15452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93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522" cy="727520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67695" y="646853"/>
            <a:ext cx="2160800" cy="54982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6515" y="646854"/>
            <a:ext cx="7840274" cy="549825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62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522" cy="7275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90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522" cy="7275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515" y="3510772"/>
            <a:ext cx="10141981" cy="1558560"/>
          </a:xfrm>
        </p:spPr>
        <p:txBody>
          <a:bodyPr anchor="b"/>
          <a:lstStyle>
            <a:lvl1pPr algn="l">
              <a:defRPr sz="4004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513" y="5069332"/>
            <a:ext cx="10141982" cy="912980"/>
          </a:xfrm>
        </p:spPr>
        <p:txBody>
          <a:bodyPr anchor="t">
            <a:normAutofit/>
          </a:bodyPr>
          <a:lstStyle>
            <a:lvl1pPr marL="0" indent="0" algn="l">
              <a:buNone/>
              <a:defRPr sz="2002" cap="all">
                <a:solidFill>
                  <a:schemeClr val="tx1"/>
                </a:solidFill>
              </a:defRPr>
            </a:lvl1pPr>
            <a:lvl2pPr marL="457657" indent="0">
              <a:buNone/>
              <a:defRPr sz="1802">
                <a:solidFill>
                  <a:schemeClr val="tx1">
                    <a:tint val="75000"/>
                  </a:schemeClr>
                </a:solidFill>
              </a:defRPr>
            </a:lvl2pPr>
            <a:lvl3pPr marL="915314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3pPr>
            <a:lvl4pPr marL="137297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306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828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594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360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61258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59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522" cy="7275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517" y="2272971"/>
            <a:ext cx="5000537" cy="38721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7960" y="2272971"/>
            <a:ext cx="5000535" cy="387213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74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684" y="2353828"/>
            <a:ext cx="4713959" cy="611478"/>
          </a:xfrm>
        </p:spPr>
        <p:txBody>
          <a:bodyPr anchor="b">
            <a:noAutofit/>
          </a:bodyPr>
          <a:lstStyle>
            <a:lvl1pPr marL="0" indent="0">
              <a:buNone/>
              <a:defRPr sz="2803" b="0"/>
            </a:lvl1pPr>
            <a:lvl2pPr marL="457657" indent="0">
              <a:buNone/>
              <a:defRPr sz="2002" b="1"/>
            </a:lvl2pPr>
            <a:lvl3pPr marL="915314" indent="0">
              <a:buNone/>
              <a:defRPr sz="1802" b="1"/>
            </a:lvl3pPr>
            <a:lvl4pPr marL="1372972" indent="0">
              <a:buNone/>
              <a:defRPr sz="1602" b="1"/>
            </a:lvl4pPr>
            <a:lvl5pPr marL="1830629" indent="0">
              <a:buNone/>
              <a:defRPr sz="1602" b="1"/>
            </a:lvl5pPr>
            <a:lvl6pPr marL="2288286" indent="0">
              <a:buNone/>
              <a:defRPr sz="1602" b="1"/>
            </a:lvl6pPr>
            <a:lvl7pPr marL="2745943" indent="0">
              <a:buNone/>
              <a:defRPr sz="1602" b="1"/>
            </a:lvl7pPr>
            <a:lvl8pPr marL="3203600" indent="0">
              <a:buNone/>
              <a:defRPr sz="1602" b="1"/>
            </a:lvl8pPr>
            <a:lvl9pPr marL="3661258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516" y="3045602"/>
            <a:ext cx="5002128" cy="309950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2353" y="2362812"/>
            <a:ext cx="4727733" cy="611478"/>
          </a:xfrm>
        </p:spPr>
        <p:txBody>
          <a:bodyPr anchor="b">
            <a:noAutofit/>
          </a:bodyPr>
          <a:lstStyle>
            <a:lvl1pPr marL="0" indent="0">
              <a:buNone/>
              <a:defRPr sz="2803" b="0"/>
            </a:lvl1pPr>
            <a:lvl2pPr marL="457657" indent="0">
              <a:buNone/>
              <a:defRPr sz="2002" b="1"/>
            </a:lvl2pPr>
            <a:lvl3pPr marL="915314" indent="0">
              <a:buNone/>
              <a:defRPr sz="1802" b="1"/>
            </a:lvl3pPr>
            <a:lvl4pPr marL="1372972" indent="0">
              <a:buNone/>
              <a:defRPr sz="1602" b="1"/>
            </a:lvl4pPr>
            <a:lvl5pPr marL="1830629" indent="0">
              <a:buNone/>
              <a:defRPr sz="1602" b="1"/>
            </a:lvl5pPr>
            <a:lvl6pPr marL="2288286" indent="0">
              <a:buNone/>
              <a:defRPr sz="1602" b="1"/>
            </a:lvl6pPr>
            <a:lvl7pPr marL="2745943" indent="0">
              <a:buNone/>
              <a:defRPr sz="1602" b="1"/>
            </a:lvl7pPr>
            <a:lvl8pPr marL="3203600" indent="0">
              <a:buNone/>
              <a:defRPr sz="1602" b="1"/>
            </a:lvl8pPr>
            <a:lvl9pPr marL="3661258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9549" y="3045602"/>
            <a:ext cx="5000537" cy="309950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24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522" cy="7275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3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522" cy="72752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88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522" cy="7275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515" y="2201098"/>
            <a:ext cx="3684719" cy="1455420"/>
          </a:xfrm>
        </p:spPr>
        <p:txBody>
          <a:bodyPr anchor="b">
            <a:normAutofit/>
          </a:bodyPr>
          <a:lstStyle>
            <a:lvl1pPr algn="l">
              <a:defRPr sz="240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043" y="646855"/>
            <a:ext cx="6175452" cy="549825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6515" y="3656518"/>
            <a:ext cx="3684719" cy="1940560"/>
          </a:xfrm>
        </p:spPr>
        <p:txBody>
          <a:bodyPr anchor="t">
            <a:normAutofit/>
          </a:bodyPr>
          <a:lstStyle>
            <a:lvl1pPr marL="0" indent="0">
              <a:buNone/>
              <a:defRPr sz="1602"/>
            </a:lvl1pPr>
            <a:lvl2pPr marL="457657" indent="0">
              <a:buNone/>
              <a:defRPr sz="1201"/>
            </a:lvl2pPr>
            <a:lvl3pPr marL="915314" indent="0">
              <a:buNone/>
              <a:defRPr sz="1001"/>
            </a:lvl3pPr>
            <a:lvl4pPr marL="1372972" indent="0">
              <a:buNone/>
              <a:defRPr sz="901"/>
            </a:lvl4pPr>
            <a:lvl5pPr marL="1830629" indent="0">
              <a:buNone/>
              <a:defRPr sz="901"/>
            </a:lvl5pPr>
            <a:lvl6pPr marL="2288286" indent="0">
              <a:buNone/>
              <a:defRPr sz="901"/>
            </a:lvl6pPr>
            <a:lvl7pPr marL="2745943" indent="0">
              <a:buNone/>
              <a:defRPr sz="901"/>
            </a:lvl7pPr>
            <a:lvl8pPr marL="3203600" indent="0">
              <a:buNone/>
              <a:defRPr sz="901"/>
            </a:lvl8pPr>
            <a:lvl9pPr marL="3661258" indent="0">
              <a:buNone/>
              <a:defRPr sz="9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3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522" cy="7275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515" y="1697990"/>
            <a:ext cx="6171075" cy="1455420"/>
          </a:xfrm>
        </p:spPr>
        <p:txBody>
          <a:bodyPr anchor="b">
            <a:normAutofit/>
          </a:bodyPr>
          <a:lstStyle>
            <a:lvl1pPr algn="l">
              <a:defRPr sz="280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4103" y="970280"/>
            <a:ext cx="3284392" cy="48514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2"/>
            </a:lvl1pPr>
            <a:lvl2pPr marL="457657" indent="0">
              <a:buNone/>
              <a:defRPr sz="1602"/>
            </a:lvl2pPr>
            <a:lvl3pPr marL="915314" indent="0">
              <a:buNone/>
              <a:defRPr sz="1602"/>
            </a:lvl3pPr>
            <a:lvl4pPr marL="1372972" indent="0">
              <a:buNone/>
              <a:defRPr sz="1602"/>
            </a:lvl4pPr>
            <a:lvl5pPr marL="1830629" indent="0">
              <a:buNone/>
              <a:defRPr sz="1602"/>
            </a:lvl5pPr>
            <a:lvl6pPr marL="2288286" indent="0">
              <a:buNone/>
              <a:defRPr sz="1602"/>
            </a:lvl6pPr>
            <a:lvl7pPr marL="2745943" indent="0">
              <a:buNone/>
              <a:defRPr sz="1602"/>
            </a:lvl7pPr>
            <a:lvl8pPr marL="3203600" indent="0">
              <a:buNone/>
              <a:defRPr sz="1602"/>
            </a:lvl8pPr>
            <a:lvl9pPr marL="3661258" indent="0">
              <a:buNone/>
              <a:defRPr sz="16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6515" y="3153410"/>
            <a:ext cx="6171075" cy="1940560"/>
          </a:xfrm>
        </p:spPr>
        <p:txBody>
          <a:bodyPr anchor="t">
            <a:normAutofit/>
          </a:bodyPr>
          <a:lstStyle>
            <a:lvl1pPr marL="0" indent="0">
              <a:buNone/>
              <a:defRPr sz="1802"/>
            </a:lvl1pPr>
            <a:lvl2pPr marL="457657" indent="0">
              <a:buNone/>
              <a:defRPr sz="1201"/>
            </a:lvl2pPr>
            <a:lvl3pPr marL="915314" indent="0">
              <a:buNone/>
              <a:defRPr sz="1001"/>
            </a:lvl3pPr>
            <a:lvl4pPr marL="1372972" indent="0">
              <a:buNone/>
              <a:defRPr sz="901"/>
            </a:lvl4pPr>
            <a:lvl5pPr marL="1830629" indent="0">
              <a:buNone/>
              <a:defRPr sz="901"/>
            </a:lvl5pPr>
            <a:lvl6pPr marL="2288286" indent="0">
              <a:buNone/>
              <a:defRPr sz="901"/>
            </a:lvl6pPr>
            <a:lvl7pPr marL="2745943" indent="0">
              <a:buNone/>
              <a:defRPr sz="901"/>
            </a:lvl7pPr>
            <a:lvl8pPr marL="3203600" indent="0">
              <a:buNone/>
              <a:defRPr sz="901"/>
            </a:lvl8pPr>
            <a:lvl9pPr marL="3661258" indent="0">
              <a:buNone/>
              <a:defRPr sz="9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5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516" y="646854"/>
            <a:ext cx="10141979" cy="154526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516" y="2272971"/>
            <a:ext cx="10141979" cy="3872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8608" y="6229333"/>
            <a:ext cx="1601867" cy="400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1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6515" y="6229333"/>
            <a:ext cx="7835813" cy="400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1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754" y="6229333"/>
            <a:ext cx="551741" cy="400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1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29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457657" rtl="0" eaLnBrk="1" latinLnBrk="0" hangingPunct="1">
        <a:spcBef>
          <a:spcPct val="0"/>
        </a:spcBef>
        <a:buNone/>
        <a:defRPr sz="3604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6036" indent="-286036" algn="l" defTabSz="457657" rtl="0" eaLnBrk="1" latinLnBrk="0" hangingPunct="1">
        <a:spcBef>
          <a:spcPts val="0"/>
        </a:spcBef>
        <a:spcAft>
          <a:spcPts val="1001"/>
        </a:spcAft>
        <a:buClr>
          <a:schemeClr val="tx1"/>
        </a:buClr>
        <a:buSzPct val="100000"/>
        <a:buFont typeface="Arial"/>
        <a:buChar char="•"/>
        <a:defRPr sz="180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3693" indent="-286036" algn="l" defTabSz="457657" rtl="0" eaLnBrk="1" latinLnBrk="0" hangingPunct="1">
        <a:spcBef>
          <a:spcPts val="0"/>
        </a:spcBef>
        <a:spcAft>
          <a:spcPts val="1001"/>
        </a:spcAft>
        <a:buClr>
          <a:schemeClr val="tx1"/>
        </a:buClr>
        <a:buSzPct val="100000"/>
        <a:buFont typeface="Arial"/>
        <a:buChar char="•"/>
        <a:defRPr sz="160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1350" indent="-286036" algn="l" defTabSz="457657" rtl="0" eaLnBrk="1" latinLnBrk="0" hangingPunct="1">
        <a:spcBef>
          <a:spcPts val="0"/>
        </a:spcBef>
        <a:spcAft>
          <a:spcPts val="1001"/>
        </a:spcAft>
        <a:buClr>
          <a:schemeClr val="tx1"/>
        </a:buClr>
        <a:buSzPct val="100000"/>
        <a:buFont typeface="Arial"/>
        <a:buChar char="•"/>
        <a:defRPr sz="14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4593" indent="-171621" algn="l" defTabSz="457657" rtl="0" eaLnBrk="1" latinLnBrk="0" hangingPunct="1">
        <a:spcBef>
          <a:spcPts val="0"/>
        </a:spcBef>
        <a:spcAft>
          <a:spcPts val="1001"/>
        </a:spcAft>
        <a:buClr>
          <a:schemeClr val="tx1"/>
        </a:buClr>
        <a:buSzPct val="100000"/>
        <a:buFont typeface="Arial"/>
        <a:buChar char="•"/>
        <a:defRPr sz="12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2250" indent="-171621" algn="l" defTabSz="457657" rtl="0" eaLnBrk="1" latinLnBrk="0" hangingPunct="1">
        <a:spcBef>
          <a:spcPts val="0"/>
        </a:spcBef>
        <a:spcAft>
          <a:spcPts val="1001"/>
        </a:spcAft>
        <a:buClr>
          <a:schemeClr val="tx1"/>
        </a:buClr>
        <a:buSzPct val="100000"/>
        <a:buFont typeface="Arial"/>
        <a:buChar char="•"/>
        <a:defRPr sz="12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7115" indent="-228829" algn="l" defTabSz="457657" rtl="0" eaLnBrk="1" latinLnBrk="0" hangingPunct="1">
        <a:spcBef>
          <a:spcPts val="0"/>
        </a:spcBef>
        <a:spcAft>
          <a:spcPts val="1001"/>
        </a:spcAft>
        <a:buClr>
          <a:schemeClr val="tx1"/>
        </a:buClr>
        <a:buSzPct val="100000"/>
        <a:buFont typeface="Arial"/>
        <a:buChar char="•"/>
        <a:defRPr sz="12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4772" indent="-228829" algn="l" defTabSz="457657" rtl="0" eaLnBrk="1" latinLnBrk="0" hangingPunct="1">
        <a:spcBef>
          <a:spcPts val="0"/>
        </a:spcBef>
        <a:spcAft>
          <a:spcPts val="1001"/>
        </a:spcAft>
        <a:buClr>
          <a:schemeClr val="tx1"/>
        </a:buClr>
        <a:buSzPct val="100000"/>
        <a:buFont typeface="Arial"/>
        <a:buChar char="•"/>
        <a:defRPr sz="12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32429" indent="-228829" algn="l" defTabSz="457657" rtl="0" eaLnBrk="1" latinLnBrk="0" hangingPunct="1">
        <a:spcBef>
          <a:spcPts val="0"/>
        </a:spcBef>
        <a:spcAft>
          <a:spcPts val="1001"/>
        </a:spcAft>
        <a:buClr>
          <a:schemeClr val="tx1"/>
        </a:buClr>
        <a:buSzPct val="100000"/>
        <a:buFont typeface="Arial"/>
        <a:buChar char="•"/>
        <a:defRPr sz="12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90086" indent="-228829" algn="l" defTabSz="457657" rtl="0" eaLnBrk="1" latinLnBrk="0" hangingPunct="1">
        <a:spcBef>
          <a:spcPts val="0"/>
        </a:spcBef>
        <a:spcAft>
          <a:spcPts val="1001"/>
        </a:spcAft>
        <a:buClr>
          <a:schemeClr val="tx1"/>
        </a:buClr>
        <a:buSzPct val="100000"/>
        <a:buFont typeface="Arial"/>
        <a:buChar char="•"/>
        <a:defRPr sz="12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657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1pPr>
      <a:lvl2pPr marL="457657" algn="l" defTabSz="457657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2pPr>
      <a:lvl3pPr marL="915314" algn="l" defTabSz="457657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3pPr>
      <a:lvl4pPr marL="1372972" algn="l" defTabSz="457657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4pPr>
      <a:lvl5pPr marL="1830629" algn="l" defTabSz="457657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5pPr>
      <a:lvl6pPr marL="2288286" algn="l" defTabSz="457657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6pPr>
      <a:lvl7pPr marL="2745943" algn="l" defTabSz="457657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7pPr>
      <a:lvl8pPr marL="3203600" algn="l" defTabSz="457657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8pPr>
      <a:lvl9pPr marL="3661258" algn="l" defTabSz="457657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B9718FBE-8EC7-368C-CEFC-DAC3AD5E0D13}"/>
              </a:ext>
            </a:extLst>
          </p:cNvPr>
          <p:cNvSpPr/>
          <p:nvPr/>
        </p:nvSpPr>
        <p:spPr>
          <a:xfrm>
            <a:off x="2422634" y="1123950"/>
            <a:ext cx="7582706" cy="393776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bject 5"/>
          <p:cNvSpPr txBox="1"/>
          <p:nvPr/>
        </p:nvSpPr>
        <p:spPr>
          <a:xfrm>
            <a:off x="3154278" y="2434924"/>
            <a:ext cx="662778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4525" marR="5080" indent="-1902460">
              <a:lnSpc>
                <a:spcPct val="100000"/>
              </a:lnSpc>
              <a:spcBef>
                <a:spcPts val="100"/>
              </a:spcBef>
            </a:pPr>
            <a:r>
              <a:rPr lang="en-GB" sz="6000" spc="-245" dirty="0"/>
              <a:t>C</a:t>
            </a:r>
            <a:r>
              <a:rPr lang="en-GB" sz="6000" spc="-70" dirty="0"/>
              <a:t>O</a:t>
            </a:r>
            <a:r>
              <a:rPr lang="en-GB" sz="6000" spc="20" dirty="0"/>
              <a:t>N</a:t>
            </a:r>
            <a:r>
              <a:rPr lang="en-GB" sz="6000" spc="-590" dirty="0"/>
              <a:t>S</a:t>
            </a:r>
            <a:r>
              <a:rPr lang="en-GB" sz="6000" spc="-595" dirty="0"/>
              <a:t>U</a:t>
            </a:r>
            <a:r>
              <a:rPr lang="en-GB" sz="6000" spc="-50" dirty="0"/>
              <a:t>M</a:t>
            </a:r>
            <a:r>
              <a:rPr lang="en-GB" sz="6000" spc="-800" dirty="0"/>
              <a:t>E </a:t>
            </a:r>
            <a:r>
              <a:rPr lang="en-GB" sz="6000" spc="-445" dirty="0"/>
              <a:t>R</a:t>
            </a:r>
            <a:r>
              <a:rPr lang="en-GB" sz="6000" spc="-114" dirty="0"/>
              <a:t> </a:t>
            </a:r>
            <a:r>
              <a:rPr lang="en-GB" sz="6000" spc="-459" dirty="0"/>
              <a:t>G</a:t>
            </a:r>
            <a:r>
              <a:rPr lang="en-GB" sz="6000" spc="-70" dirty="0"/>
              <a:t>OO</a:t>
            </a:r>
            <a:r>
              <a:rPr lang="en-GB" sz="6000" spc="-300" dirty="0"/>
              <a:t>D</a:t>
            </a:r>
            <a:r>
              <a:rPr lang="en-GB" sz="6000" spc="-590" dirty="0"/>
              <a:t>S</a:t>
            </a:r>
            <a:endParaRPr lang="en-GB" sz="6000" dirty="0">
              <a:latin typeface="Georgia"/>
              <a:cs typeface="Georg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7095" y="219456"/>
            <a:ext cx="797051" cy="7132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1270" y="6361195"/>
            <a:ext cx="955548" cy="9098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D150B7-ADC1-BEB8-0621-0E2823791D63}"/>
              </a:ext>
            </a:extLst>
          </p:cNvPr>
          <p:cNvSpPr txBox="1"/>
          <p:nvPr/>
        </p:nvSpPr>
        <p:spPr>
          <a:xfrm>
            <a:off x="8921750" y="6361195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Presented by Rishi kumar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16E8B6-0ECB-79D8-08C1-2044A7754319}"/>
              </a:ext>
            </a:extLst>
          </p:cNvPr>
          <p:cNvSpPr txBox="1"/>
          <p:nvPr/>
        </p:nvSpPr>
        <p:spPr>
          <a:xfrm>
            <a:off x="3017056" y="3371078"/>
            <a:ext cx="6399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spc="90" dirty="0">
                <a:solidFill>
                  <a:srgbClr val="002060"/>
                </a:solidFill>
                <a:latin typeface="Arial"/>
                <a:cs typeface="Arial"/>
              </a:rPr>
              <a:t>AD-HOC</a:t>
            </a:r>
            <a:r>
              <a:rPr lang="en-GB" sz="5400" b="1" spc="-8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GB" sz="5400" b="1" spc="-75" dirty="0">
                <a:solidFill>
                  <a:srgbClr val="002060"/>
                </a:solidFill>
                <a:latin typeface="Arial"/>
                <a:cs typeface="Arial"/>
              </a:rPr>
              <a:t>INSIGHTS</a:t>
            </a:r>
            <a:endParaRPr lang="en-GB" sz="5400" dirty="0">
              <a:solidFill>
                <a:srgbClr val="00206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7D40B5-B7AD-8F7A-A299-2846ECC0C02A}"/>
              </a:ext>
            </a:extLst>
          </p:cNvPr>
          <p:cNvSpPr/>
          <p:nvPr/>
        </p:nvSpPr>
        <p:spPr>
          <a:xfrm>
            <a:off x="4578350" y="1397153"/>
            <a:ext cx="3581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C6A9BF-E108-818C-0188-893A436EEB64}"/>
              </a:ext>
            </a:extLst>
          </p:cNvPr>
          <p:cNvSpPr txBox="1"/>
          <p:nvPr/>
        </p:nvSpPr>
        <p:spPr>
          <a:xfrm>
            <a:off x="5102164" y="1665222"/>
            <a:ext cx="2533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spc="75" dirty="0">
                <a:solidFill>
                  <a:srgbClr val="FEFEFF"/>
                </a:solidFill>
                <a:latin typeface="Verdana"/>
                <a:cs typeface="Verdana"/>
              </a:rPr>
              <a:t>A</a:t>
            </a:r>
            <a:r>
              <a:rPr lang="en-GB" sz="1800" spc="-105" dirty="0">
                <a:solidFill>
                  <a:srgbClr val="FEFEFF"/>
                </a:solidFill>
                <a:latin typeface="Verdana"/>
                <a:cs typeface="Verdana"/>
              </a:rPr>
              <a:t>T</a:t>
            </a:r>
            <a:r>
              <a:rPr lang="en-GB" sz="1800" spc="70" dirty="0">
                <a:solidFill>
                  <a:srgbClr val="FEFEFF"/>
                </a:solidFill>
                <a:latin typeface="Verdana"/>
                <a:cs typeface="Verdana"/>
              </a:rPr>
              <a:t>L</a:t>
            </a:r>
            <a:r>
              <a:rPr lang="en-GB" sz="1800" spc="-285" dirty="0">
                <a:solidFill>
                  <a:srgbClr val="FEFEFF"/>
                </a:solidFill>
                <a:latin typeface="Verdana"/>
                <a:cs typeface="Verdana"/>
              </a:rPr>
              <a:t>I</a:t>
            </a:r>
            <a:r>
              <a:rPr lang="en-GB" sz="1800" spc="125" dirty="0">
                <a:solidFill>
                  <a:srgbClr val="FEFEFF"/>
                </a:solidFill>
                <a:latin typeface="Verdana"/>
                <a:cs typeface="Verdana"/>
              </a:rPr>
              <a:t>Q</a:t>
            </a:r>
            <a:r>
              <a:rPr lang="en-GB" sz="1800" spc="-210" dirty="0">
                <a:solidFill>
                  <a:srgbClr val="FEFEFF"/>
                </a:solidFill>
                <a:latin typeface="Verdana"/>
                <a:cs typeface="Verdana"/>
              </a:rPr>
              <a:t> </a:t>
            </a:r>
            <a:r>
              <a:rPr lang="en-GB" sz="1800" spc="140" dirty="0">
                <a:solidFill>
                  <a:srgbClr val="FEFEFF"/>
                </a:solidFill>
                <a:latin typeface="Verdana"/>
                <a:cs typeface="Verdana"/>
              </a:rPr>
              <a:t>H</a:t>
            </a:r>
            <a:r>
              <a:rPr lang="en-GB" sz="1800" spc="75" dirty="0">
                <a:solidFill>
                  <a:srgbClr val="FEFEFF"/>
                </a:solidFill>
                <a:latin typeface="Verdana"/>
                <a:cs typeface="Verdana"/>
              </a:rPr>
              <a:t>A</a:t>
            </a:r>
            <a:r>
              <a:rPr lang="en-GB" sz="1800" spc="60" dirty="0">
                <a:solidFill>
                  <a:srgbClr val="FEFEFF"/>
                </a:solidFill>
                <a:latin typeface="Verdana"/>
                <a:cs typeface="Verdana"/>
              </a:rPr>
              <a:t>R</a:t>
            </a:r>
            <a:r>
              <a:rPr lang="en-GB" sz="1800" spc="125" dirty="0">
                <a:solidFill>
                  <a:srgbClr val="FEFEFF"/>
                </a:solidFill>
                <a:latin typeface="Verdana"/>
                <a:cs typeface="Verdana"/>
              </a:rPr>
              <a:t>D</a:t>
            </a:r>
            <a:r>
              <a:rPr lang="en-GB" sz="1800" spc="285" dirty="0">
                <a:solidFill>
                  <a:srgbClr val="FEFEFF"/>
                </a:solidFill>
                <a:latin typeface="Verdana"/>
                <a:cs typeface="Verdana"/>
              </a:rPr>
              <a:t>W</a:t>
            </a:r>
            <a:r>
              <a:rPr lang="en-GB" sz="1800" spc="75" dirty="0">
                <a:solidFill>
                  <a:srgbClr val="FEFEFF"/>
                </a:solidFill>
                <a:latin typeface="Verdana"/>
                <a:cs typeface="Verdana"/>
              </a:rPr>
              <a:t>A</a:t>
            </a:r>
            <a:r>
              <a:rPr lang="en-GB" sz="1800" spc="60" dirty="0">
                <a:solidFill>
                  <a:srgbClr val="FEFEFF"/>
                </a:solidFill>
                <a:latin typeface="Verdana"/>
                <a:cs typeface="Verdana"/>
              </a:rPr>
              <a:t>R</a:t>
            </a:r>
            <a:r>
              <a:rPr lang="en-GB" sz="1800" spc="80" dirty="0">
                <a:solidFill>
                  <a:srgbClr val="FEFEFF"/>
                </a:solidFill>
                <a:latin typeface="Verdana"/>
                <a:cs typeface="Verdana"/>
              </a:rPr>
              <a:t>E</a:t>
            </a:r>
            <a:r>
              <a:rPr lang="en-GB" sz="1800" spc="-160" dirty="0">
                <a:solidFill>
                  <a:srgbClr val="FEFEFF"/>
                </a:solidFill>
                <a:latin typeface="Verdana"/>
                <a:cs typeface="Verdana"/>
              </a:rPr>
              <a:t>S</a:t>
            </a:r>
            <a:endParaRPr lang="en-GB" sz="1800" dirty="0">
              <a:latin typeface="Verdana"/>
              <a:cs typeface="Verdana"/>
            </a:endParaRP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33">
        <p159:morph option="byObject"/>
      </p:transition>
    </mc:Choice>
    <mc:Fallback xmlns="">
      <p:transition spd="slow" advTm="4533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599" y="2419350"/>
            <a:ext cx="6466332" cy="330250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5950" y="5811475"/>
            <a:ext cx="5017008" cy="13533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06550" y="1694901"/>
            <a:ext cx="85667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Get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the products</a:t>
            </a:r>
            <a:r>
              <a:rPr sz="2000" b="1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that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have the highest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 </a:t>
            </a:r>
            <a:r>
              <a:rPr sz="2000" b="1" spc="-10" dirty="0">
                <a:latin typeface="Segoe UI"/>
                <a:cs typeface="Segoe UI"/>
              </a:rPr>
              <a:t>lowest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manufacturing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costs.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2949" y="6041472"/>
            <a:ext cx="4770373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1800" spc="120" dirty="0">
                <a:solidFill>
                  <a:srgbClr val="FFFFFF"/>
                </a:solidFill>
                <a:latin typeface="Georgia"/>
                <a:cs typeface="Georgia"/>
              </a:rPr>
              <a:t>AQ </a:t>
            </a:r>
            <a:r>
              <a:rPr sz="1800" spc="-40" dirty="0">
                <a:solidFill>
                  <a:srgbClr val="FFFFFF"/>
                </a:solidFill>
                <a:latin typeface="Georgia"/>
                <a:cs typeface="Georgia"/>
              </a:rPr>
              <a:t>Home </a:t>
            </a:r>
            <a:r>
              <a:rPr sz="1800" spc="30" dirty="0">
                <a:solidFill>
                  <a:srgbClr val="FFFFFF"/>
                </a:solidFill>
                <a:latin typeface="Georgia"/>
                <a:cs typeface="Georgia"/>
              </a:rPr>
              <a:t>Allin1 </a:t>
            </a:r>
            <a:r>
              <a:rPr sz="1800" spc="15" dirty="0">
                <a:solidFill>
                  <a:srgbClr val="FFFFFF"/>
                </a:solidFill>
                <a:latin typeface="Georgia"/>
                <a:cs typeface="Georgia"/>
              </a:rPr>
              <a:t>Gen </a:t>
            </a:r>
            <a:r>
              <a:rPr sz="1800" spc="-9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r>
              <a:rPr sz="1800" spc="-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Georgia"/>
                <a:cs typeface="Georgia"/>
              </a:rPr>
              <a:t>incurs the </a:t>
            </a:r>
            <a:r>
              <a:rPr sz="1800" spc="-55" dirty="0">
                <a:solidFill>
                  <a:srgbClr val="FFFFFF"/>
                </a:solidFill>
                <a:latin typeface="Georgia"/>
                <a:cs typeface="Georgia"/>
              </a:rPr>
              <a:t>highest </a:t>
            </a:r>
            <a:r>
              <a:rPr sz="18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Georgia"/>
                <a:cs typeface="Georgia"/>
              </a:rPr>
              <a:t>manufacturing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Georgia"/>
                <a:cs typeface="Georgia"/>
              </a:rPr>
              <a:t>cost,</a:t>
            </a:r>
            <a:r>
              <a:rPr sz="1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Georgia"/>
                <a:cs typeface="Georgia"/>
              </a:rPr>
              <a:t>while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18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Georgia"/>
                <a:cs typeface="Georgia"/>
              </a:rPr>
              <a:t>lowest </a:t>
            </a:r>
            <a:r>
              <a:rPr sz="18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Georgia"/>
                <a:cs typeface="Georgia"/>
              </a:rPr>
              <a:t>manufacturing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Georgia"/>
                <a:cs typeface="Georgia"/>
              </a:rPr>
              <a:t>cost</a:t>
            </a:r>
            <a:r>
              <a:rPr sz="18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Georgia"/>
                <a:cs typeface="Georgia"/>
              </a:rPr>
              <a:t>is</a:t>
            </a:r>
            <a:r>
              <a:rPr sz="18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Georgia"/>
                <a:cs typeface="Georgia"/>
              </a:rPr>
              <a:t>associated</a:t>
            </a:r>
            <a:r>
              <a:rPr sz="18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Georgia"/>
                <a:cs typeface="Georgia"/>
              </a:rPr>
              <a:t>with</a:t>
            </a:r>
            <a:r>
              <a:rPr sz="18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Georgia"/>
                <a:cs typeface="Georgia"/>
              </a:rPr>
              <a:t>AQ</a:t>
            </a:r>
            <a:r>
              <a:rPr sz="1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Georgia"/>
                <a:cs typeface="Georgia"/>
              </a:rPr>
              <a:t>Master </a:t>
            </a:r>
            <a:r>
              <a:rPr sz="1800" spc="-4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Georgia"/>
                <a:cs typeface="Georgia"/>
              </a:rPr>
              <a:t>Wired</a:t>
            </a:r>
            <a:r>
              <a:rPr sz="1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Georgia"/>
                <a:cs typeface="Georgia"/>
              </a:rPr>
              <a:t>x1</a:t>
            </a:r>
            <a:r>
              <a:rPr sz="1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Georgia"/>
                <a:cs typeface="Georgia"/>
              </a:rPr>
              <a:t>Ms.</a:t>
            </a:r>
            <a:endParaRPr sz="1800" dirty="0">
              <a:latin typeface="Georgia"/>
              <a:cs typeface="Georgi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80842" y="2284477"/>
            <a:ext cx="5128259" cy="296625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00D03F-0A03-B2B6-E498-904964365A0C}"/>
              </a:ext>
            </a:extLst>
          </p:cNvPr>
          <p:cNvSpPr/>
          <p:nvPr/>
        </p:nvSpPr>
        <p:spPr>
          <a:xfrm>
            <a:off x="3206750" y="21993"/>
            <a:ext cx="56388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A6F4C-2576-65DE-DC6D-C30779E0B1F6}"/>
              </a:ext>
            </a:extLst>
          </p:cNvPr>
          <p:cNvSpPr txBox="1"/>
          <p:nvPr/>
        </p:nvSpPr>
        <p:spPr>
          <a:xfrm>
            <a:off x="3663950" y="63281"/>
            <a:ext cx="4855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AD_HOC-REQUEST:5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F036AD-4C26-8B51-B156-67B88F30F923}"/>
              </a:ext>
            </a:extLst>
          </p:cNvPr>
          <p:cNvSpPr/>
          <p:nvPr/>
        </p:nvSpPr>
        <p:spPr>
          <a:xfrm>
            <a:off x="6958289" y="5434520"/>
            <a:ext cx="1502723" cy="5746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Insights</a:t>
            </a:r>
            <a:endParaRPr lang="en-GB" sz="2800" dirty="0"/>
          </a:p>
        </p:txBody>
      </p:sp>
    </p:spTree>
  </p:cSld>
  <p:clrMapOvr>
    <a:masterClrMapping/>
  </p:clrMapOvr>
  <p:transition spd="slow" advTm="10164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149" y="2190750"/>
            <a:ext cx="5949696" cy="33238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1149" y="5695950"/>
            <a:ext cx="5541973" cy="144465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9950" y="1068325"/>
            <a:ext cx="867092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Segoe UI"/>
                <a:cs typeface="Segoe UI"/>
              </a:rPr>
              <a:t>Generate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spc="5" dirty="0">
                <a:latin typeface="Segoe UI"/>
                <a:cs typeface="Segoe UI"/>
              </a:rPr>
              <a:t>report </a:t>
            </a:r>
            <a:r>
              <a:rPr sz="2000" b="1" spc="-5" dirty="0">
                <a:latin typeface="Segoe UI"/>
                <a:cs typeface="Segoe UI"/>
              </a:rPr>
              <a:t>which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contains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the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top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5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customers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who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received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an </a:t>
            </a:r>
            <a:r>
              <a:rPr sz="2000" b="1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average high pre_invoice_discount_pct for </a:t>
            </a:r>
            <a:r>
              <a:rPr sz="2000" b="1" dirty="0">
                <a:latin typeface="Segoe UI"/>
                <a:cs typeface="Segoe UI"/>
              </a:rPr>
              <a:t>the </a:t>
            </a:r>
            <a:r>
              <a:rPr sz="2000" b="1" spc="-5" dirty="0">
                <a:latin typeface="Segoe UI"/>
                <a:cs typeface="Segoe UI"/>
              </a:rPr>
              <a:t>fiscal year 2021 and </a:t>
            </a:r>
            <a:r>
              <a:rPr sz="2000" b="1" spc="-10" dirty="0">
                <a:latin typeface="Segoe UI"/>
                <a:cs typeface="Segoe UI"/>
              </a:rPr>
              <a:t>in </a:t>
            </a:r>
            <a:r>
              <a:rPr sz="2000" b="1" dirty="0">
                <a:latin typeface="Segoe UI"/>
                <a:cs typeface="Segoe UI"/>
              </a:rPr>
              <a:t>the </a:t>
            </a:r>
            <a:r>
              <a:rPr sz="2000" b="1" spc="-540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Indian market.</a:t>
            </a:r>
            <a:endParaRPr sz="2000" dirty="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29269" y="2186603"/>
            <a:ext cx="4999535" cy="289974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51579" y="5894738"/>
            <a:ext cx="5541972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collective</a:t>
            </a:r>
            <a:r>
              <a:rPr sz="20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average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pre-invoice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discount percentage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for the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top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5 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customers stands at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30.21%, exhibiting </a:t>
            </a:r>
            <a:r>
              <a:rPr sz="2000" spc="-5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minimal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variation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among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them.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6ADAF3-6AE7-D42D-2B2A-43DF64352B91}"/>
              </a:ext>
            </a:extLst>
          </p:cNvPr>
          <p:cNvSpPr/>
          <p:nvPr/>
        </p:nvSpPr>
        <p:spPr>
          <a:xfrm>
            <a:off x="3206750" y="21993"/>
            <a:ext cx="56388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9C5D4-B80E-9AF0-64EC-7EDE8E791E9C}"/>
              </a:ext>
            </a:extLst>
          </p:cNvPr>
          <p:cNvSpPr txBox="1"/>
          <p:nvPr/>
        </p:nvSpPr>
        <p:spPr>
          <a:xfrm>
            <a:off x="3663950" y="63281"/>
            <a:ext cx="49834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AD_HOC-REQUEST:6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6402C4-D69C-8CB4-7FB8-09BC75C85556}"/>
              </a:ext>
            </a:extLst>
          </p:cNvPr>
          <p:cNvSpPr/>
          <p:nvPr/>
        </p:nvSpPr>
        <p:spPr>
          <a:xfrm>
            <a:off x="6559550" y="5263559"/>
            <a:ext cx="1502723" cy="5746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Insights</a:t>
            </a:r>
            <a:endParaRPr lang="en-GB" sz="2800" dirty="0"/>
          </a:p>
        </p:txBody>
      </p:sp>
    </p:spTree>
  </p:cSld>
  <p:clrMapOvr>
    <a:masterClrMapping/>
  </p:clrMapOvr>
  <p:transition spd="slow" advTm="10724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7950" y="1232535"/>
            <a:ext cx="886968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Get the</a:t>
            </a:r>
            <a:r>
              <a:rPr sz="2000" b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complete</a:t>
            </a:r>
            <a:r>
              <a:rPr sz="2000" b="1" spc="5" dirty="0">
                <a:solidFill>
                  <a:srgbClr val="FFFFFF"/>
                </a:solidFill>
                <a:latin typeface="Segoe UI"/>
                <a:cs typeface="Segoe UI"/>
              </a:rPr>
              <a:t> report</a:t>
            </a:r>
            <a:r>
              <a:rPr sz="2000" b="1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20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b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Gross</a:t>
            </a:r>
            <a:r>
              <a:rPr sz="20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sales amount</a:t>
            </a:r>
            <a:r>
              <a:rPr sz="2000" b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20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b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customer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45" dirty="0">
                <a:solidFill>
                  <a:srgbClr val="FFFFFF"/>
                </a:solidFill>
                <a:latin typeface="Segoe UI"/>
                <a:cs typeface="Segoe UI"/>
              </a:rPr>
              <a:t>“Atliq</a:t>
            </a:r>
            <a:endParaRPr sz="20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Segoe UI"/>
                <a:cs typeface="Segoe UI"/>
              </a:rPr>
              <a:t>Exclusive”</a:t>
            </a:r>
            <a:r>
              <a:rPr sz="2000" b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2000" b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each</a:t>
            </a:r>
            <a:r>
              <a:rPr sz="2000" b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month.</a:t>
            </a:r>
            <a:endParaRPr sz="2000" dirty="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750" y="2076341"/>
            <a:ext cx="7065264" cy="30862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57135" y="2111502"/>
            <a:ext cx="4314444" cy="329679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14667" y="5839095"/>
            <a:ext cx="1138999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20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November</a:t>
            </a:r>
            <a:r>
              <a:rPr sz="20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2020,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 company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attained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its</a:t>
            </a:r>
            <a:r>
              <a:rPr sz="20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highest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monthly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sales,</a:t>
            </a:r>
            <a:r>
              <a:rPr sz="20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reaching</a:t>
            </a:r>
            <a:r>
              <a:rPr sz="20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$20.46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million,</a:t>
            </a:r>
            <a:r>
              <a:rPr sz="20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whereas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March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2020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marked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 lowest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monthly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 gross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at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$0.38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million.</a:t>
            </a:r>
            <a:r>
              <a:rPr sz="20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fiscal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year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2020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concluded 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sz="20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total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20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figure</a:t>
            </a:r>
            <a:r>
              <a:rPr sz="20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20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$39.33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million.</a:t>
            </a:r>
            <a:r>
              <a:rPr sz="2000" spc="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20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contrast,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fiscal</a:t>
            </a:r>
            <a:r>
              <a:rPr sz="20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year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2021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witnessed a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substantial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increase, </a:t>
            </a:r>
            <a:r>
              <a:rPr sz="2000" spc="-5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reaching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a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total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amount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$142.19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million.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19DED5-5C79-B028-A53D-8C971DC16384}"/>
              </a:ext>
            </a:extLst>
          </p:cNvPr>
          <p:cNvSpPr/>
          <p:nvPr/>
        </p:nvSpPr>
        <p:spPr>
          <a:xfrm>
            <a:off x="3206750" y="21993"/>
            <a:ext cx="56388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CAA08B-D823-9FD6-7804-7DE9DC02672F}"/>
              </a:ext>
            </a:extLst>
          </p:cNvPr>
          <p:cNvSpPr txBox="1"/>
          <p:nvPr/>
        </p:nvSpPr>
        <p:spPr>
          <a:xfrm>
            <a:off x="3663950" y="63281"/>
            <a:ext cx="49834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AD_HOC-REQUEST:7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E51A4-6603-D209-7035-CF15AC39CA5D}"/>
              </a:ext>
            </a:extLst>
          </p:cNvPr>
          <p:cNvSpPr/>
          <p:nvPr/>
        </p:nvSpPr>
        <p:spPr>
          <a:xfrm>
            <a:off x="347354" y="5263763"/>
            <a:ext cx="1502723" cy="5746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Insights</a:t>
            </a:r>
            <a:endParaRPr lang="en-GB" sz="2800" dirty="0"/>
          </a:p>
        </p:txBody>
      </p:sp>
    </p:spTree>
  </p:cSld>
  <p:clrMapOvr>
    <a:masterClrMapping/>
  </p:clrMapOvr>
  <p:transition spd="slow" advTm="11792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550" y="1885950"/>
            <a:ext cx="5515356" cy="30876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3652" y="5164835"/>
            <a:ext cx="5515356" cy="201002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26463" y="1238829"/>
            <a:ext cx="77050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In which</a:t>
            </a:r>
            <a:r>
              <a:rPr sz="2000" b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quarter</a:t>
            </a:r>
            <a:r>
              <a:rPr sz="2000" b="1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 2020,</a:t>
            </a:r>
            <a:r>
              <a:rPr sz="2000" b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got</a:t>
            </a:r>
            <a:r>
              <a:rPr sz="20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b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maximum</a:t>
            </a:r>
            <a:r>
              <a:rPr sz="2000" b="1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total_sold_quantity?</a:t>
            </a:r>
            <a:endParaRPr sz="2000" dirty="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25796" y="1839912"/>
            <a:ext cx="5827775" cy="330683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864350" y="6143901"/>
            <a:ext cx="45104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figures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respective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quarters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are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ranked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highest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to lowest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as </a:t>
            </a:r>
            <a:r>
              <a:rPr sz="2000" spc="-5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follows: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Q1, Q2,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Q4, and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Q3.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D2272D-35B8-30B7-A235-1CAA27CD63E5}"/>
              </a:ext>
            </a:extLst>
          </p:cNvPr>
          <p:cNvSpPr/>
          <p:nvPr/>
        </p:nvSpPr>
        <p:spPr>
          <a:xfrm>
            <a:off x="3206750" y="21993"/>
            <a:ext cx="56388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F65F4-9098-8994-A082-E741534E9736}"/>
              </a:ext>
            </a:extLst>
          </p:cNvPr>
          <p:cNvSpPr txBox="1"/>
          <p:nvPr/>
        </p:nvSpPr>
        <p:spPr>
          <a:xfrm>
            <a:off x="3663950" y="63281"/>
            <a:ext cx="49834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AD_HOC-REQUEST:8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369F00-C72C-4BF8-87E1-23720009834C}"/>
              </a:ext>
            </a:extLst>
          </p:cNvPr>
          <p:cNvSpPr/>
          <p:nvPr/>
        </p:nvSpPr>
        <p:spPr>
          <a:xfrm>
            <a:off x="6429416" y="5357984"/>
            <a:ext cx="1502723" cy="5746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Insights</a:t>
            </a:r>
            <a:endParaRPr lang="en-GB" sz="2800" dirty="0"/>
          </a:p>
        </p:txBody>
      </p:sp>
    </p:spTree>
  </p:cSld>
  <p:clrMapOvr>
    <a:masterClrMapping/>
  </p:clrMapOvr>
  <p:transition spd="slow" advTm="10398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307" y="1792055"/>
            <a:ext cx="6082284" cy="278415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3803" y="5368563"/>
            <a:ext cx="5727192" cy="17068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45895" y="1062980"/>
            <a:ext cx="931291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sz="2000" b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channel</a:t>
            </a:r>
            <a:r>
              <a:rPr sz="2000" b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helped</a:t>
            </a:r>
            <a:r>
              <a:rPr sz="2000" b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20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bring</a:t>
            </a:r>
            <a:r>
              <a:rPr sz="2000" b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more</a:t>
            </a:r>
            <a:r>
              <a:rPr sz="2000" b="1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Segoe UI"/>
                <a:cs typeface="Segoe UI"/>
              </a:rPr>
              <a:t>gross</a:t>
            </a:r>
            <a:r>
              <a:rPr sz="20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2000" b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b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fiscal</a:t>
            </a:r>
            <a:r>
              <a:rPr sz="2000" b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year</a:t>
            </a:r>
            <a:r>
              <a:rPr sz="20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2021and</a:t>
            </a:r>
            <a:r>
              <a:rPr sz="2000" b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endParaRPr sz="20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percentage</a:t>
            </a:r>
            <a:r>
              <a:rPr sz="2000" b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2000" b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contribution?</a:t>
            </a:r>
            <a:endParaRPr sz="2000" dirty="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52185" y="1908536"/>
            <a:ext cx="5474208" cy="325401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98958" y="5339070"/>
            <a:ext cx="5727192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solidFill>
                  <a:srgbClr val="FFFFFF"/>
                </a:solidFill>
                <a:latin typeface="Georgia"/>
                <a:cs typeface="Georgia"/>
              </a:rPr>
              <a:t>Throughout</a:t>
            </a:r>
            <a:r>
              <a:rPr sz="16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Georgia"/>
                <a:cs typeface="Georgia"/>
              </a:rPr>
              <a:t>2021,</a:t>
            </a:r>
            <a:r>
              <a:rPr sz="16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16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Georgia"/>
                <a:cs typeface="Georgia"/>
              </a:rPr>
              <a:t>primary</a:t>
            </a:r>
            <a:r>
              <a:rPr sz="16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Georgia"/>
                <a:cs typeface="Georgia"/>
              </a:rPr>
              <a:t>driving</a:t>
            </a:r>
            <a:r>
              <a:rPr sz="16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Georgia"/>
                <a:cs typeface="Georgia"/>
              </a:rPr>
              <a:t>force</a:t>
            </a:r>
            <a:r>
              <a:rPr sz="16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Georgia"/>
                <a:cs typeface="Georgia"/>
              </a:rPr>
              <a:t>behind </a:t>
            </a:r>
            <a:r>
              <a:rPr sz="1600" spc="-4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1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Georgia"/>
                <a:cs typeface="Georgia"/>
              </a:rPr>
              <a:t>company's</a:t>
            </a:r>
            <a:r>
              <a:rPr sz="16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Georgia"/>
                <a:cs typeface="Georgia"/>
              </a:rPr>
              <a:t>sales</a:t>
            </a:r>
            <a:r>
              <a:rPr sz="16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Georgia"/>
                <a:cs typeface="Georgia"/>
              </a:rPr>
              <a:t>revenue</a:t>
            </a:r>
            <a:r>
              <a:rPr sz="16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Georgia"/>
                <a:cs typeface="Georgia"/>
              </a:rPr>
              <a:t>was</a:t>
            </a:r>
            <a:r>
              <a:rPr sz="1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Georgia"/>
                <a:cs typeface="Georgia"/>
              </a:rPr>
              <a:t>retailers, </a:t>
            </a:r>
            <a:r>
              <a:rPr sz="1600" spc="-55" dirty="0">
                <a:solidFill>
                  <a:srgbClr val="FFFFFF"/>
                </a:solidFill>
                <a:latin typeface="Georgia"/>
                <a:cs typeface="Georgia"/>
              </a:rPr>
              <a:t> constituting</a:t>
            </a:r>
            <a:r>
              <a:rPr sz="16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16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Georgia"/>
                <a:cs typeface="Georgia"/>
              </a:rPr>
              <a:t>highest</a:t>
            </a:r>
            <a:r>
              <a:rPr sz="16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Georgia"/>
                <a:cs typeface="Georgia"/>
              </a:rPr>
              <a:t>percentage</a:t>
            </a:r>
            <a:r>
              <a:rPr sz="1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1600" spc="2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Georgia"/>
                <a:cs typeface="Georgia"/>
              </a:rPr>
              <a:t>gross</a:t>
            </a:r>
            <a:r>
              <a:rPr sz="1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Georgia"/>
                <a:cs typeface="Georgia"/>
              </a:rPr>
              <a:t>sales</a:t>
            </a:r>
            <a:r>
              <a:rPr sz="1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Georgia"/>
                <a:cs typeface="Georgia"/>
              </a:rPr>
              <a:t>at </a:t>
            </a:r>
            <a:r>
              <a:rPr sz="16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Georgia"/>
                <a:cs typeface="Georgia"/>
              </a:rPr>
              <a:t>73.22%.</a:t>
            </a:r>
            <a:r>
              <a:rPr sz="16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Georgia"/>
                <a:cs typeface="Georgia"/>
              </a:rPr>
              <a:t>Direct </a:t>
            </a:r>
            <a:r>
              <a:rPr sz="1600" spc="-55" dirty="0">
                <a:solidFill>
                  <a:srgbClr val="FFFFFF"/>
                </a:solidFill>
                <a:latin typeface="Georgia"/>
                <a:cs typeface="Georgia"/>
              </a:rPr>
              <a:t>sales</a:t>
            </a:r>
            <a:r>
              <a:rPr sz="1600" spc="3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Georgia"/>
                <a:cs typeface="Georgia"/>
              </a:rPr>
              <a:t>comprised</a:t>
            </a:r>
            <a:r>
              <a:rPr sz="1600" spc="3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FFFFFF"/>
                </a:solidFill>
                <a:latin typeface="Georgia"/>
                <a:cs typeface="Georgia"/>
              </a:rPr>
              <a:t>15.47% </a:t>
            </a:r>
            <a:r>
              <a:rPr sz="1600" spc="-2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1600" spc="3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1600" spc="-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Georgia"/>
                <a:cs typeface="Georgia"/>
              </a:rPr>
              <a:t>total,</a:t>
            </a:r>
            <a:r>
              <a:rPr sz="16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16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Georgia"/>
                <a:cs typeface="Georgia"/>
              </a:rPr>
              <a:t>distributors</a:t>
            </a:r>
            <a:r>
              <a:rPr sz="16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Georgia"/>
                <a:cs typeface="Georgia"/>
              </a:rPr>
              <a:t>played</a:t>
            </a:r>
            <a:r>
              <a:rPr sz="1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6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Georgia"/>
                <a:cs typeface="Georgia"/>
              </a:rPr>
              <a:t>comparatively </a:t>
            </a:r>
            <a:r>
              <a:rPr sz="16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Georgia"/>
                <a:cs typeface="Georgia"/>
              </a:rPr>
              <a:t>smaller</a:t>
            </a:r>
            <a:r>
              <a:rPr sz="1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Georgia"/>
                <a:cs typeface="Georgia"/>
              </a:rPr>
              <a:t>role,</a:t>
            </a:r>
            <a:r>
              <a:rPr sz="1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Georgia"/>
                <a:cs typeface="Georgia"/>
              </a:rPr>
              <a:t>contributing</a:t>
            </a:r>
            <a:r>
              <a:rPr sz="16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Georgia"/>
                <a:cs typeface="Georgia"/>
              </a:rPr>
              <a:t>11.31%.</a:t>
            </a:r>
            <a:r>
              <a:rPr sz="16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Georgia"/>
                <a:cs typeface="Georgia"/>
              </a:rPr>
              <a:t>This</a:t>
            </a:r>
            <a:r>
              <a:rPr sz="16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Georgia"/>
                <a:cs typeface="Georgia"/>
              </a:rPr>
              <a:t>underscores </a:t>
            </a:r>
            <a:r>
              <a:rPr sz="1600" spc="-4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16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Georgia"/>
                <a:cs typeface="Georgia"/>
              </a:rPr>
              <a:t>significant</a:t>
            </a:r>
            <a:r>
              <a:rPr sz="16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Georgia"/>
                <a:cs typeface="Georgia"/>
              </a:rPr>
              <a:t>contribution</a:t>
            </a:r>
            <a:r>
              <a:rPr sz="16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1600" spc="22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Georgia"/>
                <a:cs typeface="Georgia"/>
              </a:rPr>
              <a:t>retailers</a:t>
            </a:r>
            <a:r>
              <a:rPr sz="16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600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1600" spc="-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Georgia"/>
                <a:cs typeface="Georgia"/>
              </a:rPr>
              <a:t>overall</a:t>
            </a:r>
            <a:r>
              <a:rPr sz="1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Georgia"/>
                <a:cs typeface="Georgia"/>
              </a:rPr>
              <a:t>sales</a:t>
            </a:r>
            <a:r>
              <a:rPr sz="1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Georgia"/>
                <a:cs typeface="Georgia"/>
              </a:rPr>
              <a:t>performance,</a:t>
            </a:r>
            <a:r>
              <a:rPr sz="16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Georgia"/>
                <a:cs typeface="Georgia"/>
              </a:rPr>
              <a:t>with</a:t>
            </a:r>
            <a:r>
              <a:rPr sz="16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Georgia"/>
                <a:cs typeface="Georgia"/>
              </a:rPr>
              <a:t>direct</a:t>
            </a:r>
            <a:r>
              <a:rPr sz="16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16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Georgia"/>
                <a:cs typeface="Georgia"/>
              </a:rPr>
              <a:t>distributor</a:t>
            </a:r>
            <a:r>
              <a:rPr sz="16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Georgia"/>
                <a:cs typeface="Georgia"/>
              </a:rPr>
              <a:t>sales</a:t>
            </a:r>
            <a:r>
              <a:rPr sz="16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Georgia"/>
                <a:cs typeface="Georgia"/>
              </a:rPr>
              <a:t>playing</a:t>
            </a:r>
            <a:r>
              <a:rPr sz="16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Georgia"/>
                <a:cs typeface="Georgia"/>
              </a:rPr>
              <a:t>secondary</a:t>
            </a:r>
            <a:r>
              <a:rPr sz="16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Georgia"/>
                <a:cs typeface="Georgia"/>
              </a:rPr>
              <a:t>roles</a:t>
            </a:r>
            <a:r>
              <a:rPr sz="1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sz="16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1600" spc="-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Georgia"/>
                <a:cs typeface="Georgia"/>
              </a:rPr>
              <a:t>company's</a:t>
            </a:r>
            <a:r>
              <a:rPr sz="16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Georgia"/>
                <a:cs typeface="Georgia"/>
              </a:rPr>
              <a:t>revenue</a:t>
            </a:r>
            <a:r>
              <a:rPr sz="16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Georgia"/>
                <a:cs typeface="Georgia"/>
              </a:rPr>
              <a:t>structure.</a:t>
            </a:r>
            <a:endParaRPr sz="1600" dirty="0">
              <a:latin typeface="Georgia"/>
              <a:cs typeface="Georgia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789DB1-0B60-985E-AF6F-7DFA244181E1}"/>
              </a:ext>
            </a:extLst>
          </p:cNvPr>
          <p:cNvSpPr/>
          <p:nvPr/>
        </p:nvSpPr>
        <p:spPr>
          <a:xfrm>
            <a:off x="3206750" y="21993"/>
            <a:ext cx="56388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F4C5AA-5C01-81EA-8E73-180355028F69}"/>
              </a:ext>
            </a:extLst>
          </p:cNvPr>
          <p:cNvSpPr txBox="1"/>
          <p:nvPr/>
        </p:nvSpPr>
        <p:spPr>
          <a:xfrm>
            <a:off x="3663950" y="63281"/>
            <a:ext cx="49834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AD_HOC-REQUEST:9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3E17F41-47AE-DFD0-AE86-EAD68B1BE851}"/>
              </a:ext>
            </a:extLst>
          </p:cNvPr>
          <p:cNvSpPr/>
          <p:nvPr/>
        </p:nvSpPr>
        <p:spPr>
          <a:xfrm>
            <a:off x="298958" y="4705414"/>
            <a:ext cx="1502723" cy="5746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Insights</a:t>
            </a:r>
            <a:endParaRPr lang="en-GB" sz="2800" dirty="0"/>
          </a:p>
        </p:txBody>
      </p:sp>
    </p:spTree>
  </p:cSld>
  <p:clrMapOvr>
    <a:masterClrMapping/>
  </p:clrMapOvr>
  <p:transition spd="slow" advTm="1608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777" y="1733550"/>
            <a:ext cx="5579364" cy="286131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227" y="4809186"/>
            <a:ext cx="5236464" cy="22012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06550" y="1054926"/>
            <a:ext cx="93027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Get the </a:t>
            </a:r>
            <a:r>
              <a:rPr sz="2000" b="1" spc="-60" dirty="0">
                <a:solidFill>
                  <a:srgbClr val="FFFFFF"/>
                </a:solidFill>
                <a:latin typeface="Segoe UI"/>
                <a:cs typeface="Segoe UI"/>
              </a:rPr>
              <a:t>Top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3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products in each division that have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a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high total_sold_quantity in </a:t>
            </a:r>
            <a:r>
              <a:rPr sz="2000" b="1" spc="-5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b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fiscal_year</a:t>
            </a:r>
            <a:r>
              <a:rPr sz="2000" b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2021?</a:t>
            </a:r>
            <a:endParaRPr sz="2000" dirty="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00909" y="1733550"/>
            <a:ext cx="6103620" cy="25847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102350" y="5000719"/>
            <a:ext cx="5919470" cy="2198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6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standout</a:t>
            </a:r>
            <a:r>
              <a:rPr sz="16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performers</a:t>
            </a:r>
            <a:r>
              <a:rPr sz="16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among</a:t>
            </a:r>
            <a:r>
              <a:rPr sz="16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6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best-selling</a:t>
            </a:r>
            <a:endParaRPr sz="16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products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in the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fiscal</a:t>
            </a:r>
            <a:r>
              <a:rPr sz="16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year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2021</a:t>
            </a:r>
            <a:r>
              <a:rPr sz="16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were:</a:t>
            </a:r>
            <a:endParaRPr sz="16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Segoe UI"/>
              <a:cs typeface="Segoe UI"/>
            </a:endParaRPr>
          </a:p>
          <a:p>
            <a:pPr marL="12700" marR="146685">
              <a:lnSpc>
                <a:spcPct val="100000"/>
              </a:lnSpc>
              <a:buChar char="-"/>
              <a:tabLst>
                <a:tab pos="183515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Leading the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pack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in Network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and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Storage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(N &amp;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S), </a:t>
            </a:r>
            <a:r>
              <a:rPr sz="1600" spc="-5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6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AQ</a:t>
            </a:r>
            <a:r>
              <a:rPr sz="16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Segoe UI"/>
                <a:cs typeface="Segoe UI"/>
              </a:rPr>
              <a:t>Pen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Drive.</a:t>
            </a:r>
            <a:endParaRPr sz="1600" dirty="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83515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Securing</a:t>
            </a:r>
            <a:r>
              <a:rPr sz="16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top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positions</a:t>
            </a:r>
            <a:r>
              <a:rPr sz="16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6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Peripherals</a:t>
            </a:r>
            <a:r>
              <a:rPr sz="16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&amp;</a:t>
            </a:r>
            <a:r>
              <a:rPr sz="16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Accessories </a:t>
            </a:r>
            <a:r>
              <a:rPr sz="1600" spc="-5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(P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&amp;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 A),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the AQ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 Gamer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Ms.</a:t>
            </a:r>
            <a:endParaRPr sz="1600" dirty="0">
              <a:latin typeface="Segoe UI"/>
              <a:cs typeface="Segoe UI"/>
            </a:endParaRPr>
          </a:p>
          <a:p>
            <a:pPr marL="12700" marR="439420">
              <a:lnSpc>
                <a:spcPct val="100000"/>
              </a:lnSpc>
              <a:spcBef>
                <a:spcPts val="5"/>
              </a:spcBef>
              <a:buChar char="-"/>
              <a:tabLst>
                <a:tab pos="183515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6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realm</a:t>
            </a:r>
            <a:r>
              <a:rPr sz="16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Personal</a:t>
            </a:r>
            <a:r>
              <a:rPr sz="16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Computer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(PC),</a:t>
            </a:r>
            <a:r>
              <a:rPr sz="16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AQ </a:t>
            </a:r>
            <a:r>
              <a:rPr sz="1600" spc="-5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Digit emerged</a:t>
            </a:r>
            <a:r>
              <a:rPr sz="16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as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top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choice.</a:t>
            </a:r>
            <a:endParaRPr sz="1600" dirty="0">
              <a:latin typeface="Segoe UI"/>
              <a:cs typeface="Segoe U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FE77B9-CED6-49DC-7388-52BCD70FCD63}"/>
              </a:ext>
            </a:extLst>
          </p:cNvPr>
          <p:cNvSpPr/>
          <p:nvPr/>
        </p:nvSpPr>
        <p:spPr>
          <a:xfrm>
            <a:off x="3206750" y="21993"/>
            <a:ext cx="56388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EA9B6E-6691-39E3-B901-FEAE75E89180}"/>
              </a:ext>
            </a:extLst>
          </p:cNvPr>
          <p:cNvSpPr txBox="1"/>
          <p:nvPr/>
        </p:nvSpPr>
        <p:spPr>
          <a:xfrm>
            <a:off x="3663950" y="63281"/>
            <a:ext cx="5268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AD_HOC-REQUEST:10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5E452D-E31E-C54A-2F96-DBE3E606A217}"/>
              </a:ext>
            </a:extLst>
          </p:cNvPr>
          <p:cNvSpPr/>
          <p:nvPr/>
        </p:nvSpPr>
        <p:spPr>
          <a:xfrm>
            <a:off x="6127641" y="4426044"/>
            <a:ext cx="1502723" cy="5746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Insights</a:t>
            </a:r>
            <a:endParaRPr lang="en-GB" sz="2800" dirty="0"/>
          </a:p>
        </p:txBody>
      </p:sp>
    </p:spTree>
  </p:cSld>
  <p:clrMapOvr>
    <a:masterClrMapping/>
  </p:clrMapOvr>
  <p:transition spd="slow" advTm="11199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0D7E9A96-2A6C-C722-2F7E-042FF73E2351}"/>
              </a:ext>
            </a:extLst>
          </p:cNvPr>
          <p:cNvSpPr/>
          <p:nvPr/>
        </p:nvSpPr>
        <p:spPr>
          <a:xfrm>
            <a:off x="1987550" y="2343150"/>
            <a:ext cx="8305800" cy="2667000"/>
          </a:xfrm>
          <a:prstGeom prst="wedgeEllipse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650" y="2893153"/>
            <a:ext cx="701040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600" spc="-110" dirty="0"/>
              <a:t>Conclusions</a:t>
            </a:r>
            <a:endParaRPr sz="9600" dirty="0"/>
          </a:p>
        </p:txBody>
      </p:sp>
    </p:spTree>
  </p:cSld>
  <p:clrMapOvr>
    <a:masterClrMapping/>
  </p:clrMapOvr>
  <p:transition spd="slow" advTm="10521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154" y="990346"/>
            <a:ext cx="10440670" cy="5634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AtliQ</a:t>
            </a:r>
            <a:r>
              <a:rPr sz="16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Exclusive</a:t>
            </a:r>
            <a:r>
              <a:rPr sz="16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operates</a:t>
            </a:r>
            <a:r>
              <a:rPr sz="16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6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Segoe UI"/>
                <a:cs typeface="Segoe UI"/>
              </a:rPr>
              <a:t>eight</a:t>
            </a:r>
            <a:r>
              <a:rPr sz="1600" b="1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Segoe UI"/>
                <a:cs typeface="Segoe UI"/>
              </a:rPr>
              <a:t>different</a:t>
            </a:r>
            <a:r>
              <a:rPr sz="1600" b="1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Segoe UI"/>
                <a:cs typeface="Segoe UI"/>
              </a:rPr>
              <a:t>countries</a:t>
            </a:r>
            <a:r>
              <a:rPr sz="16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across</a:t>
            </a:r>
            <a:r>
              <a:rPr sz="16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Asia,</a:t>
            </a:r>
            <a:r>
              <a:rPr sz="16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contributing</a:t>
            </a:r>
            <a:r>
              <a:rPr sz="16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6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marketing</a:t>
            </a:r>
            <a:r>
              <a:rPr sz="16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and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6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efforts.</a:t>
            </a:r>
            <a:endParaRPr sz="16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Wingdings"/>
              <a:buChar char=""/>
            </a:pPr>
            <a:endParaRPr sz="1400" dirty="0">
              <a:latin typeface="Segoe UI"/>
              <a:cs typeface="Segoe UI"/>
            </a:endParaRPr>
          </a:p>
          <a:p>
            <a:pPr marL="299085" marR="41719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variety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 products</a:t>
            </a:r>
            <a:r>
              <a:rPr sz="16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witnessed</a:t>
            </a:r>
            <a:r>
              <a:rPr sz="16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substantial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increase</a:t>
            </a:r>
            <a:r>
              <a:rPr sz="16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6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Segoe UI"/>
                <a:cs typeface="Segoe UI"/>
              </a:rPr>
              <a:t>36.33%</a:t>
            </a:r>
            <a:r>
              <a:rPr sz="1600" b="1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Segoe UI"/>
                <a:cs typeface="Segoe UI"/>
              </a:rPr>
              <a:t>from</a:t>
            </a:r>
            <a:r>
              <a:rPr sz="16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Segoe UI"/>
                <a:cs typeface="Segoe UI"/>
              </a:rPr>
              <a:t>2020</a:t>
            </a:r>
            <a:r>
              <a:rPr sz="16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1600" b="1" dirty="0">
                <a:solidFill>
                  <a:srgbClr val="FFFFFF"/>
                </a:solidFill>
                <a:latin typeface="Segoe UI"/>
                <a:cs typeface="Segoe UI"/>
              </a:rPr>
              <a:t> 2021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sz="16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indicating</a:t>
            </a:r>
            <a:r>
              <a:rPr sz="16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significant </a:t>
            </a:r>
            <a:r>
              <a:rPr sz="1600" spc="-4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business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 growth</a:t>
            </a:r>
            <a:r>
              <a:rPr sz="16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an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 expanded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product</a:t>
            </a:r>
            <a:r>
              <a:rPr sz="16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range.</a:t>
            </a:r>
            <a:endParaRPr sz="16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FFFFFF"/>
              </a:buClr>
              <a:buFont typeface="Wingdings"/>
              <a:buChar char=""/>
            </a:pPr>
            <a:endParaRPr sz="1400" dirty="0">
              <a:latin typeface="Segoe UI"/>
              <a:cs typeface="Segoe UI"/>
            </a:endParaRPr>
          </a:p>
          <a:p>
            <a:pPr marL="299085" marR="66675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Analyzing</a:t>
            </a:r>
            <a:r>
              <a:rPr sz="16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product</a:t>
            </a:r>
            <a:r>
              <a:rPr sz="16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categories</a:t>
            </a:r>
            <a:r>
              <a:rPr sz="16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helps</a:t>
            </a:r>
            <a:r>
              <a:rPr sz="16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identify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strengths</a:t>
            </a:r>
            <a:r>
              <a:rPr sz="16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and weaknesses,</a:t>
            </a:r>
            <a:r>
              <a:rPr sz="16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guiding</a:t>
            </a:r>
            <a:r>
              <a:rPr sz="16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strategic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focus.</a:t>
            </a:r>
            <a:r>
              <a:rPr sz="16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Notably,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Accessories</a:t>
            </a:r>
            <a:r>
              <a:rPr sz="16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experienced</a:t>
            </a:r>
            <a:r>
              <a:rPr sz="16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most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 substantial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 increase</a:t>
            </a:r>
            <a:r>
              <a:rPr sz="16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product</a:t>
            </a:r>
            <a:r>
              <a:rPr sz="16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diversity,</a:t>
            </a:r>
            <a:r>
              <a:rPr sz="16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emphasizing the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importance</a:t>
            </a:r>
            <a:r>
              <a:rPr sz="16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sz="1600" spc="-4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expanding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this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category.</a:t>
            </a:r>
            <a:endParaRPr sz="16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Wingdings"/>
              <a:buChar char=""/>
            </a:pPr>
            <a:endParaRPr sz="1400" dirty="0">
              <a:latin typeface="Segoe UI"/>
              <a:cs typeface="Segoe UI"/>
            </a:endParaRPr>
          </a:p>
          <a:p>
            <a:pPr marL="299085" marR="9080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Understanding</a:t>
            </a:r>
            <a:r>
              <a:rPr sz="16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6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production</a:t>
            </a:r>
            <a:r>
              <a:rPr sz="16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costs</a:t>
            </a:r>
            <a:r>
              <a:rPr sz="16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6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various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products</a:t>
            </a:r>
            <a:r>
              <a:rPr sz="16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aids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6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decision-making</a:t>
            </a:r>
            <a:r>
              <a:rPr sz="16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regarding</a:t>
            </a:r>
            <a:r>
              <a:rPr sz="16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production</a:t>
            </a:r>
            <a:r>
              <a:rPr sz="16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processes </a:t>
            </a:r>
            <a:r>
              <a:rPr sz="1600" spc="-4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pricing</a:t>
            </a:r>
            <a:r>
              <a:rPr sz="16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strategies.</a:t>
            </a:r>
            <a:endParaRPr sz="16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Wingdings"/>
              <a:buChar char=""/>
            </a:pPr>
            <a:endParaRPr sz="1400" dirty="0">
              <a:latin typeface="Segoe UI"/>
              <a:cs typeface="Segoe UI"/>
            </a:endParaRPr>
          </a:p>
          <a:p>
            <a:pPr marL="299085" marR="858519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Identifying</a:t>
            </a:r>
            <a:r>
              <a:rPr sz="16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6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Segoe UI"/>
                <a:cs typeface="Segoe UI"/>
              </a:rPr>
              <a:t>top</a:t>
            </a:r>
            <a:r>
              <a:rPr sz="1600" b="1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r>
              <a:rPr sz="1600" b="1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Segoe UI"/>
                <a:cs typeface="Segoe UI"/>
              </a:rPr>
              <a:t>customers</a:t>
            </a:r>
            <a:r>
              <a:rPr sz="1600" b="1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receiving</a:t>
            </a:r>
            <a:r>
              <a:rPr sz="16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significant</a:t>
            </a:r>
            <a:r>
              <a:rPr sz="16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pre-invoice</a:t>
            </a:r>
            <a:r>
              <a:rPr sz="1600" spc="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discounts</a:t>
            </a:r>
            <a:r>
              <a:rPr sz="16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offers</a:t>
            </a:r>
            <a:r>
              <a:rPr sz="16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insights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into</a:t>
            </a:r>
            <a:r>
              <a:rPr sz="16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customer </a:t>
            </a:r>
            <a:r>
              <a:rPr sz="1600" spc="-4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engagement</a:t>
            </a:r>
            <a:r>
              <a:rPr sz="16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strategies.</a:t>
            </a:r>
            <a:endParaRPr sz="16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FFFFFF"/>
              </a:buClr>
              <a:buFont typeface="Wingdings"/>
              <a:buChar char=""/>
            </a:pPr>
            <a:endParaRPr sz="1400" dirty="0">
              <a:latin typeface="Segoe UI"/>
              <a:cs typeface="Segoe UI"/>
            </a:endParaRPr>
          </a:p>
          <a:p>
            <a:pPr marL="299085" marR="16637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Regularly</a:t>
            </a:r>
            <a:r>
              <a:rPr sz="16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monitoring</a:t>
            </a:r>
            <a:r>
              <a:rPr sz="16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monthly</a:t>
            </a:r>
            <a:r>
              <a:rPr sz="16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6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data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assists</a:t>
            </a:r>
            <a:r>
              <a:rPr sz="16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6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determining optimal</a:t>
            </a:r>
            <a:r>
              <a:rPr sz="16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periods</a:t>
            </a:r>
            <a:r>
              <a:rPr sz="16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6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key</a:t>
            </a:r>
            <a:r>
              <a:rPr sz="16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business</a:t>
            </a:r>
            <a:r>
              <a:rPr sz="16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decisions.</a:t>
            </a:r>
            <a:r>
              <a:rPr sz="16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Sales </a:t>
            </a:r>
            <a:r>
              <a:rPr sz="1600" spc="-4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data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reveals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peak</a:t>
            </a:r>
            <a:r>
              <a:rPr sz="16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product</a:t>
            </a:r>
            <a:r>
              <a:rPr sz="16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during</a:t>
            </a:r>
            <a:r>
              <a:rPr sz="16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6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Segoe UI"/>
                <a:cs typeface="Segoe UI"/>
              </a:rPr>
              <a:t>first</a:t>
            </a:r>
            <a:r>
              <a:rPr sz="1600" b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Segoe UI"/>
                <a:cs typeface="Segoe UI"/>
              </a:rPr>
              <a:t>quarter</a:t>
            </a:r>
            <a:r>
              <a:rPr sz="16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6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Segoe UI"/>
                <a:cs typeface="Segoe UI"/>
              </a:rPr>
              <a:t>2020,</a:t>
            </a:r>
            <a:r>
              <a:rPr sz="1600" b="1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suggesting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potential</a:t>
            </a:r>
            <a:r>
              <a:rPr sz="16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trends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planning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inventory</a:t>
            </a:r>
            <a:r>
              <a:rPr sz="16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management.</a:t>
            </a:r>
            <a:endParaRPr sz="16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FFFFFF"/>
              </a:buClr>
              <a:buFont typeface="Wingdings"/>
              <a:buChar char=""/>
            </a:pPr>
            <a:endParaRPr sz="1400" dirty="0">
              <a:latin typeface="Segoe UI"/>
              <a:cs typeface="Segoe U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Notably,</a:t>
            </a:r>
            <a:r>
              <a:rPr sz="1600" spc="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Segoe UI"/>
                <a:cs typeface="Segoe UI"/>
              </a:rPr>
              <a:t>retailers</a:t>
            </a:r>
            <a:r>
              <a:rPr sz="1600" b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played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a pivotal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role</a:t>
            </a:r>
            <a:r>
              <a:rPr sz="16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company's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 income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in 2021,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underscoring</a:t>
            </a:r>
            <a:r>
              <a:rPr sz="1600" spc="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their significance.</a:t>
            </a:r>
            <a:endParaRPr sz="16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FFFFFF"/>
              </a:buClr>
              <a:buFont typeface="Wingdings"/>
              <a:buChar char=""/>
            </a:pPr>
            <a:endParaRPr sz="1400" dirty="0">
              <a:latin typeface="Segoe UI"/>
              <a:cs typeface="Segoe UI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Recognizing</a:t>
            </a:r>
            <a:r>
              <a:rPr sz="16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top-performing</a:t>
            </a:r>
            <a:r>
              <a:rPr sz="16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products</a:t>
            </a:r>
            <a:r>
              <a:rPr sz="16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6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each</a:t>
            </a:r>
            <a:r>
              <a:rPr sz="16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category</a:t>
            </a:r>
            <a:r>
              <a:rPr sz="16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6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2021</a:t>
            </a:r>
            <a:r>
              <a:rPr sz="16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provides</a:t>
            </a:r>
            <a:r>
              <a:rPr sz="16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valuable</a:t>
            </a:r>
            <a:r>
              <a:rPr sz="16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guidance</a:t>
            </a:r>
            <a:r>
              <a:rPr sz="16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6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marketing</a:t>
            </a:r>
            <a:r>
              <a:rPr sz="16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and </a:t>
            </a:r>
            <a:r>
              <a:rPr sz="1600" spc="-4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strategic 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focus.</a:t>
            </a:r>
            <a:endParaRPr sz="1600" dirty="0">
              <a:latin typeface="Segoe UI"/>
              <a:cs typeface="Segoe UI"/>
            </a:endParaRPr>
          </a:p>
        </p:txBody>
      </p:sp>
    </p:spTree>
  </p:cSld>
  <p:clrMapOvr>
    <a:masterClrMapping/>
  </p:clrMapOvr>
  <p:transition spd="slow" advTm="14582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468" y="1005078"/>
            <a:ext cx="11053445" cy="61677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8415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50" dirty="0">
                <a:solidFill>
                  <a:srgbClr val="FFFFFF"/>
                </a:solidFill>
                <a:latin typeface="Calibri"/>
                <a:cs typeface="Calibri"/>
              </a:rPr>
              <a:t>Enhance</a:t>
            </a:r>
            <a:r>
              <a:rPr sz="20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Penetration</a:t>
            </a:r>
            <a:r>
              <a:rPr sz="2000" b="1" spc="2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Georgia"/>
                <a:cs typeface="Georgia"/>
              </a:rPr>
              <a:t>Utilize</a:t>
            </a:r>
            <a:r>
              <a:rPr sz="20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Georgia"/>
                <a:cs typeface="Georgia"/>
              </a:rPr>
              <a:t>insights</a:t>
            </a:r>
            <a:r>
              <a:rPr sz="2000" spc="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derived</a:t>
            </a:r>
            <a:r>
              <a:rPr sz="20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from</a:t>
            </a:r>
            <a:r>
              <a:rPr sz="2000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2000" spc="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Georgia"/>
                <a:cs typeface="Georgia"/>
              </a:rPr>
              <a:t>analysis</a:t>
            </a:r>
            <a:r>
              <a:rPr sz="20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20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Georgia"/>
                <a:cs typeface="Georgia"/>
              </a:rPr>
              <a:t>strategically</a:t>
            </a:r>
            <a:r>
              <a:rPr sz="2000" spc="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Georgia"/>
                <a:cs typeface="Georgia"/>
              </a:rPr>
              <a:t>expand</a:t>
            </a:r>
            <a:r>
              <a:rPr sz="2000" spc="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operations</a:t>
            </a:r>
            <a:r>
              <a:rPr sz="2000" spc="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sz="2000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2000" spc="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Georgia"/>
                <a:cs typeface="Georgia"/>
              </a:rPr>
              <a:t>Asia-Pacific </a:t>
            </a:r>
            <a:r>
              <a:rPr sz="2000" spc="-3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Georgia"/>
                <a:cs typeface="Georgia"/>
              </a:rPr>
              <a:t>(APAC)</a:t>
            </a:r>
            <a:r>
              <a:rPr sz="20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Georgia"/>
                <a:cs typeface="Georgia"/>
              </a:rPr>
              <a:t>region,</a:t>
            </a:r>
            <a:r>
              <a:rPr sz="2000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Georgia"/>
                <a:cs typeface="Georgia"/>
              </a:rPr>
              <a:t>with</a:t>
            </a:r>
            <a:r>
              <a:rPr sz="2000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0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Georgia"/>
                <a:cs typeface="Georgia"/>
              </a:rPr>
              <a:t>focus</a:t>
            </a:r>
            <a:r>
              <a:rPr sz="20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r>
              <a:rPr sz="20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high-potential</a:t>
            </a:r>
            <a:r>
              <a:rPr sz="2000" spc="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Georgia"/>
                <a:cs typeface="Georgia"/>
              </a:rPr>
              <a:t>markets.</a:t>
            </a:r>
            <a:endParaRPr sz="200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b="1" spc="30" dirty="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sz="20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60" dirty="0">
                <a:solidFill>
                  <a:srgbClr val="FFFFFF"/>
                </a:solidFill>
                <a:latin typeface="Calibri"/>
                <a:cs typeface="Calibri"/>
              </a:rPr>
              <a:t>Diversification:</a:t>
            </a:r>
            <a:r>
              <a:rPr sz="2000" b="1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Georgia"/>
                <a:cs typeface="Georgia"/>
              </a:rPr>
              <a:t>Capitalize</a:t>
            </a:r>
            <a:r>
              <a:rPr sz="2000" spc="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r>
              <a:rPr sz="20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2000" spc="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observed</a:t>
            </a:r>
            <a:r>
              <a:rPr sz="20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Georgia"/>
                <a:cs typeface="Georgia"/>
              </a:rPr>
              <a:t>growth</a:t>
            </a:r>
            <a:r>
              <a:rPr sz="20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sz="2000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unique</a:t>
            </a:r>
            <a:r>
              <a:rPr sz="2000" spc="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products</a:t>
            </a:r>
            <a:r>
              <a:rPr sz="20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Georgia"/>
                <a:cs typeface="Georgia"/>
              </a:rPr>
              <a:t>by</a:t>
            </a:r>
            <a:r>
              <a:rPr sz="20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continuing</a:t>
            </a:r>
            <a:r>
              <a:rPr sz="20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20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Georgia"/>
                <a:cs typeface="Georgia"/>
              </a:rPr>
              <a:t>diversify</a:t>
            </a:r>
            <a:r>
              <a:rPr sz="20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2000" spc="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product</a:t>
            </a:r>
            <a:endParaRPr sz="2000" dirty="0">
              <a:latin typeface="Georgia"/>
              <a:cs typeface="Georgia"/>
            </a:endParaRPr>
          </a:p>
          <a:p>
            <a:pPr marL="299085">
              <a:lnSpc>
                <a:spcPct val="100000"/>
              </a:lnSpc>
            </a:pPr>
            <a:r>
              <a:rPr sz="2000" spc="-35" dirty="0">
                <a:solidFill>
                  <a:srgbClr val="FFFFFF"/>
                </a:solidFill>
                <a:latin typeface="Georgia"/>
                <a:cs typeface="Georgia"/>
              </a:rPr>
              <a:t>portfolio,</a:t>
            </a:r>
            <a:r>
              <a:rPr sz="2000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Georgia"/>
                <a:cs typeface="Georgia"/>
              </a:rPr>
              <a:t>especially</a:t>
            </a:r>
            <a:r>
              <a:rPr sz="2000" spc="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sz="20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high-performing</a:t>
            </a:r>
            <a:r>
              <a:rPr sz="2000" spc="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Georgia"/>
                <a:cs typeface="Georgia"/>
              </a:rPr>
              <a:t>segments</a:t>
            </a:r>
            <a:r>
              <a:rPr sz="2000" spc="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such</a:t>
            </a:r>
            <a:r>
              <a:rPr sz="2000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as</a:t>
            </a:r>
            <a:r>
              <a:rPr sz="20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Georgia"/>
                <a:cs typeface="Georgia"/>
              </a:rPr>
              <a:t>Accessories.</a:t>
            </a:r>
            <a:endParaRPr sz="2000" dirty="0">
              <a:latin typeface="Georgia"/>
              <a:cs typeface="Georgia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b="1" spc="35" dirty="0">
                <a:solidFill>
                  <a:srgbClr val="FFFFFF"/>
                </a:solidFill>
                <a:latin typeface="Calibri"/>
                <a:cs typeface="Calibri"/>
              </a:rPr>
              <a:t>Strategic</a:t>
            </a:r>
            <a:r>
              <a:rPr sz="20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55" dirty="0">
                <a:solidFill>
                  <a:srgbClr val="FFFFFF"/>
                </a:solidFill>
                <a:latin typeface="Calibri"/>
                <a:cs typeface="Calibri"/>
              </a:rPr>
              <a:t>Marketing:</a:t>
            </a:r>
            <a:r>
              <a:rPr sz="20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Georgia"/>
                <a:cs typeface="Georgia"/>
              </a:rPr>
              <a:t>Tailor</a:t>
            </a:r>
            <a:r>
              <a:rPr sz="2000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marketing</a:t>
            </a:r>
            <a:r>
              <a:rPr sz="20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Georgia"/>
                <a:cs typeface="Georgia"/>
              </a:rPr>
              <a:t>strategies</a:t>
            </a:r>
            <a:r>
              <a:rPr sz="2000" spc="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Georgia"/>
                <a:cs typeface="Georgia"/>
              </a:rPr>
              <a:t>for</a:t>
            </a:r>
            <a:r>
              <a:rPr sz="20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Georgia"/>
                <a:cs typeface="Georgia"/>
              </a:rPr>
              <a:t>each</a:t>
            </a:r>
            <a:r>
              <a:rPr sz="2000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Georgia"/>
                <a:cs typeface="Georgia"/>
              </a:rPr>
              <a:t>segment</a:t>
            </a:r>
            <a:r>
              <a:rPr sz="2000" spc="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using</a:t>
            </a:r>
            <a:r>
              <a:rPr sz="20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segment-wise</a:t>
            </a:r>
            <a:r>
              <a:rPr sz="20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product</a:t>
            </a:r>
            <a:r>
              <a:rPr sz="20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counts</a:t>
            </a:r>
            <a:r>
              <a:rPr sz="2000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2000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Georgia"/>
                <a:cs typeface="Georgia"/>
              </a:rPr>
              <a:t>insights</a:t>
            </a:r>
            <a:r>
              <a:rPr sz="2000" spc="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r>
              <a:rPr sz="20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unique </a:t>
            </a:r>
            <a:r>
              <a:rPr sz="2000" spc="-3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product</a:t>
            </a:r>
            <a:r>
              <a:rPr sz="20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increases</a:t>
            </a:r>
            <a:r>
              <a:rPr sz="20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Georgia"/>
                <a:cs typeface="Georgia"/>
              </a:rPr>
              <a:t>(Q4).</a:t>
            </a:r>
            <a:endParaRPr sz="2000" dirty="0">
              <a:latin typeface="Georgia"/>
              <a:cs typeface="Georgia"/>
            </a:endParaRPr>
          </a:p>
          <a:p>
            <a:pPr marL="299085" marR="28956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b="1" spc="95" dirty="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r>
              <a:rPr sz="20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60" dirty="0">
                <a:solidFill>
                  <a:srgbClr val="FFFFFF"/>
                </a:solidFill>
                <a:latin typeface="Calibri"/>
                <a:cs typeface="Calibri"/>
              </a:rPr>
              <a:t>Optimization:</a:t>
            </a:r>
            <a:r>
              <a:rPr sz="20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Georgia"/>
                <a:cs typeface="Georgia"/>
              </a:rPr>
              <a:t>Review</a:t>
            </a:r>
            <a:r>
              <a:rPr sz="2000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products</a:t>
            </a:r>
            <a:r>
              <a:rPr sz="20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Georgia"/>
                <a:cs typeface="Georgia"/>
              </a:rPr>
              <a:t>with</a:t>
            </a:r>
            <a:r>
              <a:rPr sz="2000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2000" spc="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highest</a:t>
            </a:r>
            <a:r>
              <a:rPr sz="20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manufacturing</a:t>
            </a:r>
            <a:r>
              <a:rPr sz="2000" spc="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costs</a:t>
            </a:r>
            <a:r>
              <a:rPr sz="20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20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Georgia"/>
                <a:cs typeface="Georgia"/>
              </a:rPr>
              <a:t>identify</a:t>
            </a:r>
            <a:r>
              <a:rPr sz="2000" spc="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opportunities</a:t>
            </a:r>
            <a:r>
              <a:rPr sz="2000" spc="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Georgia"/>
                <a:cs typeface="Georgia"/>
              </a:rPr>
              <a:t>for</a:t>
            </a:r>
            <a:r>
              <a:rPr sz="20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Georgia"/>
                <a:cs typeface="Georgia"/>
              </a:rPr>
              <a:t>cost</a:t>
            </a:r>
            <a:r>
              <a:rPr sz="20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Georgia"/>
                <a:cs typeface="Georgia"/>
              </a:rPr>
              <a:t>optimization, </a:t>
            </a:r>
            <a:r>
              <a:rPr sz="2000" spc="-3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Georgia"/>
                <a:cs typeface="Georgia"/>
              </a:rPr>
              <a:t>ensuring</a:t>
            </a:r>
            <a:r>
              <a:rPr sz="2000" spc="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competitiveness</a:t>
            </a:r>
            <a:r>
              <a:rPr sz="2000" spc="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sz="20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2000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market.</a:t>
            </a:r>
            <a:endParaRPr sz="2000" dirty="0">
              <a:latin typeface="Georgia"/>
              <a:cs typeface="Georgia"/>
            </a:endParaRPr>
          </a:p>
          <a:p>
            <a:pPr marL="299085" marR="93980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b="1" spc="5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0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45" dirty="0">
                <a:solidFill>
                  <a:srgbClr val="FFFFFF"/>
                </a:solidFill>
                <a:latin typeface="Calibri"/>
                <a:cs typeface="Calibri"/>
              </a:rPr>
              <a:t>Relationship</a:t>
            </a:r>
            <a:r>
              <a:rPr sz="20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25" dirty="0">
                <a:solidFill>
                  <a:srgbClr val="FFFFFF"/>
                </a:solidFill>
                <a:latin typeface="Calibri"/>
                <a:cs typeface="Calibri"/>
              </a:rPr>
              <a:t>Management:</a:t>
            </a:r>
            <a:r>
              <a:rPr sz="2000" b="1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Georgia"/>
                <a:cs typeface="Georgia"/>
              </a:rPr>
              <a:t>Maintain</a:t>
            </a:r>
            <a:r>
              <a:rPr sz="20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Georgia"/>
                <a:cs typeface="Georgia"/>
              </a:rPr>
              <a:t>robust</a:t>
            </a:r>
            <a:r>
              <a:rPr sz="20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relationships</a:t>
            </a:r>
            <a:r>
              <a:rPr sz="20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Georgia"/>
                <a:cs typeface="Georgia"/>
              </a:rPr>
              <a:t>with</a:t>
            </a:r>
            <a:r>
              <a:rPr sz="2000" spc="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top</a:t>
            </a:r>
            <a:r>
              <a:rPr sz="2000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customers</a:t>
            </a:r>
            <a:r>
              <a:rPr sz="2000" spc="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identified</a:t>
            </a:r>
            <a:r>
              <a:rPr sz="2000" spc="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sz="20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20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Georgia"/>
                <a:cs typeface="Georgia"/>
              </a:rPr>
              <a:t>analysis, </a:t>
            </a:r>
            <a:r>
              <a:rPr sz="2000" spc="-3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considering</a:t>
            </a:r>
            <a:r>
              <a:rPr sz="2000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2000" spc="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implementation</a:t>
            </a:r>
            <a:r>
              <a:rPr sz="20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000" spc="1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Georgia"/>
                <a:cs typeface="Georgia"/>
              </a:rPr>
              <a:t>loyalty</a:t>
            </a:r>
            <a:r>
              <a:rPr sz="20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programs</a:t>
            </a:r>
            <a:r>
              <a:rPr sz="20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sz="20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Georgia"/>
                <a:cs typeface="Georgia"/>
              </a:rPr>
              <a:t>exclusive</a:t>
            </a:r>
            <a:r>
              <a:rPr sz="2000" spc="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offerings.</a:t>
            </a:r>
            <a:endParaRPr sz="2000" dirty="0">
              <a:latin typeface="Georgia"/>
              <a:cs typeface="Georgia"/>
            </a:endParaRPr>
          </a:p>
          <a:p>
            <a:pPr marL="299085" marR="30670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b="1" spc="35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20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45" dirty="0">
                <a:solidFill>
                  <a:srgbClr val="FFFFFF"/>
                </a:solidFill>
                <a:latin typeface="Calibri"/>
                <a:cs typeface="Calibri"/>
              </a:rPr>
              <a:t>Forecasting:</a:t>
            </a:r>
            <a:r>
              <a:rPr sz="20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Georgia"/>
                <a:cs typeface="Georgia"/>
              </a:rPr>
              <a:t>Utilize</a:t>
            </a:r>
            <a:r>
              <a:rPr sz="2000" spc="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Georgia"/>
                <a:cs typeface="Georgia"/>
              </a:rPr>
              <a:t>monthly</a:t>
            </a:r>
            <a:r>
              <a:rPr sz="2000" spc="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gross</a:t>
            </a:r>
            <a:r>
              <a:rPr sz="20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sales</a:t>
            </a:r>
            <a:r>
              <a:rPr sz="2000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r>
              <a:rPr sz="2000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20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Georgia"/>
                <a:cs typeface="Georgia"/>
              </a:rPr>
              <a:t>identify</a:t>
            </a:r>
            <a:r>
              <a:rPr sz="2000" spc="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Georgia"/>
                <a:cs typeface="Georgia"/>
              </a:rPr>
              <a:t>seasonal</a:t>
            </a:r>
            <a:r>
              <a:rPr sz="2000" spc="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Georgia"/>
                <a:cs typeface="Georgia"/>
              </a:rPr>
              <a:t>trends</a:t>
            </a:r>
            <a:r>
              <a:rPr sz="2000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Georgia"/>
                <a:cs typeface="Georgia"/>
              </a:rPr>
              <a:t>for</a:t>
            </a:r>
            <a:r>
              <a:rPr sz="20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more</a:t>
            </a:r>
            <a:r>
              <a:rPr sz="20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Georgia"/>
                <a:cs typeface="Georgia"/>
              </a:rPr>
              <a:t>accurate</a:t>
            </a:r>
            <a:r>
              <a:rPr sz="2000" spc="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sales</a:t>
            </a:r>
            <a:r>
              <a:rPr sz="2000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Georgia"/>
                <a:cs typeface="Georgia"/>
              </a:rPr>
              <a:t>forecasting,</a:t>
            </a:r>
            <a:r>
              <a:rPr sz="2000" spc="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thereby </a:t>
            </a:r>
            <a:r>
              <a:rPr sz="2000" spc="-3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Georgia"/>
                <a:cs typeface="Georgia"/>
              </a:rPr>
              <a:t>aiding</a:t>
            </a:r>
            <a:r>
              <a:rPr sz="2000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sz="20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Georgia"/>
                <a:cs typeface="Georgia"/>
              </a:rPr>
              <a:t>efficient</a:t>
            </a:r>
            <a:r>
              <a:rPr sz="20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inventory</a:t>
            </a:r>
            <a:r>
              <a:rPr sz="2000" spc="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management.</a:t>
            </a:r>
            <a:endParaRPr sz="200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b="1" spc="35" dirty="0">
                <a:solidFill>
                  <a:srgbClr val="FFFFFF"/>
                </a:solidFill>
                <a:latin typeface="Calibri"/>
                <a:cs typeface="Calibri"/>
              </a:rPr>
              <a:t>Strategic Sales</a:t>
            </a:r>
            <a:r>
              <a:rPr sz="20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65" dirty="0">
                <a:solidFill>
                  <a:srgbClr val="FFFFFF"/>
                </a:solidFill>
                <a:latin typeface="Calibri"/>
                <a:cs typeface="Calibri"/>
              </a:rPr>
              <a:t>Focus:</a:t>
            </a:r>
            <a:r>
              <a:rPr sz="2000" b="1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Georgia"/>
                <a:cs typeface="Georgia"/>
              </a:rPr>
              <a:t>Prioritize</a:t>
            </a:r>
            <a:r>
              <a:rPr sz="2000" spc="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sales</a:t>
            </a:r>
            <a:r>
              <a:rPr sz="2000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efforts</a:t>
            </a:r>
            <a:r>
              <a:rPr sz="2000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strategically,</a:t>
            </a:r>
            <a:r>
              <a:rPr sz="2000" spc="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Georgia"/>
                <a:cs typeface="Georgia"/>
              </a:rPr>
              <a:t>based</a:t>
            </a:r>
            <a:r>
              <a:rPr sz="20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r>
              <a:rPr sz="20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Georgia"/>
                <a:cs typeface="Georgia"/>
              </a:rPr>
              <a:t>channel</a:t>
            </a:r>
            <a:r>
              <a:rPr sz="2000" spc="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Georgia"/>
                <a:cs typeface="Georgia"/>
              </a:rPr>
              <a:t>contribution,</a:t>
            </a:r>
            <a:r>
              <a:rPr sz="2000" spc="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Georgia"/>
                <a:cs typeface="Georgia"/>
              </a:rPr>
              <a:t>focusing</a:t>
            </a:r>
            <a:r>
              <a:rPr sz="2000" spc="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r>
              <a:rPr sz="20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retailers</a:t>
            </a:r>
            <a:r>
              <a:rPr sz="2000" spc="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2000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direct</a:t>
            </a:r>
            <a:endParaRPr sz="2000" dirty="0">
              <a:latin typeface="Georgia"/>
              <a:cs typeface="Georgia"/>
            </a:endParaRPr>
          </a:p>
          <a:p>
            <a:pPr marL="299085">
              <a:lnSpc>
                <a:spcPct val="100000"/>
              </a:lnSpc>
            </a:pP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channels</a:t>
            </a:r>
            <a:r>
              <a:rPr sz="2000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Georgia"/>
                <a:cs typeface="Georgia"/>
              </a:rPr>
              <a:t>for</a:t>
            </a:r>
            <a:r>
              <a:rPr sz="20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maximum</a:t>
            </a:r>
            <a:r>
              <a:rPr sz="2000" spc="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Georgia"/>
                <a:cs typeface="Georgia"/>
              </a:rPr>
              <a:t>impact.</a:t>
            </a:r>
            <a:endParaRPr sz="2000" dirty="0">
              <a:latin typeface="Georgia"/>
              <a:cs typeface="Georgia"/>
            </a:endParaRPr>
          </a:p>
          <a:p>
            <a:pPr marL="299085" marR="35496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b="1" spc="30" dirty="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sz="20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20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6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2000" spc="60" dirty="0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sz="20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Georgia"/>
                <a:cs typeface="Georgia"/>
              </a:rPr>
              <a:t>Regularly</a:t>
            </a:r>
            <a:r>
              <a:rPr sz="2000" spc="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Georgia"/>
                <a:cs typeface="Georgia"/>
              </a:rPr>
              <a:t>analyze</a:t>
            </a:r>
            <a:r>
              <a:rPr sz="2000" spc="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2000" spc="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performance</a:t>
            </a:r>
            <a:r>
              <a:rPr sz="2000" spc="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000" spc="20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top</a:t>
            </a:r>
            <a:r>
              <a:rPr sz="20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products</a:t>
            </a:r>
            <a:r>
              <a:rPr sz="20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sz="2000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Georgia"/>
                <a:cs typeface="Georgia"/>
              </a:rPr>
              <a:t>each</a:t>
            </a:r>
            <a:r>
              <a:rPr sz="2000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Georgia"/>
                <a:cs typeface="Georgia"/>
              </a:rPr>
              <a:t>division</a:t>
            </a:r>
            <a:r>
              <a:rPr sz="2000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20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adapt</a:t>
            </a:r>
            <a:r>
              <a:rPr sz="2000" spc="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20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Georgia"/>
                <a:cs typeface="Georgia"/>
              </a:rPr>
              <a:t>changing </a:t>
            </a:r>
            <a:r>
              <a:rPr sz="2000" spc="-3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Georgia"/>
                <a:cs typeface="Georgia"/>
              </a:rPr>
              <a:t>market</a:t>
            </a:r>
            <a:r>
              <a:rPr sz="2000" spc="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Georgia"/>
                <a:cs typeface="Georgia"/>
              </a:rPr>
              <a:t>demands</a:t>
            </a:r>
            <a:r>
              <a:rPr sz="2000" spc="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2000" spc="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consumer</a:t>
            </a:r>
            <a:r>
              <a:rPr sz="2000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preferences.</a:t>
            </a:r>
            <a:r>
              <a:rPr sz="20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Georgia"/>
                <a:cs typeface="Georgia"/>
              </a:rPr>
              <a:t>This</a:t>
            </a:r>
            <a:r>
              <a:rPr sz="2000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Georgia"/>
                <a:cs typeface="Georgia"/>
              </a:rPr>
              <a:t>ongoing</a:t>
            </a:r>
            <a:r>
              <a:rPr sz="2000" spc="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Georgia"/>
                <a:cs typeface="Georgia"/>
              </a:rPr>
              <a:t>analysis</a:t>
            </a:r>
            <a:r>
              <a:rPr sz="2000" spc="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Georgia"/>
                <a:cs typeface="Georgia"/>
              </a:rPr>
              <a:t>will</a:t>
            </a:r>
            <a:r>
              <a:rPr sz="2000" spc="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Georgia"/>
                <a:cs typeface="Georgia"/>
              </a:rPr>
              <a:t>facilitate</a:t>
            </a:r>
            <a:r>
              <a:rPr sz="2000" spc="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informed</a:t>
            </a:r>
            <a:r>
              <a:rPr sz="2000" spc="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decision-making</a:t>
            </a:r>
            <a:r>
              <a:rPr sz="2000" spc="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2000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strategic </a:t>
            </a:r>
            <a:r>
              <a:rPr sz="20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Georgia"/>
                <a:cs typeface="Georgia"/>
              </a:rPr>
              <a:t>adjustments.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B943FF-8E8A-5578-A30D-E04FF8DA228F}"/>
              </a:ext>
            </a:extLst>
          </p:cNvPr>
          <p:cNvSpPr/>
          <p:nvPr/>
        </p:nvSpPr>
        <p:spPr>
          <a:xfrm>
            <a:off x="3206750" y="21993"/>
            <a:ext cx="56388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429F5-E478-7423-69B2-A1F4F5A8BE99}"/>
              </a:ext>
            </a:extLst>
          </p:cNvPr>
          <p:cNvSpPr txBox="1"/>
          <p:nvPr/>
        </p:nvSpPr>
        <p:spPr>
          <a:xfrm>
            <a:off x="3892713" y="94472"/>
            <a:ext cx="4266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spc="-105" dirty="0"/>
              <a:t>Recommendations</a:t>
            </a:r>
            <a:endParaRPr lang="en-GB" sz="4400" dirty="0"/>
          </a:p>
        </p:txBody>
      </p:sp>
    </p:spTree>
  </p:cSld>
  <p:clrMapOvr>
    <a:masterClrMapping/>
  </p:clrMapOvr>
  <p:transition spd="slow" advTm="15528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1300CE8-3470-B27E-39F1-56AE74CF0F0D}"/>
              </a:ext>
            </a:extLst>
          </p:cNvPr>
          <p:cNvSpPr/>
          <p:nvPr/>
        </p:nvSpPr>
        <p:spPr>
          <a:xfrm>
            <a:off x="3054350" y="1733550"/>
            <a:ext cx="6553200" cy="3124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3950" y="2647950"/>
            <a:ext cx="6466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395" dirty="0"/>
              <a:t>THANK</a:t>
            </a:r>
            <a:r>
              <a:rPr sz="8000" dirty="0"/>
              <a:t> </a:t>
            </a:r>
            <a:r>
              <a:rPr sz="8000" spc="415" dirty="0"/>
              <a:t>YOU</a:t>
            </a:r>
            <a:endParaRPr sz="8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784">
        <p14:flash/>
      </p:transition>
    </mc:Choice>
    <mc:Fallback xmlns="">
      <p:transition spd="slow" advTm="478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1982" y="1962150"/>
            <a:ext cx="4358767" cy="426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583565" algn="l"/>
                <a:tab pos="584200" algn="l"/>
              </a:tabLst>
            </a:pPr>
            <a:r>
              <a:rPr sz="2400" spc="-70" dirty="0">
                <a:solidFill>
                  <a:srgbClr val="FFFFFF"/>
                </a:solidFill>
                <a:latin typeface="Georgia"/>
                <a:cs typeface="Georgia"/>
              </a:rPr>
              <a:t>Introduction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Wingdings"/>
              <a:buChar char=""/>
            </a:pPr>
            <a:endParaRPr sz="2500" dirty="0">
              <a:latin typeface="Georgia"/>
              <a:cs typeface="Georgia"/>
            </a:endParaRPr>
          </a:p>
          <a:p>
            <a:pPr marL="584200" indent="-571500">
              <a:lnSpc>
                <a:spcPct val="100000"/>
              </a:lnSpc>
              <a:buFont typeface="Wingdings"/>
              <a:buChar char=""/>
              <a:tabLst>
                <a:tab pos="583565" algn="l"/>
                <a:tab pos="584200" algn="l"/>
              </a:tabLst>
            </a:pPr>
            <a:r>
              <a:rPr sz="2400" spc="-80" dirty="0">
                <a:solidFill>
                  <a:srgbClr val="FFFFFF"/>
                </a:solidFill>
                <a:latin typeface="Georgia"/>
                <a:cs typeface="Georgia"/>
              </a:rPr>
              <a:t>Business</a:t>
            </a:r>
            <a:r>
              <a:rPr sz="24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Georgia"/>
                <a:cs typeface="Georgia"/>
              </a:rPr>
              <a:t>Scenario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Wingdings"/>
              <a:buChar char=""/>
            </a:pPr>
            <a:endParaRPr sz="2500" dirty="0">
              <a:latin typeface="Georgia"/>
              <a:cs typeface="Georgia"/>
            </a:endParaRPr>
          </a:p>
          <a:p>
            <a:pPr marL="584200" indent="-571500">
              <a:lnSpc>
                <a:spcPct val="100000"/>
              </a:lnSpc>
              <a:buFont typeface="Wingdings"/>
              <a:buChar char=""/>
              <a:tabLst>
                <a:tab pos="583565" algn="l"/>
                <a:tab pos="584200" algn="l"/>
              </a:tabLst>
            </a:pPr>
            <a:r>
              <a:rPr sz="2400" spc="-45" dirty="0">
                <a:solidFill>
                  <a:srgbClr val="FFFFFF"/>
                </a:solidFill>
                <a:latin typeface="Georgia"/>
                <a:cs typeface="Georgia"/>
              </a:rPr>
              <a:t>Database</a:t>
            </a:r>
            <a:r>
              <a:rPr sz="24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Georgia"/>
                <a:cs typeface="Georgia"/>
              </a:rPr>
              <a:t>Overview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Wingdings"/>
              <a:buChar char=""/>
            </a:pPr>
            <a:endParaRPr sz="2500" dirty="0">
              <a:latin typeface="Georgia"/>
              <a:cs typeface="Georgia"/>
            </a:endParaRPr>
          </a:p>
          <a:p>
            <a:pPr marL="584200" indent="-571500">
              <a:lnSpc>
                <a:spcPct val="100000"/>
              </a:lnSpc>
              <a:buFont typeface="Wingdings"/>
              <a:buChar char=""/>
              <a:tabLst>
                <a:tab pos="583565" algn="l"/>
                <a:tab pos="584200" algn="l"/>
              </a:tabLst>
            </a:pPr>
            <a:r>
              <a:rPr sz="2400" spc="-20" dirty="0">
                <a:solidFill>
                  <a:srgbClr val="FFFFFF"/>
                </a:solidFill>
                <a:latin typeface="Georgia"/>
                <a:cs typeface="Georgia"/>
              </a:rPr>
              <a:t>Ad-Hoc</a:t>
            </a:r>
            <a:r>
              <a:rPr sz="24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Georgia"/>
                <a:cs typeface="Georgia"/>
              </a:rPr>
              <a:t>Requests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Wingdings"/>
              <a:buChar char=""/>
            </a:pPr>
            <a:endParaRPr sz="2500" dirty="0">
              <a:latin typeface="Georgia"/>
              <a:cs typeface="Georgia"/>
            </a:endParaRPr>
          </a:p>
          <a:p>
            <a:pPr marL="584200" indent="-571500">
              <a:lnSpc>
                <a:spcPct val="100000"/>
              </a:lnSpc>
              <a:buFont typeface="Wingdings"/>
              <a:buChar char=""/>
              <a:tabLst>
                <a:tab pos="583565" algn="l"/>
                <a:tab pos="584200" algn="l"/>
              </a:tabLst>
            </a:pPr>
            <a:r>
              <a:rPr sz="2400" spc="-30" dirty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Wingdings"/>
              <a:buChar char=""/>
            </a:pPr>
            <a:endParaRPr sz="2500" dirty="0">
              <a:latin typeface="Georgia"/>
              <a:cs typeface="Georgia"/>
            </a:endParaRPr>
          </a:p>
          <a:p>
            <a:pPr marL="584200" indent="-571500">
              <a:lnSpc>
                <a:spcPct val="100000"/>
              </a:lnSpc>
              <a:buFont typeface="Wingdings"/>
              <a:buChar char=""/>
              <a:tabLst>
                <a:tab pos="583565" algn="l"/>
                <a:tab pos="584200" algn="l"/>
              </a:tabLst>
            </a:pPr>
            <a:r>
              <a:rPr sz="2400" spc="-60" dirty="0">
                <a:solidFill>
                  <a:srgbClr val="FFFFFF"/>
                </a:solidFill>
                <a:latin typeface="Georgia"/>
                <a:cs typeface="Georgia"/>
              </a:rPr>
              <a:t>Recommendations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49B3A2-C428-451E-5C44-FD894A3179E5}"/>
              </a:ext>
            </a:extLst>
          </p:cNvPr>
          <p:cNvSpPr/>
          <p:nvPr/>
        </p:nvSpPr>
        <p:spPr>
          <a:xfrm>
            <a:off x="3435350" y="55495"/>
            <a:ext cx="49530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13299" y="195195"/>
            <a:ext cx="24916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Contents</a:t>
            </a:r>
            <a:endParaRPr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303">
        <p:split orient="vert"/>
      </p:transition>
    </mc:Choice>
    <mc:Fallback xmlns="">
      <p:transition spd="slow" advTm="4303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xfrm>
            <a:off x="686516" y="2042741"/>
            <a:ext cx="10141979" cy="43325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09" marR="5080">
              <a:lnSpc>
                <a:spcPct val="100000"/>
              </a:lnSpc>
              <a:spcBef>
                <a:spcPts val="105"/>
              </a:spcBef>
            </a:pPr>
            <a:r>
              <a:rPr sz="2400" spc="-10" dirty="0"/>
              <a:t>Atliq </a:t>
            </a:r>
            <a:r>
              <a:rPr sz="2400" spc="-5" dirty="0"/>
              <a:t>Hardware stands </a:t>
            </a:r>
            <a:r>
              <a:rPr sz="2400" dirty="0"/>
              <a:t>as a leading </a:t>
            </a:r>
            <a:r>
              <a:rPr sz="2400" spc="-5" dirty="0"/>
              <a:t>computer hardware manufacturer based in </a:t>
            </a:r>
            <a:r>
              <a:rPr sz="2400" dirty="0"/>
              <a:t>India, </a:t>
            </a:r>
            <a:r>
              <a:rPr sz="2400" spc="5" dirty="0"/>
              <a:t> </a:t>
            </a:r>
            <a:r>
              <a:rPr sz="2400" spc="-5" dirty="0"/>
              <a:t>distinguishing itself with </a:t>
            </a:r>
            <a:r>
              <a:rPr sz="2400" dirty="0"/>
              <a:t>a </a:t>
            </a:r>
            <a:r>
              <a:rPr sz="2400" spc="-5" dirty="0"/>
              <a:t>substantial global footprint encompassing </a:t>
            </a:r>
            <a:r>
              <a:rPr sz="2400" dirty="0"/>
              <a:t>operations </a:t>
            </a:r>
            <a:r>
              <a:rPr sz="2400" spc="-5" dirty="0"/>
              <a:t>in 27 </a:t>
            </a:r>
            <a:r>
              <a:rPr sz="2400" dirty="0"/>
              <a:t> </a:t>
            </a:r>
            <a:r>
              <a:rPr sz="2400" spc="-5" dirty="0"/>
              <a:t>countries. With </a:t>
            </a:r>
            <a:r>
              <a:rPr sz="2400" dirty="0"/>
              <a:t>an </a:t>
            </a:r>
            <a:r>
              <a:rPr sz="2400" spc="-5" dirty="0"/>
              <a:t>extensive clientele </a:t>
            </a:r>
            <a:r>
              <a:rPr sz="2400" spc="-15" dirty="0"/>
              <a:t>of </a:t>
            </a:r>
            <a:r>
              <a:rPr sz="2400" spc="-5" dirty="0"/>
              <a:t>74, </a:t>
            </a:r>
            <a:r>
              <a:rPr sz="2400" spc="-10" dirty="0"/>
              <a:t>Atliq </a:t>
            </a:r>
            <a:r>
              <a:rPr sz="2400" spc="-5" dirty="0"/>
              <a:t>Hardware has </a:t>
            </a:r>
            <a:r>
              <a:rPr sz="2400" dirty="0"/>
              <a:t>firmly </a:t>
            </a:r>
            <a:r>
              <a:rPr sz="2400" spc="-5" dirty="0"/>
              <a:t>entrenched its </a:t>
            </a:r>
            <a:r>
              <a:rPr sz="2400" dirty="0"/>
              <a:t> presence </a:t>
            </a:r>
            <a:r>
              <a:rPr sz="2400" spc="-5" dirty="0"/>
              <a:t>in </a:t>
            </a:r>
            <a:r>
              <a:rPr sz="2400" spc="-10" dirty="0"/>
              <a:t>key </a:t>
            </a:r>
            <a:r>
              <a:rPr sz="2400" spc="-5" dirty="0"/>
              <a:t>regions, including Asia Pacific </a:t>
            </a:r>
            <a:r>
              <a:rPr sz="2400" spc="-25" dirty="0"/>
              <a:t>(APAC), </a:t>
            </a:r>
            <a:r>
              <a:rPr sz="2400" spc="-5" dirty="0"/>
              <a:t>Europe </a:t>
            </a:r>
            <a:r>
              <a:rPr sz="2400" spc="-10" dirty="0"/>
              <a:t>(EU), </a:t>
            </a:r>
            <a:r>
              <a:rPr sz="2400" spc="10" dirty="0"/>
              <a:t>North </a:t>
            </a:r>
            <a:r>
              <a:rPr sz="2400" spc="-5" dirty="0"/>
              <a:t>America (NA), </a:t>
            </a:r>
            <a:r>
              <a:rPr sz="2400" spc="-535" dirty="0"/>
              <a:t> </a:t>
            </a:r>
            <a:r>
              <a:rPr sz="2400" spc="-5" dirty="0"/>
              <a:t>and</a:t>
            </a:r>
            <a:r>
              <a:rPr sz="2400" spc="-10" dirty="0"/>
              <a:t> </a:t>
            </a:r>
            <a:r>
              <a:rPr sz="2400" dirty="0"/>
              <a:t>Latin America</a:t>
            </a:r>
            <a:r>
              <a:rPr sz="2400" spc="-40" dirty="0"/>
              <a:t> </a:t>
            </a:r>
            <a:r>
              <a:rPr sz="2400" spc="-35" dirty="0"/>
              <a:t>(LATAM).</a:t>
            </a:r>
          </a:p>
          <a:p>
            <a:pPr marL="16510">
              <a:lnSpc>
                <a:spcPct val="100000"/>
              </a:lnSpc>
              <a:spcBef>
                <a:spcPts val="5"/>
              </a:spcBef>
            </a:pPr>
            <a:endParaRPr sz="2400" dirty="0"/>
          </a:p>
          <a:p>
            <a:pPr marL="29209" marR="12065">
              <a:lnSpc>
                <a:spcPct val="100000"/>
              </a:lnSpc>
            </a:pPr>
            <a:r>
              <a:rPr sz="2400" dirty="0"/>
              <a:t>The </a:t>
            </a:r>
            <a:r>
              <a:rPr sz="2400" spc="-5" dirty="0"/>
              <a:t>company excels in </a:t>
            </a:r>
            <a:r>
              <a:rPr sz="2400" spc="-10" dirty="0"/>
              <a:t>three </a:t>
            </a:r>
            <a:r>
              <a:rPr sz="2400" spc="10" dirty="0"/>
              <a:t>primary </a:t>
            </a:r>
            <a:r>
              <a:rPr sz="2400" dirty="0"/>
              <a:t>product divisions, each </a:t>
            </a:r>
            <a:r>
              <a:rPr sz="2400" spc="-5" dirty="0"/>
              <a:t>contributing </a:t>
            </a:r>
            <a:r>
              <a:rPr sz="2400" spc="-10" dirty="0"/>
              <a:t>to </a:t>
            </a:r>
            <a:r>
              <a:rPr sz="2400" spc="-5" dirty="0"/>
              <a:t>its diverse </a:t>
            </a:r>
            <a:r>
              <a:rPr sz="2400" dirty="0"/>
              <a:t> and </a:t>
            </a:r>
            <a:r>
              <a:rPr sz="2400" spc="-5" dirty="0"/>
              <a:t>expansive </a:t>
            </a:r>
            <a:r>
              <a:rPr sz="2400" spc="5" dirty="0"/>
              <a:t>portfolio: </a:t>
            </a:r>
            <a:r>
              <a:rPr sz="2400" spc="-5" dirty="0"/>
              <a:t>Peripherals </a:t>
            </a:r>
            <a:r>
              <a:rPr sz="2400" dirty="0"/>
              <a:t>and </a:t>
            </a:r>
            <a:r>
              <a:rPr sz="2400" spc="-5" dirty="0"/>
              <a:t>Accessories (P </a:t>
            </a:r>
            <a:r>
              <a:rPr sz="2400" dirty="0"/>
              <a:t>&amp; </a:t>
            </a:r>
            <a:r>
              <a:rPr sz="2400" spc="-5" dirty="0"/>
              <a:t>A), Network </a:t>
            </a:r>
            <a:r>
              <a:rPr sz="2400" dirty="0"/>
              <a:t>and </a:t>
            </a:r>
            <a:r>
              <a:rPr sz="2400" spc="-15" dirty="0"/>
              <a:t>Storage </a:t>
            </a:r>
            <a:r>
              <a:rPr sz="2400" spc="-5" dirty="0"/>
              <a:t>(N </a:t>
            </a:r>
            <a:r>
              <a:rPr sz="2400" dirty="0"/>
              <a:t>&amp; </a:t>
            </a:r>
            <a:r>
              <a:rPr sz="2400" spc="-535" dirty="0"/>
              <a:t> </a:t>
            </a:r>
            <a:r>
              <a:rPr sz="2400" spc="-5" dirty="0"/>
              <a:t>S), </a:t>
            </a:r>
            <a:r>
              <a:rPr sz="2400" dirty="0"/>
              <a:t>and</a:t>
            </a:r>
            <a:r>
              <a:rPr sz="2400" spc="-5" dirty="0"/>
              <a:t> </a:t>
            </a:r>
            <a:r>
              <a:rPr sz="2400" spc="-10" dirty="0"/>
              <a:t>Personal</a:t>
            </a:r>
            <a:r>
              <a:rPr sz="2400" spc="5" dirty="0"/>
              <a:t> </a:t>
            </a:r>
            <a:r>
              <a:rPr sz="2400" spc="-5" dirty="0"/>
              <a:t>Computer</a:t>
            </a:r>
            <a:r>
              <a:rPr sz="2400" spc="-25" dirty="0"/>
              <a:t> </a:t>
            </a:r>
            <a:r>
              <a:rPr sz="2400" spc="-5" dirty="0"/>
              <a:t>(PC).</a:t>
            </a:r>
            <a:r>
              <a:rPr sz="2400" spc="5" dirty="0"/>
              <a:t> </a:t>
            </a:r>
            <a:r>
              <a:rPr sz="2400" spc="-5" dirty="0"/>
              <a:t>This</a:t>
            </a:r>
            <a:r>
              <a:rPr sz="2400" spc="10" dirty="0"/>
              <a:t> </a:t>
            </a:r>
            <a:r>
              <a:rPr sz="2400" spc="-10" dirty="0"/>
              <a:t>comprehensive</a:t>
            </a:r>
            <a:r>
              <a:rPr sz="2400" spc="-30" dirty="0"/>
              <a:t> </a:t>
            </a:r>
            <a:r>
              <a:rPr sz="2400" dirty="0"/>
              <a:t>array </a:t>
            </a:r>
            <a:r>
              <a:rPr sz="2400" spc="-20" dirty="0"/>
              <a:t>of</a:t>
            </a:r>
            <a:r>
              <a:rPr sz="2400" dirty="0"/>
              <a:t> </a:t>
            </a:r>
            <a:r>
              <a:rPr sz="2400" spc="-5" dirty="0"/>
              <a:t>offerings</a:t>
            </a:r>
            <a:r>
              <a:rPr sz="2400" spc="-35" dirty="0"/>
              <a:t> </a:t>
            </a:r>
            <a:r>
              <a:rPr sz="2400" spc="-5" dirty="0"/>
              <a:t>positions</a:t>
            </a:r>
            <a:r>
              <a:rPr sz="2400" spc="25" dirty="0"/>
              <a:t> </a:t>
            </a:r>
            <a:r>
              <a:rPr sz="2400" spc="-10" dirty="0"/>
              <a:t>Atliq </a:t>
            </a:r>
            <a:r>
              <a:rPr sz="2400" spc="-5" dirty="0"/>
              <a:t> Hardware</a:t>
            </a:r>
            <a:r>
              <a:rPr sz="2400" spc="-35" dirty="0"/>
              <a:t> </a:t>
            </a:r>
            <a:r>
              <a:rPr sz="2400" dirty="0"/>
              <a:t>as</a:t>
            </a:r>
            <a:r>
              <a:rPr sz="2400" spc="15" dirty="0"/>
              <a:t> </a:t>
            </a:r>
            <a:r>
              <a:rPr sz="2400" dirty="0"/>
              <a:t>a</a:t>
            </a:r>
            <a:r>
              <a:rPr sz="2400" spc="5" dirty="0"/>
              <a:t> </a:t>
            </a:r>
            <a:r>
              <a:rPr sz="2400" spc="-5" dirty="0"/>
              <a:t>versatile</a:t>
            </a:r>
            <a:r>
              <a:rPr sz="2400" spc="-20" dirty="0"/>
              <a:t> </a:t>
            </a:r>
            <a:r>
              <a:rPr sz="2400" spc="-5" dirty="0"/>
              <a:t>and</a:t>
            </a:r>
            <a:r>
              <a:rPr sz="2400" dirty="0"/>
              <a:t> </a:t>
            </a:r>
            <a:r>
              <a:rPr sz="2400" spc="-5" dirty="0"/>
              <a:t>dependable</a:t>
            </a:r>
            <a:r>
              <a:rPr sz="2400" spc="-40" dirty="0"/>
              <a:t> </a:t>
            </a:r>
            <a:r>
              <a:rPr sz="2400" dirty="0"/>
              <a:t>choice</a:t>
            </a:r>
            <a:r>
              <a:rPr sz="2400" spc="-20" dirty="0"/>
              <a:t> </a:t>
            </a:r>
            <a:r>
              <a:rPr sz="2400" dirty="0"/>
              <a:t>for</a:t>
            </a:r>
            <a:r>
              <a:rPr sz="2400" spc="-15" dirty="0"/>
              <a:t> </a:t>
            </a:r>
            <a:r>
              <a:rPr sz="2400" spc="-5" dirty="0"/>
              <a:t>consumers</a:t>
            </a:r>
            <a:r>
              <a:rPr sz="2400" spc="-20" dirty="0"/>
              <a:t> </a:t>
            </a:r>
            <a:r>
              <a:rPr sz="2400" spc="-5" dirty="0"/>
              <a:t>worldwide.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B4F1AE-B568-0902-6142-865F933218E9}"/>
              </a:ext>
            </a:extLst>
          </p:cNvPr>
          <p:cNvSpPr/>
          <p:nvPr/>
        </p:nvSpPr>
        <p:spPr>
          <a:xfrm>
            <a:off x="3206750" y="21993"/>
            <a:ext cx="56388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87850" y="161693"/>
            <a:ext cx="3276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30" dirty="0"/>
              <a:t>Intro</a:t>
            </a:r>
            <a:r>
              <a:rPr sz="4000" spc="-180" dirty="0"/>
              <a:t>d</a:t>
            </a:r>
            <a:r>
              <a:rPr sz="4000" spc="-65" dirty="0"/>
              <a:t>ucti</a:t>
            </a:r>
            <a:r>
              <a:rPr sz="4000" spc="-100" dirty="0"/>
              <a:t>o</a:t>
            </a:r>
            <a:r>
              <a:rPr sz="4000" spc="-160" dirty="0"/>
              <a:t>n</a:t>
            </a:r>
            <a:endParaRPr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51">
        <p:fade/>
      </p:transition>
    </mc:Choice>
    <mc:Fallback xmlns="">
      <p:transition spd="med" advTm="1185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985" y="1504950"/>
            <a:ext cx="11428730" cy="5434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830" indent="-4057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417830" algn="l"/>
                <a:tab pos="4184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dataset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covers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fiscal years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2020</a:t>
            </a:r>
            <a:r>
              <a:rPr sz="20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2021,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detailing</a:t>
            </a:r>
            <a:r>
              <a:rPr sz="2000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Atliq</a:t>
            </a:r>
            <a:r>
              <a:rPr sz="20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Hardware's</a:t>
            </a:r>
            <a:r>
              <a:rPr sz="20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financial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performance.</a:t>
            </a:r>
            <a:endParaRPr sz="20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Wingdings"/>
              <a:buChar char=""/>
            </a:pPr>
            <a:endParaRPr dirty="0">
              <a:latin typeface="Segoe UI"/>
              <a:cs typeface="Segoe UI"/>
            </a:endParaRPr>
          </a:p>
          <a:p>
            <a:pPr marL="417830" indent="-405765">
              <a:lnSpc>
                <a:spcPct val="100000"/>
              </a:lnSpc>
              <a:buFont typeface="Wingdings"/>
              <a:buChar char=""/>
              <a:tabLst>
                <a:tab pos="417830" algn="l"/>
                <a:tab pos="4184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fiscal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year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runs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from September</a:t>
            </a:r>
            <a:r>
              <a:rPr sz="20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1st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August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31st, aligning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sz="20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Atliq</a:t>
            </a:r>
            <a:r>
              <a:rPr sz="20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Hardware's</a:t>
            </a:r>
            <a:r>
              <a:rPr sz="20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reporting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cycle.</a:t>
            </a:r>
            <a:endParaRPr sz="20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Wingdings"/>
              <a:buChar char=""/>
            </a:pPr>
            <a:endParaRPr dirty="0">
              <a:latin typeface="Segoe UI"/>
              <a:cs typeface="Segoe UI"/>
            </a:endParaRPr>
          </a:p>
          <a:p>
            <a:pPr marL="355600" marR="29464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database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comprises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six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key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tables:</a:t>
            </a:r>
            <a:r>
              <a:rPr sz="20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dim_customer</a:t>
            </a:r>
            <a:r>
              <a:rPr sz="20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(Customers),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dim_product</a:t>
            </a:r>
            <a:r>
              <a:rPr sz="200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(Products),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fact_gross_price </a:t>
            </a:r>
            <a:r>
              <a:rPr sz="2000" spc="-4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(Gross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Prices),</a:t>
            </a:r>
            <a:r>
              <a:rPr sz="20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fact_manufacturing_cost</a:t>
            </a:r>
            <a:r>
              <a:rPr sz="20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(Manufacturing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Costs),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fact_pre_invoice_deductions</a:t>
            </a:r>
            <a:r>
              <a:rPr sz="2000" spc="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(Pre-Invoice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 Deductions),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fact_sales_monthly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(Monthly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Sales).</a:t>
            </a:r>
            <a:endParaRPr sz="20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Wingdings"/>
              <a:buChar char=""/>
            </a:pPr>
            <a:endParaRPr dirty="0">
              <a:latin typeface="Segoe UI"/>
              <a:cs typeface="Segoe UI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These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tables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capture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customer info,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product</a:t>
            </a:r>
            <a:r>
              <a:rPr sz="20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details,</a:t>
            </a:r>
            <a:r>
              <a:rPr sz="20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gross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 prices,</a:t>
            </a:r>
            <a:r>
              <a:rPr sz="20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manufacturing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costs,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 pre-invoice</a:t>
            </a:r>
            <a:r>
              <a:rPr sz="20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deductions, </a:t>
            </a:r>
            <a:r>
              <a:rPr sz="2000" spc="-4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monthly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sales.</a:t>
            </a:r>
            <a:endParaRPr sz="20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</a:pPr>
            <a:endParaRPr sz="2000" dirty="0">
              <a:latin typeface="Segoe UI"/>
              <a:cs typeface="Segoe UI"/>
            </a:endParaRPr>
          </a:p>
          <a:p>
            <a:pPr marL="417830" indent="-405765">
              <a:lnSpc>
                <a:spcPct val="100000"/>
              </a:lnSpc>
              <a:buFont typeface="Wingdings"/>
              <a:buChar char=""/>
              <a:tabLst>
                <a:tab pos="417830" algn="l"/>
                <a:tab pos="418465" algn="l"/>
              </a:tabLst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dataset</a:t>
            </a:r>
            <a:r>
              <a:rPr sz="20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enables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analysis 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 customer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interactions,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product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performance,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pricing</a:t>
            </a:r>
            <a:r>
              <a:rPr sz="20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trends,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manufacturing</a:t>
            </a:r>
            <a:endParaRPr sz="2000" dirty="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efficiency,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financial adjustments.</a:t>
            </a:r>
            <a:endParaRPr sz="2000" dirty="0">
              <a:latin typeface="Segoe UI"/>
              <a:cs typeface="Segoe UI"/>
            </a:endParaRPr>
          </a:p>
          <a:p>
            <a:pPr marL="355600" marR="224790" indent="-342900">
              <a:lnSpc>
                <a:spcPct val="100000"/>
              </a:lnSpc>
              <a:spcBef>
                <a:spcPts val="21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It 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serves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as a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valuable resource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for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informed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decision-making,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offering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insights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into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business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operations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and </a:t>
            </a:r>
            <a:r>
              <a:rPr sz="2000" spc="-4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areas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for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improvement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or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growth.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B30C22-78A1-B0B6-A822-BF2DCFC3D63E}"/>
              </a:ext>
            </a:extLst>
          </p:cNvPr>
          <p:cNvSpPr/>
          <p:nvPr/>
        </p:nvSpPr>
        <p:spPr>
          <a:xfrm>
            <a:off x="3359150" y="32761"/>
            <a:ext cx="56388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92550" y="176093"/>
            <a:ext cx="479526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40" dirty="0"/>
              <a:t>Ke</a:t>
            </a:r>
            <a:r>
              <a:rPr lang="en-IN" sz="4000" spc="40" dirty="0"/>
              <a:t>y</a:t>
            </a:r>
            <a:r>
              <a:rPr sz="4000" spc="20" dirty="0"/>
              <a:t> </a:t>
            </a:r>
            <a:r>
              <a:rPr sz="4000" spc="-90" dirty="0"/>
              <a:t>Considerations</a:t>
            </a:r>
            <a:endParaRPr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3342">
        <p:dissolve/>
      </p:transition>
    </mc:Choice>
    <mc:Fallback xmlns="">
      <p:transition spd="slow" advTm="13342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22ACD0F8-4237-B621-7762-C9D492CE5B8C}"/>
              </a:ext>
            </a:extLst>
          </p:cNvPr>
          <p:cNvSpPr/>
          <p:nvPr/>
        </p:nvSpPr>
        <p:spPr>
          <a:xfrm>
            <a:off x="1073150" y="1581150"/>
            <a:ext cx="9906000" cy="3429000"/>
          </a:xfrm>
          <a:prstGeom prst="wedgeEllipseCallou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2350" y="2495550"/>
            <a:ext cx="844766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-65" dirty="0"/>
              <a:t>Ad-hoc</a:t>
            </a:r>
            <a:r>
              <a:rPr lang="en-IN" sz="8000" b="1" spc="70" dirty="0"/>
              <a:t> </a:t>
            </a:r>
            <a:r>
              <a:rPr sz="8000" b="1" spc="-270" dirty="0"/>
              <a:t>Requests</a:t>
            </a:r>
            <a:endParaRPr sz="8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7891">
        <p:circle/>
      </p:transition>
    </mc:Choice>
    <mc:Fallback xmlns="">
      <p:transition spd="slow" advTm="7891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8350" y="4781550"/>
            <a:ext cx="4317491" cy="237057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0828" y="1907908"/>
            <a:ext cx="5105400" cy="26753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43360" y="1030986"/>
            <a:ext cx="89033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Provide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b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list</a:t>
            </a:r>
            <a:r>
              <a:rPr sz="2000" b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20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markets</a:t>
            </a:r>
            <a:r>
              <a:rPr sz="20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20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sz="2000" b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customer</a:t>
            </a:r>
            <a:r>
              <a:rPr sz="2000" b="1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Segoe UI"/>
                <a:cs typeface="Segoe UI"/>
              </a:rPr>
              <a:t>"Atliq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Segoe UI"/>
                <a:cs typeface="Segoe UI"/>
              </a:rPr>
              <a:t>Exclusive"</a:t>
            </a:r>
            <a:r>
              <a:rPr sz="20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operates </a:t>
            </a:r>
            <a:r>
              <a:rPr sz="2000" b="1" spc="-10" dirty="0">
                <a:solidFill>
                  <a:srgbClr val="FFFFFF"/>
                </a:solidFill>
                <a:latin typeface="Segoe UI"/>
                <a:cs typeface="Segoe UI"/>
              </a:rPr>
              <a:t>its</a:t>
            </a:r>
            <a:endParaRPr sz="20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business</a:t>
            </a:r>
            <a:r>
              <a:rPr sz="2000" b="1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2000" b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b="1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Segoe UI"/>
                <a:cs typeface="Segoe UI"/>
              </a:rPr>
              <a:t>APAC</a:t>
            </a:r>
            <a:r>
              <a:rPr sz="2000" b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region.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6295" y="6368593"/>
            <a:ext cx="5661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Atliq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Georgia"/>
                <a:cs typeface="Georgia"/>
              </a:rPr>
              <a:t>Exclusive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Georgia"/>
                <a:cs typeface="Georgia"/>
              </a:rPr>
              <a:t>operates</a:t>
            </a:r>
            <a:r>
              <a:rPr sz="1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Georgia"/>
                <a:cs typeface="Georgia"/>
              </a:rPr>
              <a:t>its</a:t>
            </a:r>
            <a:r>
              <a:rPr sz="18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Georgia"/>
                <a:cs typeface="Georgia"/>
              </a:rPr>
              <a:t>business</a:t>
            </a:r>
            <a:r>
              <a:rPr sz="1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Georgia"/>
                <a:cs typeface="Georgia"/>
              </a:rPr>
              <a:t>across</a:t>
            </a:r>
            <a:endParaRPr sz="18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b="1" spc="30" dirty="0">
                <a:solidFill>
                  <a:srgbClr val="FFFFFF"/>
                </a:solidFill>
                <a:latin typeface="Calibri"/>
                <a:cs typeface="Calibri"/>
              </a:rPr>
              <a:t>eight</a:t>
            </a:r>
            <a:r>
              <a:rPr sz="18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Calibri"/>
                <a:cs typeface="Calibri"/>
              </a:rPr>
              <a:t>diverse</a:t>
            </a:r>
            <a:r>
              <a:rPr sz="18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Georgia"/>
                <a:cs typeface="Georgia"/>
              </a:rPr>
              <a:t>countries</a:t>
            </a:r>
            <a:r>
              <a:rPr sz="18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sz="1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b="1" spc="90" dirty="0">
                <a:solidFill>
                  <a:srgbClr val="FFFFFF"/>
                </a:solidFill>
                <a:latin typeface="Calibri"/>
                <a:cs typeface="Calibri"/>
              </a:rPr>
              <a:t>Asia-Pacific</a:t>
            </a:r>
            <a:r>
              <a:rPr sz="18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180" dirty="0">
                <a:solidFill>
                  <a:srgbClr val="FFFFFF"/>
                </a:solidFill>
                <a:latin typeface="Calibri"/>
                <a:cs typeface="Calibri"/>
              </a:rPr>
              <a:t>(APAC)</a:t>
            </a:r>
            <a:r>
              <a:rPr sz="18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40" dirty="0">
                <a:solidFill>
                  <a:srgbClr val="FFFFFF"/>
                </a:solidFill>
                <a:latin typeface="Calibri"/>
                <a:cs typeface="Calibri"/>
              </a:rPr>
              <a:t>region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0230" y="1988350"/>
            <a:ext cx="6233642" cy="33004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7D9423-3AFF-7BBB-B5BC-28ECEEC80273}"/>
              </a:ext>
            </a:extLst>
          </p:cNvPr>
          <p:cNvSpPr/>
          <p:nvPr/>
        </p:nvSpPr>
        <p:spPr>
          <a:xfrm>
            <a:off x="3206750" y="21993"/>
            <a:ext cx="56388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6D76B-9C9E-1F44-F724-CC8D0770F773}"/>
              </a:ext>
            </a:extLst>
          </p:cNvPr>
          <p:cNvSpPr txBox="1"/>
          <p:nvPr/>
        </p:nvSpPr>
        <p:spPr>
          <a:xfrm>
            <a:off x="3663950" y="63281"/>
            <a:ext cx="57791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AD_HOC-REQUEST:1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CBC157-C15C-5D0B-DFC2-97B172AB9AF8}"/>
              </a:ext>
            </a:extLst>
          </p:cNvPr>
          <p:cNvSpPr/>
          <p:nvPr/>
        </p:nvSpPr>
        <p:spPr>
          <a:xfrm>
            <a:off x="5895027" y="5671439"/>
            <a:ext cx="1502723" cy="5746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Insights</a:t>
            </a:r>
            <a:endParaRPr lang="en-GB" sz="2800" dirty="0"/>
          </a:p>
        </p:txBody>
      </p:sp>
    </p:spTree>
  </p:cSld>
  <p:clrMapOvr>
    <a:masterClrMapping/>
  </p:clrMapOvr>
  <p:transition spd="slow" advTm="10034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0868" y="2124402"/>
            <a:ext cx="5980176" cy="33429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0868" y="5772150"/>
            <a:ext cx="5887212" cy="10439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30350" y="1391228"/>
            <a:ext cx="74002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What</a:t>
            </a:r>
            <a:r>
              <a:rPr sz="2000" b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2000" b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b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percentage</a:t>
            </a:r>
            <a:r>
              <a:rPr sz="2000" b="1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unique product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increase</a:t>
            </a:r>
            <a:r>
              <a:rPr sz="2000" b="1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2000" b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2021</a:t>
            </a:r>
            <a:r>
              <a:rPr sz="2000" b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vs.</a:t>
            </a:r>
            <a:endParaRPr sz="20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2020?</a:t>
            </a:r>
            <a:endParaRPr sz="2000" dirty="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11950" y="2114550"/>
            <a:ext cx="5181600" cy="27431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711950" y="5900102"/>
            <a:ext cx="485006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remarkable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growth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36.33%</a:t>
            </a:r>
            <a:r>
              <a:rPr sz="2000" b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the </a:t>
            </a:r>
            <a:r>
              <a:rPr sz="2000" spc="-5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unique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product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count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from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2020 to 2021 </a:t>
            </a:r>
            <a:r>
              <a:rPr sz="2000" spc="-5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indicates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 substantial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expansion 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of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the 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business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 over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past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Segoe UI"/>
                <a:cs typeface="Segoe UI"/>
              </a:rPr>
              <a:t>year.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D1D97A-A865-CC35-DE1A-4FD596F202D2}"/>
              </a:ext>
            </a:extLst>
          </p:cNvPr>
          <p:cNvSpPr/>
          <p:nvPr/>
        </p:nvSpPr>
        <p:spPr>
          <a:xfrm>
            <a:off x="3206750" y="21993"/>
            <a:ext cx="56388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58C13C-D0B6-DF34-78A9-82F8B2590C01}"/>
              </a:ext>
            </a:extLst>
          </p:cNvPr>
          <p:cNvSpPr txBox="1"/>
          <p:nvPr/>
        </p:nvSpPr>
        <p:spPr>
          <a:xfrm>
            <a:off x="3663950" y="63281"/>
            <a:ext cx="49834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AD_HOC-REQUEST:2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CF1109-8106-2409-298C-A02396BBF460}"/>
              </a:ext>
            </a:extLst>
          </p:cNvPr>
          <p:cNvSpPr/>
          <p:nvPr/>
        </p:nvSpPr>
        <p:spPr>
          <a:xfrm>
            <a:off x="6711950" y="5197475"/>
            <a:ext cx="1502723" cy="5746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Insights</a:t>
            </a:r>
            <a:endParaRPr lang="en-GB" sz="2800" dirty="0"/>
          </a:p>
        </p:txBody>
      </p:sp>
    </p:spTree>
  </p:cSld>
  <p:clrMapOvr>
    <a:masterClrMapping/>
  </p:clrMapOvr>
  <p:transition spd="slow" advTm="10575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482" y="1885950"/>
            <a:ext cx="5245608" cy="2971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3550" y="5278983"/>
            <a:ext cx="3733800" cy="19354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9967" y="1025394"/>
            <a:ext cx="83102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Provide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a </a:t>
            </a:r>
            <a:r>
              <a:rPr sz="2000" b="1" spc="5" dirty="0">
                <a:solidFill>
                  <a:srgbClr val="FFFFFF"/>
                </a:solidFill>
                <a:latin typeface="Segoe UI"/>
                <a:cs typeface="Segoe UI"/>
              </a:rPr>
              <a:t>report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with all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the unique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product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counts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for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each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segment </a:t>
            </a:r>
            <a:r>
              <a:rPr sz="2000" b="1" spc="-5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and </a:t>
            </a:r>
            <a:r>
              <a:rPr sz="2000" b="1" spc="10" dirty="0">
                <a:solidFill>
                  <a:srgbClr val="FFFFFF"/>
                </a:solidFill>
                <a:latin typeface="Segoe UI"/>
                <a:cs typeface="Segoe UI"/>
              </a:rPr>
              <a:t>sort</a:t>
            </a:r>
            <a:r>
              <a:rPr sz="2000" b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them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2000" b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descending</a:t>
            </a:r>
            <a:r>
              <a:rPr sz="2000" b="1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Segoe UI"/>
                <a:cs typeface="Segoe UI"/>
              </a:rPr>
              <a:t>order</a:t>
            </a:r>
            <a:r>
              <a:rPr sz="2000" b="1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product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 counts.</a:t>
            </a:r>
            <a:endParaRPr sz="2000" dirty="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58986" y="1962150"/>
            <a:ext cx="6082284" cy="3048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83150" y="5816000"/>
            <a:ext cx="7031844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Networking</a:t>
            </a:r>
            <a:r>
              <a:rPr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segment</a:t>
            </a:r>
            <a:r>
              <a:rPr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2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dirty="0">
                <a:solidFill>
                  <a:srgbClr val="FFFFFF"/>
                </a:solidFill>
                <a:latin typeface="Segoe UI"/>
                <a:cs typeface="Segoe UI"/>
              </a:rPr>
              <a:t> the</a:t>
            </a:r>
            <a:r>
              <a:rPr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company</a:t>
            </a:r>
            <a:r>
              <a:rPr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>
                <a:solidFill>
                  <a:srgbClr val="FFFFFF"/>
                </a:solidFill>
                <a:latin typeface="Segoe UI"/>
                <a:cs typeface="Segoe UI"/>
              </a:rPr>
              <a:t>has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>
                <a:solidFill>
                  <a:srgbClr val="FFFFFF"/>
                </a:solidFill>
                <a:latin typeface="Segoe UI"/>
                <a:cs typeface="Segoe UI"/>
              </a:rPr>
              <a:t>the </a:t>
            </a:r>
            <a:r>
              <a:rPr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lowest</a:t>
            </a:r>
            <a:r>
              <a:rPr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product</a:t>
            </a:r>
            <a:r>
              <a:rPr dirty="0">
                <a:solidFill>
                  <a:srgbClr val="FFFFFF"/>
                </a:solidFill>
                <a:latin typeface="Segoe UI"/>
                <a:cs typeface="Segoe UI"/>
              </a:rPr>
              <a:t> count,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 whereas</a:t>
            </a:r>
            <a:r>
              <a:rPr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 Notebook</a:t>
            </a:r>
            <a:r>
              <a:rPr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segment </a:t>
            </a:r>
            <a:r>
              <a:rPr spc="-5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>
                <a:solidFill>
                  <a:srgbClr val="FFFFFF"/>
                </a:solidFill>
                <a:latin typeface="Segoe UI"/>
                <a:cs typeface="Segoe UI"/>
              </a:rPr>
              <a:t>has the highest. This </a:t>
            </a:r>
            <a:r>
              <a:rPr spc="-10" dirty="0">
                <a:solidFill>
                  <a:srgbClr val="FFFFFF"/>
                </a:solidFill>
                <a:latin typeface="Segoe UI"/>
                <a:cs typeface="Segoe UI"/>
              </a:rPr>
              <a:t>implies </a:t>
            </a:r>
            <a:r>
              <a:rPr dirty="0">
                <a:solidFill>
                  <a:srgbClr val="FFFFFF"/>
                </a:solidFill>
                <a:latin typeface="Segoe UI"/>
                <a:cs typeface="Segoe UI"/>
              </a:rPr>
              <a:t>that the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company may </a:t>
            </a:r>
            <a:r>
              <a:rPr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have</a:t>
            </a:r>
            <a:r>
              <a:rPr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recently</a:t>
            </a:r>
            <a:r>
              <a:rPr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bolstered</a:t>
            </a:r>
            <a:r>
              <a:rPr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its</a:t>
            </a:r>
            <a:r>
              <a:rPr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r>
              <a:rPr dirty="0">
                <a:solidFill>
                  <a:srgbClr val="FFFFFF"/>
                </a:solidFill>
                <a:latin typeface="Segoe UI"/>
                <a:cs typeface="Segoe UI"/>
              </a:rPr>
              <a:t> and</a:t>
            </a:r>
            <a:r>
              <a:rPr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marketing</a:t>
            </a:r>
            <a:r>
              <a:rPr spc="5" dirty="0">
                <a:solidFill>
                  <a:srgbClr val="FFFFFF"/>
                </a:solidFill>
                <a:latin typeface="Segoe UI"/>
                <a:cs typeface="Segoe UI"/>
              </a:rPr>
              <a:t> efforts </a:t>
            </a:r>
            <a:r>
              <a:rPr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dirty="0">
                <a:solidFill>
                  <a:srgbClr val="FFFFFF"/>
                </a:solidFill>
                <a:latin typeface="Segoe UI"/>
                <a:cs typeface="Segoe UI"/>
              </a:rPr>
              <a:t> the Networking</a:t>
            </a:r>
            <a:r>
              <a:rPr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segment,</a:t>
            </a:r>
            <a:r>
              <a:rPr dirty="0">
                <a:solidFill>
                  <a:srgbClr val="FFFFFF"/>
                </a:solidFill>
                <a:latin typeface="Segoe UI"/>
                <a:cs typeface="Segoe UI"/>
              </a:rPr>
              <a:t> possibly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response</a:t>
            </a:r>
            <a:r>
              <a:rPr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to</a:t>
            </a:r>
            <a:r>
              <a:rPr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>
                <a:solidFill>
                  <a:srgbClr val="FFFFFF"/>
                </a:solidFill>
                <a:latin typeface="Segoe UI"/>
                <a:cs typeface="Segoe UI"/>
              </a:rPr>
              <a:t>a </a:t>
            </a:r>
            <a:r>
              <a:rPr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surge</a:t>
            </a:r>
            <a:r>
              <a:rPr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>
                <a:solidFill>
                  <a:srgbClr val="FFFFFF"/>
                </a:solidFill>
                <a:latin typeface="Segoe UI"/>
                <a:cs typeface="Segoe UI"/>
              </a:rPr>
              <a:t>in </a:t>
            </a:r>
            <a:r>
              <a:rPr spc="-5" dirty="0">
                <a:solidFill>
                  <a:srgbClr val="FFFFFF"/>
                </a:solidFill>
                <a:latin typeface="Segoe UI"/>
                <a:cs typeface="Segoe UI"/>
              </a:rPr>
              <a:t>demand.</a:t>
            </a:r>
            <a:endParaRPr dirty="0">
              <a:latin typeface="Segoe UI"/>
              <a:cs typeface="Segoe U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095B66-91D8-A88E-9544-142E2711ED67}"/>
              </a:ext>
            </a:extLst>
          </p:cNvPr>
          <p:cNvSpPr/>
          <p:nvPr/>
        </p:nvSpPr>
        <p:spPr>
          <a:xfrm>
            <a:off x="3206750" y="21993"/>
            <a:ext cx="56388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B5BC1A-F0E9-F0C8-BE0C-041C4D5D02BC}"/>
              </a:ext>
            </a:extLst>
          </p:cNvPr>
          <p:cNvSpPr txBox="1"/>
          <p:nvPr/>
        </p:nvSpPr>
        <p:spPr>
          <a:xfrm>
            <a:off x="3663950" y="63281"/>
            <a:ext cx="49834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AD_HOC-REQUEST:3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93BA88-08DD-5563-B453-46300426382D}"/>
              </a:ext>
            </a:extLst>
          </p:cNvPr>
          <p:cNvSpPr/>
          <p:nvPr/>
        </p:nvSpPr>
        <p:spPr>
          <a:xfrm>
            <a:off x="4883150" y="5203702"/>
            <a:ext cx="1502723" cy="5746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Insights</a:t>
            </a:r>
            <a:endParaRPr lang="en-GB" sz="2800" dirty="0"/>
          </a:p>
        </p:txBody>
      </p:sp>
    </p:spTree>
  </p:cSld>
  <p:clrMapOvr>
    <a:masterClrMapping/>
  </p:clrMapOvr>
  <p:transition spd="slow" advTm="13954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008" y="1920621"/>
            <a:ext cx="5911596" cy="343585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1752" y="5553963"/>
            <a:ext cx="5689092" cy="15506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54150" y="1066921"/>
            <a:ext cx="822452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Follow-up:</a:t>
            </a:r>
            <a:r>
              <a:rPr sz="2000" b="1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sz="2000" b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segment</a:t>
            </a:r>
            <a:r>
              <a:rPr sz="20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2000" b="1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b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most increase</a:t>
            </a:r>
            <a:r>
              <a:rPr sz="2000" b="1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2000" b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unique</a:t>
            </a:r>
            <a:r>
              <a:rPr sz="2000" b="1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products</a:t>
            </a:r>
            <a:endParaRPr sz="20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in2021</a:t>
            </a:r>
            <a:r>
              <a:rPr sz="2000" b="1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vs</a:t>
            </a:r>
            <a:r>
              <a:rPr sz="2000" b="1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Segoe UI"/>
                <a:cs typeface="Segoe UI"/>
              </a:rPr>
              <a:t>2020?</a:t>
            </a:r>
            <a:endParaRPr sz="2000" dirty="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24600" y="1801934"/>
            <a:ext cx="5689092" cy="325715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38506" y="5825887"/>
            <a:ext cx="548393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Accessories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segment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witnessed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the 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most substantial surge in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unique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products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between 2020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2021, while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Desktop </a:t>
            </a:r>
            <a:r>
              <a:rPr sz="2000" spc="-5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segment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demonstrated the highest 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percentage increase.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1EBF31-51C4-E495-1CFB-FB7DAFC72401}"/>
              </a:ext>
            </a:extLst>
          </p:cNvPr>
          <p:cNvSpPr/>
          <p:nvPr/>
        </p:nvSpPr>
        <p:spPr>
          <a:xfrm>
            <a:off x="3206750" y="21993"/>
            <a:ext cx="56388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0687A9-3919-534F-C312-9C3D12047A72}"/>
              </a:ext>
            </a:extLst>
          </p:cNvPr>
          <p:cNvSpPr txBox="1"/>
          <p:nvPr/>
        </p:nvSpPr>
        <p:spPr>
          <a:xfrm>
            <a:off x="3663950" y="63281"/>
            <a:ext cx="49834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AD_HOC-REQUEST:4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D03D83-AC67-0CA0-78D7-D7C436762D74}"/>
              </a:ext>
            </a:extLst>
          </p:cNvPr>
          <p:cNvSpPr/>
          <p:nvPr/>
        </p:nvSpPr>
        <p:spPr>
          <a:xfrm>
            <a:off x="6425368" y="5251212"/>
            <a:ext cx="1502723" cy="5746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Insights</a:t>
            </a:r>
            <a:endParaRPr lang="en-GB" sz="2800" dirty="0"/>
          </a:p>
        </p:txBody>
      </p:sp>
    </p:spTree>
  </p:cSld>
  <p:clrMapOvr>
    <a:masterClrMapping/>
  </p:clrMapOvr>
  <p:transition spd="slow" advTm="10347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5">
    <wetp:webextensionref xmlns:r="http://schemas.openxmlformats.org/officeDocument/2006/relationships" r:id="rId1"/>
  </wetp:taskpane>
  <wetp:taskpane dockstate="right" visibility="0" width="438" row="6">
    <wetp:webextensionref xmlns:r="http://schemas.openxmlformats.org/officeDocument/2006/relationships" r:id="rId2"/>
  </wetp:taskpane>
  <wetp:taskpane dockstate="right" visibility="0" width="438" row="7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0FD1781C-490F-4AD6-8870-7FE99567B071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69A5BA7-0900-4C44-934C-8EEA64703AAA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18FF4273-A973-40F5-A3BA-7F4D7FAC5679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1080</TotalTime>
  <Words>1368</Words>
  <Application>Microsoft Office PowerPoint</Application>
  <PresentationFormat>Custom</PresentationFormat>
  <Paragraphs>131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Georgia</vt:lpstr>
      <vt:lpstr>Segoe UI</vt:lpstr>
      <vt:lpstr>Verdana</vt:lpstr>
      <vt:lpstr>Wingdings</vt:lpstr>
      <vt:lpstr>Celestial</vt:lpstr>
      <vt:lpstr>PowerPoint Presentation</vt:lpstr>
      <vt:lpstr>Contents</vt:lpstr>
      <vt:lpstr>Introduction</vt:lpstr>
      <vt:lpstr>Key Considerations</vt:lpstr>
      <vt:lpstr>Ad-hoc Requests</vt:lpstr>
      <vt:lpstr>PowerPoint Presentation</vt:lpstr>
      <vt:lpstr>PowerPoint Presentation</vt:lpstr>
      <vt:lpstr>PowerPoint Presentation</vt:lpstr>
      <vt:lpstr>PowerPoint Presentation</vt:lpstr>
      <vt:lpstr>Get the products that have the highest and lowest manufacturing costs.</vt:lpstr>
      <vt:lpstr>Generate a report which contains the top 5 customers who received an  average high pre_invoice_discount_pct for the fiscal year 2021 and in the  Indian market.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 kumar</dc:creator>
  <cp:lastModifiedBy>rishi kumar</cp:lastModifiedBy>
  <cp:revision>5</cp:revision>
  <dcterms:created xsi:type="dcterms:W3CDTF">2024-04-13T19:08:27Z</dcterms:created>
  <dcterms:modified xsi:type="dcterms:W3CDTF">2024-05-08T20:20:28Z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2024-04-13T00:00:00Z</vt:filetime>
  </property>
</Properties>
</file>