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64" r:id="rId3"/>
    <p:sldId id="267" r:id="rId4"/>
    <p:sldId id="268" r:id="rId5"/>
    <p:sldId id="257" r:id="rId6"/>
    <p:sldId id="258" r:id="rId7"/>
    <p:sldId id="260" r:id="rId8"/>
    <p:sldId id="261" r:id="rId9"/>
    <p:sldId id="269" r:id="rId10"/>
    <p:sldId id="270" r:id="rId11"/>
    <p:sldId id="27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9" d="100"/>
          <a:sy n="89"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6901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9378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74219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4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446210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24433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66221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0258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06223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3322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75351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4876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018C4-AD1E-4D1F-AE3F-40116B054595}"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5341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2158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018C4-AD1E-4D1F-AE3F-40116B054595}"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105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3943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99278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390BF9-81FC-4A6E-967C-2D51FE8BC330}" type="slidenum">
              <a:rPr lang="en-US" smtClean="0"/>
              <a:t>‹#›</a:t>
            </a:fld>
            <a:endParaRPr lang="en-US"/>
          </a:p>
        </p:txBody>
      </p:sp>
    </p:spTree>
    <p:extLst>
      <p:ext uri="{BB962C8B-B14F-4D97-AF65-F5344CB8AC3E}">
        <p14:creationId xmlns:p14="http://schemas.microsoft.com/office/powerpoint/2010/main" val="2789577742"/>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A76B-FDD1-08A1-E753-4BC0241E5CF9}"/>
              </a:ext>
            </a:extLst>
          </p:cNvPr>
          <p:cNvSpPr>
            <a:spLocks noGrp="1"/>
          </p:cNvSpPr>
          <p:nvPr>
            <p:ph type="ctrTitle"/>
          </p:nvPr>
        </p:nvSpPr>
        <p:spPr/>
        <p:txBody>
          <a:bodyPr>
            <a:noAutofit/>
          </a:bodyPr>
          <a:lstStyle/>
          <a:p>
            <a:r>
              <a:rPr lang="en-US" sz="4400" dirty="0"/>
              <a:t>Distributed Image Processing using </a:t>
            </a:r>
            <a:r>
              <a:rPr lang="en-US" sz="4400" dirty="0" err="1"/>
              <a:t>PySpark</a:t>
            </a:r>
            <a:r>
              <a:rPr lang="en-US" sz="4400" dirty="0"/>
              <a:t> in HDFS</a:t>
            </a:r>
          </a:p>
        </p:txBody>
      </p:sp>
      <p:sp>
        <p:nvSpPr>
          <p:cNvPr id="3" name="Subtitle 2">
            <a:extLst>
              <a:ext uri="{FF2B5EF4-FFF2-40B4-BE49-F238E27FC236}">
                <a16:creationId xmlns:a16="http://schemas.microsoft.com/office/drawing/2014/main" id="{4F1A9AEE-3D66-0E22-AF06-208CFEEBAFB9}"/>
              </a:ext>
            </a:extLst>
          </p:cNvPr>
          <p:cNvSpPr>
            <a:spLocks noGrp="1"/>
          </p:cNvSpPr>
          <p:nvPr>
            <p:ph type="subTitle" idx="1"/>
          </p:nvPr>
        </p:nvSpPr>
        <p:spPr>
          <a:xfrm>
            <a:off x="1371600" y="3632201"/>
            <a:ext cx="9448800" cy="1825096"/>
          </a:xfrm>
        </p:spPr>
        <p:txBody>
          <a:bodyPr>
            <a:normAutofit/>
          </a:bodyPr>
          <a:lstStyle/>
          <a:p>
            <a:pPr algn="r"/>
            <a:r>
              <a:rPr lang="en-US" dirty="0"/>
              <a:t>Vishwaksen Jalagam</a:t>
            </a:r>
          </a:p>
          <a:p>
            <a:pPr algn="r"/>
            <a:r>
              <a:rPr lang="en-US" dirty="0"/>
              <a:t>Pooja Ravindra</a:t>
            </a:r>
          </a:p>
          <a:p>
            <a:pPr algn="r"/>
            <a:r>
              <a:rPr lang="en-US" dirty="0" err="1"/>
              <a:t>Rishil</a:t>
            </a:r>
            <a:r>
              <a:rPr lang="en-US" dirty="0"/>
              <a:t> Shah</a:t>
            </a:r>
          </a:p>
        </p:txBody>
      </p:sp>
    </p:spTree>
    <p:extLst>
      <p:ext uri="{BB962C8B-B14F-4D97-AF65-F5344CB8AC3E}">
        <p14:creationId xmlns:p14="http://schemas.microsoft.com/office/powerpoint/2010/main" val="4340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5" name="Content Placeholder 4">
            <a:extLst>
              <a:ext uri="{FF2B5EF4-FFF2-40B4-BE49-F238E27FC236}">
                <a16:creationId xmlns:a16="http://schemas.microsoft.com/office/drawing/2014/main" id="{B989B3F2-C109-DD96-21B6-5A26B5E0E8CB}"/>
              </a:ext>
            </a:extLst>
          </p:cNvPr>
          <p:cNvPicPr>
            <a:picLocks noGrp="1" noChangeAspect="1"/>
          </p:cNvPicPr>
          <p:nvPr>
            <p:ph idx="1"/>
          </p:nvPr>
        </p:nvPicPr>
        <p:blipFill>
          <a:blip r:embed="rId2"/>
          <a:stretch>
            <a:fillRect/>
          </a:stretch>
        </p:blipFill>
        <p:spPr>
          <a:xfrm>
            <a:off x="3436929" y="2193925"/>
            <a:ext cx="5318142" cy="4024313"/>
          </a:xfrm>
          <a:prstGeom prst="rect">
            <a:avLst/>
          </a:prstGeom>
        </p:spPr>
      </p:pic>
    </p:spTree>
    <p:extLst>
      <p:ext uri="{BB962C8B-B14F-4D97-AF65-F5344CB8AC3E}">
        <p14:creationId xmlns:p14="http://schemas.microsoft.com/office/powerpoint/2010/main" val="121783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7" name="Content Placeholder 6">
            <a:extLst>
              <a:ext uri="{FF2B5EF4-FFF2-40B4-BE49-F238E27FC236}">
                <a16:creationId xmlns:a16="http://schemas.microsoft.com/office/drawing/2014/main" id="{45E3F2BE-8861-24B0-754B-A672B7B5048A}"/>
              </a:ext>
            </a:extLst>
          </p:cNvPr>
          <p:cNvPicPr>
            <a:picLocks noGrp="1" noChangeAspect="1"/>
          </p:cNvPicPr>
          <p:nvPr>
            <p:ph idx="1"/>
          </p:nvPr>
        </p:nvPicPr>
        <p:blipFill>
          <a:blip r:embed="rId2"/>
          <a:stretch>
            <a:fillRect/>
          </a:stretch>
        </p:blipFill>
        <p:spPr>
          <a:xfrm>
            <a:off x="908736" y="2193925"/>
            <a:ext cx="9848403" cy="4301766"/>
          </a:xfrm>
          <a:prstGeom prst="rect">
            <a:avLst/>
          </a:prstGeom>
        </p:spPr>
      </p:pic>
    </p:spTree>
    <p:extLst>
      <p:ext uri="{BB962C8B-B14F-4D97-AF65-F5344CB8AC3E}">
        <p14:creationId xmlns:p14="http://schemas.microsoft.com/office/powerpoint/2010/main" val="389459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98879"/>
            <a:ext cx="8610600" cy="1293028"/>
          </a:xfrm>
        </p:spPr>
        <p:txBody>
          <a:bodyPr/>
          <a:lstStyle/>
          <a:p>
            <a:pPr algn="l"/>
            <a:r>
              <a:rPr lang="en-US" dirty="0"/>
              <a:t>Image processing using C++</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a:bodyPr>
          <a:lstStyle/>
          <a:p>
            <a:r>
              <a:rPr lang="en-US" dirty="0"/>
              <a:t>Image processing using C++ involves the use of C++ programming language to manipulate digital images. It is a widely used language in computer vision and image processing due to its high performance and low-level control of hardware resources.</a:t>
            </a:r>
          </a:p>
          <a:p>
            <a:r>
              <a:rPr lang="en-US" dirty="0"/>
              <a:t>Image data compression using quantization is a technique that reduces the amount of storage required to represent an image while maintaining an acceptable level of visual quality. The basic idea behind this technique is to reduce the number of colors in the image by grouping similar colors together and representing them with fewer bits.</a:t>
            </a:r>
          </a:p>
        </p:txBody>
      </p:sp>
    </p:spTree>
    <p:extLst>
      <p:ext uri="{BB962C8B-B14F-4D97-AF65-F5344CB8AC3E}">
        <p14:creationId xmlns:p14="http://schemas.microsoft.com/office/powerpoint/2010/main" val="375792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E66-9F1E-3539-5DD9-662D3DABFDF2}"/>
              </a:ext>
            </a:extLst>
          </p:cNvPr>
          <p:cNvSpPr>
            <a:spLocks noGrp="1"/>
          </p:cNvSpPr>
          <p:nvPr>
            <p:ph type="title"/>
          </p:nvPr>
        </p:nvSpPr>
        <p:spPr>
          <a:xfrm>
            <a:off x="914400" y="940277"/>
            <a:ext cx="8633604" cy="1091243"/>
          </a:xfrm>
        </p:spPr>
        <p:txBody>
          <a:bodyPr/>
          <a:lstStyle/>
          <a:p>
            <a:pPr algn="l"/>
            <a:r>
              <a:rPr lang="en-US" dirty="0"/>
              <a:t>Hadoop Cluster</a:t>
            </a:r>
          </a:p>
        </p:txBody>
      </p:sp>
      <p:pic>
        <p:nvPicPr>
          <p:cNvPr id="4" name="Content Placeholder 3">
            <a:extLst>
              <a:ext uri="{FF2B5EF4-FFF2-40B4-BE49-F238E27FC236}">
                <a16:creationId xmlns:a16="http://schemas.microsoft.com/office/drawing/2014/main" id="{4515313E-C38B-8553-4848-C625ACCBA41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70" t="7779" r="-670" b="21334"/>
          <a:stretch/>
        </p:blipFill>
        <p:spPr bwMode="auto">
          <a:xfrm>
            <a:off x="1049705" y="2193925"/>
            <a:ext cx="10092589" cy="40243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672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EFAF-2CC2-652A-5DAB-37B6F145A897}"/>
              </a:ext>
            </a:extLst>
          </p:cNvPr>
          <p:cNvSpPr>
            <a:spLocks noGrp="1"/>
          </p:cNvSpPr>
          <p:nvPr>
            <p:ph type="title"/>
          </p:nvPr>
        </p:nvSpPr>
        <p:spPr>
          <a:xfrm>
            <a:off x="756249" y="700429"/>
            <a:ext cx="8610600" cy="1293028"/>
          </a:xfrm>
        </p:spPr>
        <p:txBody>
          <a:bodyPr/>
          <a:lstStyle/>
          <a:p>
            <a:pPr algn="l"/>
            <a:r>
              <a:rPr lang="en-US" dirty="0"/>
              <a:t>Web Integration</a:t>
            </a:r>
          </a:p>
        </p:txBody>
      </p:sp>
      <p:sp>
        <p:nvSpPr>
          <p:cNvPr id="3" name="Content Placeholder 2">
            <a:extLst>
              <a:ext uri="{FF2B5EF4-FFF2-40B4-BE49-F238E27FC236}">
                <a16:creationId xmlns:a16="http://schemas.microsoft.com/office/drawing/2014/main" id="{15053C82-CC38-5388-75F1-8E3E82EB9895}"/>
              </a:ext>
            </a:extLst>
          </p:cNvPr>
          <p:cNvSpPr>
            <a:spLocks noGrp="1"/>
          </p:cNvSpPr>
          <p:nvPr>
            <p:ph idx="1"/>
          </p:nvPr>
        </p:nvSpPr>
        <p:spPr/>
        <p:txBody>
          <a:bodyPr/>
          <a:lstStyle/>
          <a:p>
            <a:r>
              <a:rPr lang="en-US" sz="1800" dirty="0"/>
              <a:t>We have created a web application that allows users to sign up, login and upload image or text files into the Hadoop Distributed File System (HDFS). After a user successfully logs in, upon authentication, they can upload, download or delete a file into the HDFS Cluster.</a:t>
            </a:r>
          </a:p>
          <a:p>
            <a:endParaRPr lang="en-US" dirty="0"/>
          </a:p>
        </p:txBody>
      </p:sp>
      <p:pic>
        <p:nvPicPr>
          <p:cNvPr id="5" name="Picture 4">
            <a:extLst>
              <a:ext uri="{FF2B5EF4-FFF2-40B4-BE49-F238E27FC236}">
                <a16:creationId xmlns:a16="http://schemas.microsoft.com/office/drawing/2014/main" id="{F3356551-C3D8-F8B0-A2DB-73EE26362FE1}"/>
              </a:ext>
            </a:extLst>
          </p:cNvPr>
          <p:cNvPicPr>
            <a:picLocks noChangeAspect="1"/>
          </p:cNvPicPr>
          <p:nvPr/>
        </p:nvPicPr>
        <p:blipFill>
          <a:blip r:embed="rId2"/>
          <a:stretch>
            <a:fillRect/>
          </a:stretch>
        </p:blipFill>
        <p:spPr>
          <a:xfrm>
            <a:off x="997573" y="3085381"/>
            <a:ext cx="3796054" cy="3505200"/>
          </a:xfrm>
          <a:prstGeom prst="rect">
            <a:avLst/>
          </a:prstGeom>
        </p:spPr>
      </p:pic>
    </p:spTree>
    <p:extLst>
      <p:ext uri="{BB962C8B-B14F-4D97-AF65-F5344CB8AC3E}">
        <p14:creationId xmlns:p14="http://schemas.microsoft.com/office/powerpoint/2010/main" val="3215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837-0248-7651-4A90-2B5F384BC368}"/>
              </a:ext>
            </a:extLst>
          </p:cNvPr>
          <p:cNvSpPr>
            <a:spLocks noGrp="1"/>
          </p:cNvSpPr>
          <p:nvPr>
            <p:ph type="title"/>
          </p:nvPr>
        </p:nvSpPr>
        <p:spPr>
          <a:xfrm>
            <a:off x="1153064" y="678109"/>
            <a:ext cx="8610600" cy="1293028"/>
          </a:xfrm>
        </p:spPr>
        <p:txBody>
          <a:bodyPr/>
          <a:lstStyle/>
          <a:p>
            <a:pPr algn="l"/>
            <a:r>
              <a:rPr lang="en-US" dirty="0"/>
              <a:t>Workflow</a:t>
            </a:r>
          </a:p>
        </p:txBody>
      </p:sp>
      <p:pic>
        <p:nvPicPr>
          <p:cNvPr id="7" name="Content Placeholder 6">
            <a:extLst>
              <a:ext uri="{FF2B5EF4-FFF2-40B4-BE49-F238E27FC236}">
                <a16:creationId xmlns:a16="http://schemas.microsoft.com/office/drawing/2014/main" id="{7303F4E3-6D9D-83B3-CCF2-EC56BFC8C6A0}"/>
              </a:ext>
            </a:extLst>
          </p:cNvPr>
          <p:cNvPicPr>
            <a:picLocks noGrp="1" noChangeAspect="1"/>
          </p:cNvPicPr>
          <p:nvPr>
            <p:ph idx="1"/>
          </p:nvPr>
        </p:nvPicPr>
        <p:blipFill rotWithShape="1">
          <a:blip r:embed="rId2"/>
          <a:srcRect r="6293" b="5204"/>
          <a:stretch/>
        </p:blipFill>
        <p:spPr>
          <a:xfrm>
            <a:off x="2548918" y="2160918"/>
            <a:ext cx="6940140" cy="2915727"/>
          </a:xfrm>
          <a:prstGeom prst="rect">
            <a:avLst/>
          </a:prstGeom>
        </p:spPr>
      </p:pic>
    </p:spTree>
    <p:extLst>
      <p:ext uri="{BB962C8B-B14F-4D97-AF65-F5344CB8AC3E}">
        <p14:creationId xmlns:p14="http://schemas.microsoft.com/office/powerpoint/2010/main" val="139940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C294-76A2-91CE-83E2-7B98E03E4BCE}"/>
              </a:ext>
            </a:extLst>
          </p:cNvPr>
          <p:cNvSpPr>
            <a:spLocks noGrp="1"/>
          </p:cNvSpPr>
          <p:nvPr>
            <p:ph type="title"/>
          </p:nvPr>
        </p:nvSpPr>
        <p:spPr>
          <a:xfrm>
            <a:off x="685800" y="948042"/>
            <a:ext cx="8610600" cy="1246518"/>
          </a:xfrm>
        </p:spPr>
        <p:txBody>
          <a:bodyPr/>
          <a:lstStyle/>
          <a:p>
            <a:pPr algn="l"/>
            <a:r>
              <a:rPr lang="en-US" dirty="0"/>
              <a:t>Main.py and INIT.PY</a:t>
            </a:r>
          </a:p>
        </p:txBody>
      </p:sp>
      <p:sp>
        <p:nvSpPr>
          <p:cNvPr id="3" name="Content Placeholder 2">
            <a:extLst>
              <a:ext uri="{FF2B5EF4-FFF2-40B4-BE49-F238E27FC236}">
                <a16:creationId xmlns:a16="http://schemas.microsoft.com/office/drawing/2014/main" id="{F5F9FD13-A28A-6DA7-2D8A-7A3AB09047E9}"/>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We have created </a:t>
            </a:r>
            <a:r>
              <a:rPr lang="en-US" b="0" i="0" dirty="0">
                <a:effectLst/>
                <a:latin typeface="Arial" panose="020B0604020202020204" pitchFamily="34" charset="0"/>
                <a:cs typeface="Arial" panose="020B0604020202020204" pitchFamily="34" charset="0"/>
              </a:rPr>
              <a:t>a web application that allows users to sign up, login and upload image or text files into the Hadoop Distributed File System (HDFS).</a:t>
            </a:r>
          </a:p>
          <a:p>
            <a:endParaRPr lang="en-US" b="0" i="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main.py, </a:t>
            </a:r>
            <a:r>
              <a:rPr lang="en-US" dirty="0" err="1">
                <a:latin typeface="Arial" panose="020B0604020202020204" pitchFamily="34" charset="0"/>
                <a:cs typeface="Arial" panose="020B0604020202020204" pitchFamily="34" charset="0"/>
              </a:rPr>
              <a:t>create_app</a:t>
            </a:r>
            <a:r>
              <a:rPr lang="en-US" dirty="0">
                <a:latin typeface="Arial" panose="020B0604020202020204" pitchFamily="34" charset="0"/>
                <a:cs typeface="Arial" panose="020B0604020202020204" pitchFamily="34" charset="0"/>
              </a:rPr>
              <a:t>() is used to create the Flask application instance and initialize the required extensions such as </a:t>
            </a:r>
            <a:r>
              <a:rPr lang="en-US" dirty="0" err="1">
                <a:latin typeface="Arial" panose="020B0604020202020204" pitchFamily="34" charset="0"/>
                <a:cs typeface="Arial" panose="020B0604020202020204" pitchFamily="34" charset="0"/>
              </a:rPr>
              <a:t>SQLAlchemy</a:t>
            </a:r>
            <a:r>
              <a:rPr lang="en-US" dirty="0">
                <a:latin typeface="Arial" panose="020B0604020202020204" pitchFamily="34" charset="0"/>
                <a:cs typeface="Arial" panose="020B0604020202020204" pitchFamily="34" charset="0"/>
              </a:rPr>
              <a:t> and Flask-Login.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SQL Alchemy is used to set up the database connection and creates all the required tables if they do not exist.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Flask-Login makes it easier to handle user authentication and session management in Flask applications.</a:t>
            </a:r>
          </a:p>
        </p:txBody>
      </p:sp>
    </p:spTree>
    <p:extLst>
      <p:ext uri="{BB962C8B-B14F-4D97-AF65-F5344CB8AC3E}">
        <p14:creationId xmlns:p14="http://schemas.microsoft.com/office/powerpoint/2010/main" val="158083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Models.py and Views.py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It has been structured using the Model-View-Controller (MVC) pattern, with separate files for each component</a:t>
            </a:r>
          </a:p>
          <a:p>
            <a:endParaRPr lang="en-US" dirty="0"/>
          </a:p>
          <a:p>
            <a:r>
              <a:rPr lang="en-US" dirty="0"/>
              <a:t>models.py: This file defines the data models for the database, including the User and Note models. It sets up the relationships between these models and defines the fields for each one.</a:t>
            </a:r>
          </a:p>
          <a:p>
            <a:endParaRPr lang="en-US" dirty="0"/>
          </a:p>
          <a:p>
            <a:r>
              <a:rPr lang="en-US" dirty="0"/>
              <a:t>views.py: This file defines the routes for the web pages, such as the home page and the login page. It uses the Flask-Login extension to manage access to these pages, so only authenticated users can view them.</a:t>
            </a:r>
          </a:p>
        </p:txBody>
      </p:sp>
    </p:spTree>
    <p:extLst>
      <p:ext uri="{BB962C8B-B14F-4D97-AF65-F5344CB8AC3E}">
        <p14:creationId xmlns:p14="http://schemas.microsoft.com/office/powerpoint/2010/main" val="313024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Auth.py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auth.py is a module that contains the authentication functionality for the Flask application. </a:t>
            </a:r>
          </a:p>
          <a:p>
            <a:endParaRPr lang="en-US" dirty="0"/>
          </a:p>
          <a:p>
            <a:r>
              <a:rPr lang="en-US" dirty="0"/>
              <a:t>It defines routes for the login and logout pages, as well as a custom user loader function to load users from the database.</a:t>
            </a:r>
          </a:p>
          <a:p>
            <a:endParaRPr lang="en-US" dirty="0"/>
          </a:p>
          <a:p>
            <a:r>
              <a:rPr lang="en-US" dirty="0"/>
              <a:t>The module uses the Flask-Login extension to handle user authentication. </a:t>
            </a:r>
          </a:p>
          <a:p>
            <a:endParaRPr lang="en-US" dirty="0"/>
          </a:p>
          <a:p>
            <a:r>
              <a:rPr lang="en-US" dirty="0"/>
              <a:t>When a user logs in, Flask-Login sets a cookie in the user's browser with a secure token, which is used to verify subsequent requests from the same user.</a:t>
            </a:r>
          </a:p>
        </p:txBody>
      </p:sp>
    </p:spTree>
    <p:extLst>
      <p:ext uri="{BB962C8B-B14F-4D97-AF65-F5344CB8AC3E}">
        <p14:creationId xmlns:p14="http://schemas.microsoft.com/office/powerpoint/2010/main" val="232947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lnSpcReduction="10000"/>
          </a:bodyPr>
          <a:lstStyle/>
          <a:p>
            <a:r>
              <a:rPr lang="en-US" dirty="0"/>
              <a:t>This code performs color quantization on an image using K-means clustering in </a:t>
            </a:r>
            <a:r>
              <a:rPr lang="en-US" dirty="0" err="1"/>
              <a:t>PySpark</a:t>
            </a:r>
            <a:r>
              <a:rPr lang="en-US" dirty="0"/>
              <a:t>. </a:t>
            </a:r>
          </a:p>
          <a:p>
            <a:r>
              <a:rPr lang="en-US" dirty="0"/>
              <a:t>The goal of color quantization is to reduce the number of colors in an image while preserving its visual appearance. </a:t>
            </a:r>
          </a:p>
          <a:p>
            <a:r>
              <a:rPr lang="en-US" dirty="0"/>
              <a:t>This can be useful for applications like image compression, where reducing the number of colors can significantly reduce the size of the image file.</a:t>
            </a:r>
          </a:p>
          <a:p>
            <a:r>
              <a:rPr lang="en-US" dirty="0"/>
              <a:t>To start, the code reads an image and converts it to a 2D array of pixels using the </a:t>
            </a:r>
            <a:r>
              <a:rPr lang="en-US" dirty="0" err="1"/>
              <a:t>imread</a:t>
            </a:r>
            <a:r>
              <a:rPr lang="en-US" dirty="0"/>
              <a:t>() function from the matplotlib library. Then, it creates a </a:t>
            </a:r>
            <a:r>
              <a:rPr lang="en-US" dirty="0" err="1"/>
              <a:t>PySpark</a:t>
            </a:r>
            <a:r>
              <a:rPr lang="en-US" dirty="0"/>
              <a:t> </a:t>
            </a:r>
            <a:r>
              <a:rPr lang="en-US" dirty="0" err="1"/>
              <a:t>DataFrame</a:t>
            </a:r>
            <a:r>
              <a:rPr lang="en-US" dirty="0"/>
              <a:t> with a single column named "features" containing the flattened image pixels. </a:t>
            </a:r>
          </a:p>
          <a:p>
            <a:r>
              <a:rPr lang="en-US" dirty="0"/>
              <a:t>This </a:t>
            </a:r>
            <a:r>
              <a:rPr lang="en-US" dirty="0" err="1"/>
              <a:t>DataFrame</a:t>
            </a:r>
            <a:r>
              <a:rPr lang="en-US" dirty="0"/>
              <a:t> is then transformed using a </a:t>
            </a:r>
            <a:r>
              <a:rPr lang="en-US" dirty="0" err="1"/>
              <a:t>VectorAssembler</a:t>
            </a:r>
            <a:r>
              <a:rPr lang="en-US" dirty="0"/>
              <a:t> to convert the "features" column to a vector column named "</a:t>
            </a:r>
            <a:r>
              <a:rPr lang="en-US" dirty="0" err="1"/>
              <a:t>feature_vector</a:t>
            </a:r>
            <a:r>
              <a:rPr lang="en-US" dirty="0"/>
              <a:t>".</a:t>
            </a:r>
          </a:p>
        </p:txBody>
      </p:sp>
    </p:spTree>
    <p:extLst>
      <p:ext uri="{BB962C8B-B14F-4D97-AF65-F5344CB8AC3E}">
        <p14:creationId xmlns:p14="http://schemas.microsoft.com/office/powerpoint/2010/main" val="240768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fontScale="92500"/>
          </a:bodyPr>
          <a:lstStyle/>
          <a:p>
            <a:r>
              <a:rPr lang="en-US" dirty="0"/>
              <a:t>Next, the code uses the elbow method and silhouette score to determine the optimal number of clusters for the K-means algorithm. It iteratively fits K-means models with different values of K and computes the silhouette score for each model. </a:t>
            </a:r>
          </a:p>
          <a:p>
            <a:r>
              <a:rPr lang="en-US" dirty="0"/>
              <a:t>After determining the optimal number of clusters, the code fits a K-means model with that number of clusters to the </a:t>
            </a:r>
            <a:r>
              <a:rPr lang="en-US" dirty="0" err="1"/>
              <a:t>DataFrame</a:t>
            </a:r>
            <a:r>
              <a:rPr lang="en-US" dirty="0"/>
              <a:t>. </a:t>
            </a:r>
          </a:p>
          <a:p>
            <a:r>
              <a:rPr lang="en-US" dirty="0"/>
              <a:t>It uses the model to assign each pixel in the original image to one of the clusters based on its RGB values. </a:t>
            </a:r>
          </a:p>
          <a:p>
            <a:r>
              <a:rPr lang="en-US" dirty="0"/>
              <a:t>The RGB values of the cluster centers are then used to produce a quantized version of the original image, where each pixel is replaced with the RGB values of its assigned cluster center. </a:t>
            </a:r>
          </a:p>
          <a:p>
            <a:r>
              <a:rPr lang="en-US" dirty="0"/>
              <a:t>The quantized image is displayed using the </a:t>
            </a:r>
            <a:r>
              <a:rPr lang="en-US" dirty="0" err="1"/>
              <a:t>imshow</a:t>
            </a:r>
            <a:r>
              <a:rPr lang="en-US" dirty="0"/>
              <a:t>() function from matplotlib.</a:t>
            </a:r>
          </a:p>
        </p:txBody>
      </p:sp>
    </p:spTree>
    <p:extLst>
      <p:ext uri="{BB962C8B-B14F-4D97-AF65-F5344CB8AC3E}">
        <p14:creationId xmlns:p14="http://schemas.microsoft.com/office/powerpoint/2010/main" val="24893463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280</TotalTime>
  <Words>757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Distributed Image Processing using PySpark in HDFS</vt:lpstr>
      <vt:lpstr>Hadoop Cluster</vt:lpstr>
      <vt:lpstr>Web Integration</vt:lpstr>
      <vt:lpstr>Workflow</vt:lpstr>
      <vt:lpstr>Main.py and INIT.PY</vt:lpstr>
      <vt:lpstr>Models.py and Views.py</vt:lpstr>
      <vt:lpstr>Auth.py</vt:lpstr>
      <vt:lpstr>Color_quantizer.py </vt:lpstr>
      <vt:lpstr>Color_quantizer.py </vt:lpstr>
      <vt:lpstr>Color_quantizer.py </vt:lpstr>
      <vt:lpstr>Color_quantizer.py </vt:lpstr>
      <vt:lpstr>Image processing using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Content Delivery System</dc:title>
  <dc:creator>vishwaksen jalagam</dc:creator>
  <cp:lastModifiedBy>vishwaksen jalagam</cp:lastModifiedBy>
  <cp:revision>2</cp:revision>
  <dcterms:created xsi:type="dcterms:W3CDTF">2023-03-26T18:58:30Z</dcterms:created>
  <dcterms:modified xsi:type="dcterms:W3CDTF">2023-05-07T05:22:19Z</dcterms:modified>
</cp:coreProperties>
</file>