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01E5"/>
    <a:srgbClr val="2CE8B7"/>
    <a:srgbClr val="D2DEEF"/>
    <a:srgbClr val="FF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Customers by Segment categories</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Charts!$B$1</c:f>
              <c:strCache>
                <c:ptCount val="1"/>
                <c:pt idx="0">
                  <c:v>Count of Customers</c:v>
                </c:pt>
              </c:strCache>
            </c:strRef>
          </c:tx>
          <c:spPr>
            <a:solidFill>
              <a:srgbClr val="C00000"/>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D42D-474F-87FD-E483FE230F22}"/>
              </c:ext>
            </c:extLst>
          </c:dPt>
          <c:dPt>
            <c:idx val="1"/>
            <c:invertIfNegative val="0"/>
            <c:bubble3D val="0"/>
            <c:spPr>
              <a:solidFill>
                <a:srgbClr val="2CE8B7"/>
              </a:solidFill>
              <a:ln>
                <a:noFill/>
              </a:ln>
              <a:effectLst/>
            </c:spPr>
            <c:extLst>
              <c:ext xmlns:c16="http://schemas.microsoft.com/office/drawing/2014/chart" uri="{C3380CC4-5D6E-409C-BE32-E72D297353CC}">
                <c16:uniqueId val="{00000003-D42D-474F-87FD-E483FE230F22}"/>
              </c:ext>
            </c:extLst>
          </c:dPt>
          <c:dPt>
            <c:idx val="2"/>
            <c:invertIfNegative val="0"/>
            <c:bubble3D val="0"/>
            <c:spPr>
              <a:solidFill>
                <a:srgbClr val="FD01E5"/>
              </a:solidFill>
              <a:ln>
                <a:noFill/>
              </a:ln>
              <a:effectLst/>
            </c:spPr>
            <c:extLst>
              <c:ext xmlns:c16="http://schemas.microsoft.com/office/drawing/2014/chart" uri="{C3380CC4-5D6E-409C-BE32-E72D297353CC}">
                <c16:uniqueId val="{00000005-D42D-474F-87FD-E483FE230F22}"/>
              </c:ext>
            </c:extLst>
          </c:dPt>
          <c:dPt>
            <c:idx val="3"/>
            <c:invertIfNegative val="0"/>
            <c:bubble3D val="0"/>
            <c:spPr>
              <a:solidFill>
                <a:srgbClr val="FF0000"/>
              </a:solidFill>
              <a:ln>
                <a:noFill/>
              </a:ln>
              <a:effectLst/>
            </c:spPr>
            <c:extLst>
              <c:ext xmlns:c16="http://schemas.microsoft.com/office/drawing/2014/chart" uri="{C3380CC4-5D6E-409C-BE32-E72D297353CC}">
                <c16:uniqueId val="{00000007-D42D-474F-87FD-E483FE230F22}"/>
              </c:ext>
            </c:extLst>
          </c:dPt>
          <c:dPt>
            <c:idx val="4"/>
            <c:invertIfNegative val="0"/>
            <c:bubble3D val="0"/>
            <c:spPr>
              <a:solidFill>
                <a:srgbClr val="3279CE"/>
              </a:solidFill>
              <a:ln>
                <a:noFill/>
              </a:ln>
              <a:effectLst/>
            </c:spPr>
            <c:extLst>
              <c:ext xmlns:c16="http://schemas.microsoft.com/office/drawing/2014/chart" uri="{C3380CC4-5D6E-409C-BE32-E72D297353CC}">
                <c16:uniqueId val="{00000009-D42D-474F-87FD-E483FE230F22}"/>
              </c:ext>
            </c:extLst>
          </c:dPt>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Charts!$A$2:$A$6</c:f>
              <c:strCache>
                <c:ptCount val="5"/>
                <c:pt idx="0">
                  <c:v>Average Income - Average Spenders</c:v>
                </c:pt>
                <c:pt idx="1">
                  <c:v>High Income - High Spenders</c:v>
                </c:pt>
                <c:pt idx="2">
                  <c:v>High Income - Low Spenders</c:v>
                </c:pt>
                <c:pt idx="3">
                  <c:v>Low Income - High Spenders</c:v>
                </c:pt>
                <c:pt idx="4">
                  <c:v>Low Income - Low Spenders</c:v>
                </c:pt>
              </c:strCache>
            </c:strRef>
          </c:cat>
          <c:val>
            <c:numRef>
              <c:f>Charts!$B$2:$B$6</c:f>
              <c:numCache>
                <c:formatCode>General</c:formatCode>
                <c:ptCount val="5"/>
                <c:pt idx="0">
                  <c:v>81</c:v>
                </c:pt>
                <c:pt idx="1">
                  <c:v>39</c:v>
                </c:pt>
                <c:pt idx="2">
                  <c:v>35</c:v>
                </c:pt>
                <c:pt idx="3">
                  <c:v>22</c:v>
                </c:pt>
                <c:pt idx="4">
                  <c:v>23</c:v>
                </c:pt>
              </c:numCache>
            </c:numRef>
          </c:val>
          <c:extLst>
            <c:ext xmlns:c16="http://schemas.microsoft.com/office/drawing/2014/chart" uri="{C3380CC4-5D6E-409C-BE32-E72D297353CC}">
              <c16:uniqueId val="{0000000A-D42D-474F-87FD-E483FE230F22}"/>
            </c:ext>
          </c:extLst>
        </c:ser>
        <c:dLbls>
          <c:dLblPos val="ctr"/>
          <c:showLegendKey val="0"/>
          <c:showVal val="1"/>
          <c:showCatName val="0"/>
          <c:showSerName val="0"/>
          <c:showPercent val="0"/>
          <c:showBubbleSize val="0"/>
        </c:dLbls>
        <c:gapWidth val="219"/>
        <c:overlap val="-27"/>
        <c:axId val="1438960224"/>
        <c:axId val="1443798144"/>
      </c:barChart>
      <c:catAx>
        <c:axId val="1438960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74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43798144"/>
        <c:crosses val="autoZero"/>
        <c:auto val="1"/>
        <c:lblAlgn val="ctr"/>
        <c:lblOffset val="100"/>
        <c:noMultiLvlLbl val="0"/>
      </c:catAx>
      <c:valAx>
        <c:axId val="1443798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38960224"/>
        <c:crosses val="autoZero"/>
        <c:crossBetween val="between"/>
      </c:valAx>
      <c:spPr>
        <a:noFill/>
        <a:ln>
          <a:noFill/>
        </a:ln>
        <a:effectLst/>
      </c:spPr>
    </c:plotArea>
    <c:plotVisOnly val="1"/>
    <c:dispBlanksAs val="gap"/>
    <c:showDLblsOverMax val="0"/>
  </c:chart>
  <c:spPr>
    <a:noFill/>
    <a:ln>
      <a:solidFill>
        <a:sysClr val="windowText" lastClr="000000"/>
      </a:solidFill>
    </a:ln>
    <a:effectLst/>
  </c:spPr>
  <c:txPr>
    <a:bodyPr/>
    <a:lstStyle/>
    <a:p>
      <a:pPr>
        <a:defRPr b="1"/>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sz="1400" b="1" dirty="0"/>
              <a:t>Segment</a:t>
            </a:r>
            <a:r>
              <a:rPr lang="en-IE" sz="1400" b="1" baseline="0" dirty="0"/>
              <a:t> Categories by Gender </a:t>
            </a:r>
            <a:endParaRPr lang="en-IE" sz="1400"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4334734192649252E-2"/>
          <c:y val="0.15991189955590021"/>
          <c:w val="0.8865974447530377"/>
          <c:h val="0.62745656663368288"/>
        </c:manualLayout>
      </c:layout>
      <c:barChart>
        <c:barDir val="bar"/>
        <c:grouping val="stacked"/>
        <c:varyColors val="0"/>
        <c:ser>
          <c:idx val="0"/>
          <c:order val="0"/>
          <c:tx>
            <c:strRef>
              <c:f>Charts!$A$10</c:f>
              <c:strCache>
                <c:ptCount val="1"/>
                <c:pt idx="0">
                  <c:v>Average Income - Average Spenders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Charts!$B$9:$C$9</c:f>
              <c:strCache>
                <c:ptCount val="2"/>
                <c:pt idx="0">
                  <c:v>Female</c:v>
                </c:pt>
                <c:pt idx="1">
                  <c:v>Male</c:v>
                </c:pt>
              </c:strCache>
            </c:strRef>
          </c:cat>
          <c:val>
            <c:numRef>
              <c:f>Charts!$B$10:$C$10</c:f>
              <c:numCache>
                <c:formatCode>General</c:formatCode>
                <c:ptCount val="2"/>
                <c:pt idx="0">
                  <c:v>48</c:v>
                </c:pt>
                <c:pt idx="1">
                  <c:v>33</c:v>
                </c:pt>
              </c:numCache>
            </c:numRef>
          </c:val>
          <c:extLst>
            <c:ext xmlns:c16="http://schemas.microsoft.com/office/drawing/2014/chart" uri="{C3380CC4-5D6E-409C-BE32-E72D297353CC}">
              <c16:uniqueId val="{00000000-D257-41EA-A9B1-4503153194B5}"/>
            </c:ext>
          </c:extLst>
        </c:ser>
        <c:ser>
          <c:idx val="1"/>
          <c:order val="1"/>
          <c:tx>
            <c:strRef>
              <c:f>Charts!$A$11</c:f>
              <c:strCache>
                <c:ptCount val="1"/>
                <c:pt idx="0">
                  <c:v>High Income - High Spenders</c:v>
                </c:pt>
              </c:strCache>
            </c:strRef>
          </c:tx>
          <c:spPr>
            <a:solidFill>
              <a:srgbClr val="2CE8B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Charts!$B$9:$C$9</c:f>
              <c:strCache>
                <c:ptCount val="2"/>
                <c:pt idx="0">
                  <c:v>Female</c:v>
                </c:pt>
                <c:pt idx="1">
                  <c:v>Male</c:v>
                </c:pt>
              </c:strCache>
            </c:strRef>
          </c:cat>
          <c:val>
            <c:numRef>
              <c:f>Charts!$B$11:$C$11</c:f>
              <c:numCache>
                <c:formatCode>General</c:formatCode>
                <c:ptCount val="2"/>
                <c:pt idx="0">
                  <c:v>21</c:v>
                </c:pt>
                <c:pt idx="1">
                  <c:v>18</c:v>
                </c:pt>
              </c:numCache>
            </c:numRef>
          </c:val>
          <c:extLst>
            <c:ext xmlns:c16="http://schemas.microsoft.com/office/drawing/2014/chart" uri="{C3380CC4-5D6E-409C-BE32-E72D297353CC}">
              <c16:uniqueId val="{00000001-D257-41EA-A9B1-4503153194B5}"/>
            </c:ext>
          </c:extLst>
        </c:ser>
        <c:ser>
          <c:idx val="2"/>
          <c:order val="2"/>
          <c:tx>
            <c:strRef>
              <c:f>Charts!$A$12</c:f>
              <c:strCache>
                <c:ptCount val="1"/>
                <c:pt idx="0">
                  <c:v>High Income - Low Spenders</c:v>
                </c:pt>
              </c:strCache>
            </c:strRef>
          </c:tx>
          <c:spPr>
            <a:solidFill>
              <a:srgbClr val="FD01E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Charts!$B$9:$C$9</c:f>
              <c:strCache>
                <c:ptCount val="2"/>
                <c:pt idx="0">
                  <c:v>Female</c:v>
                </c:pt>
                <c:pt idx="1">
                  <c:v>Male</c:v>
                </c:pt>
              </c:strCache>
            </c:strRef>
          </c:cat>
          <c:val>
            <c:numRef>
              <c:f>Charts!$B$12:$C$12</c:f>
              <c:numCache>
                <c:formatCode>General</c:formatCode>
                <c:ptCount val="2"/>
                <c:pt idx="0">
                  <c:v>16</c:v>
                </c:pt>
                <c:pt idx="1">
                  <c:v>19</c:v>
                </c:pt>
              </c:numCache>
            </c:numRef>
          </c:val>
          <c:extLst>
            <c:ext xmlns:c16="http://schemas.microsoft.com/office/drawing/2014/chart" uri="{C3380CC4-5D6E-409C-BE32-E72D297353CC}">
              <c16:uniqueId val="{00000002-D257-41EA-A9B1-4503153194B5}"/>
            </c:ext>
          </c:extLst>
        </c:ser>
        <c:ser>
          <c:idx val="3"/>
          <c:order val="3"/>
          <c:tx>
            <c:strRef>
              <c:f>Charts!$A$13</c:f>
              <c:strCache>
                <c:ptCount val="1"/>
                <c:pt idx="0">
                  <c:v>Low Income - High Spenders</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Charts!$B$9:$C$9</c:f>
              <c:strCache>
                <c:ptCount val="2"/>
                <c:pt idx="0">
                  <c:v>Female</c:v>
                </c:pt>
                <c:pt idx="1">
                  <c:v>Male</c:v>
                </c:pt>
              </c:strCache>
            </c:strRef>
          </c:cat>
          <c:val>
            <c:numRef>
              <c:f>Charts!$B$13:$C$13</c:f>
              <c:numCache>
                <c:formatCode>General</c:formatCode>
                <c:ptCount val="2"/>
                <c:pt idx="0">
                  <c:v>13</c:v>
                </c:pt>
                <c:pt idx="1">
                  <c:v>9</c:v>
                </c:pt>
              </c:numCache>
            </c:numRef>
          </c:val>
          <c:extLst>
            <c:ext xmlns:c16="http://schemas.microsoft.com/office/drawing/2014/chart" uri="{C3380CC4-5D6E-409C-BE32-E72D297353CC}">
              <c16:uniqueId val="{00000003-D257-41EA-A9B1-4503153194B5}"/>
            </c:ext>
          </c:extLst>
        </c:ser>
        <c:ser>
          <c:idx val="4"/>
          <c:order val="4"/>
          <c:tx>
            <c:strRef>
              <c:f>Charts!$A$14</c:f>
              <c:strCache>
                <c:ptCount val="1"/>
                <c:pt idx="0">
                  <c:v>Low Income - Low Spenders</c:v>
                </c:pt>
              </c:strCache>
            </c:strRef>
          </c:tx>
          <c:spPr>
            <a:solidFill>
              <a:srgbClr val="3279C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Charts!$B$9:$C$9</c:f>
              <c:strCache>
                <c:ptCount val="2"/>
                <c:pt idx="0">
                  <c:v>Female</c:v>
                </c:pt>
                <c:pt idx="1">
                  <c:v>Male</c:v>
                </c:pt>
              </c:strCache>
            </c:strRef>
          </c:cat>
          <c:val>
            <c:numRef>
              <c:f>Charts!$B$14:$C$14</c:f>
              <c:numCache>
                <c:formatCode>General</c:formatCode>
                <c:ptCount val="2"/>
                <c:pt idx="0">
                  <c:v>14</c:v>
                </c:pt>
                <c:pt idx="1">
                  <c:v>9</c:v>
                </c:pt>
              </c:numCache>
            </c:numRef>
          </c:val>
          <c:extLst>
            <c:ext xmlns:c16="http://schemas.microsoft.com/office/drawing/2014/chart" uri="{C3380CC4-5D6E-409C-BE32-E72D297353CC}">
              <c16:uniqueId val="{00000004-D257-41EA-A9B1-4503153194B5}"/>
            </c:ext>
          </c:extLst>
        </c:ser>
        <c:dLbls>
          <c:dLblPos val="ctr"/>
          <c:showLegendKey val="0"/>
          <c:showVal val="1"/>
          <c:showCatName val="0"/>
          <c:showSerName val="0"/>
          <c:showPercent val="0"/>
          <c:showBubbleSize val="0"/>
        </c:dLbls>
        <c:gapWidth val="60"/>
        <c:overlap val="100"/>
        <c:axId val="1441498768"/>
        <c:axId val="1441499600"/>
      </c:barChart>
      <c:catAx>
        <c:axId val="14414987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499600"/>
        <c:crosses val="autoZero"/>
        <c:auto val="1"/>
        <c:lblAlgn val="ctr"/>
        <c:lblOffset val="100"/>
        <c:noMultiLvlLbl val="0"/>
      </c:catAx>
      <c:valAx>
        <c:axId val="1441499600"/>
        <c:scaling>
          <c:orientation val="minMax"/>
          <c:max val="120"/>
          <c:min val="0"/>
        </c:scaling>
        <c:delete val="0"/>
        <c:axPos val="t"/>
        <c:numFmt formatCode="General" sourceLinked="1"/>
        <c:majorTickMark val="none"/>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498768"/>
        <c:crosses val="autoZero"/>
        <c:crossBetween val="between"/>
      </c:valAx>
      <c:spPr>
        <a:noFill/>
        <a:ln>
          <a:noFill/>
        </a:ln>
        <a:effectLst/>
      </c:spPr>
    </c:plotArea>
    <c:legend>
      <c:legendPos val="b"/>
      <c:layout>
        <c:manualLayout>
          <c:xMode val="edge"/>
          <c:yMode val="edge"/>
          <c:x val="8.3895929589998513E-3"/>
          <c:y val="0.84591857588623709"/>
          <c:w val="0.9817346121464624"/>
          <c:h val="0.1296369095272391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b="1"/>
              <a:t>Segment</a:t>
            </a:r>
            <a:r>
              <a:rPr lang="en-IE" b="1" baseline="0"/>
              <a:t> Categories by Age Segments</a:t>
            </a:r>
            <a:endParaRPr lang="en-IE"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Charts!$B$24</c:f>
              <c:strCache>
                <c:ptCount val="1"/>
                <c:pt idx="0">
                  <c:v>Average Income - Average Spenders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Charts!$A$25:$A$29</c:f>
              <c:strCache>
                <c:ptCount val="5"/>
                <c:pt idx="0">
                  <c:v>GenZ(18-25)</c:v>
                </c:pt>
                <c:pt idx="1">
                  <c:v>Millenials(26-41)</c:v>
                </c:pt>
                <c:pt idx="2">
                  <c:v>GenX(42-57)</c:v>
                </c:pt>
                <c:pt idx="3">
                  <c:v>Baby Boomers(57-65)</c:v>
                </c:pt>
                <c:pt idx="4">
                  <c:v>Silent Generation(66+)</c:v>
                </c:pt>
              </c:strCache>
            </c:strRef>
          </c:cat>
          <c:val>
            <c:numRef>
              <c:f>Charts!$B$25:$B$29</c:f>
              <c:numCache>
                <c:formatCode>General</c:formatCode>
                <c:ptCount val="5"/>
                <c:pt idx="0">
                  <c:v>16</c:v>
                </c:pt>
                <c:pt idx="1">
                  <c:v>21</c:v>
                </c:pt>
                <c:pt idx="2">
                  <c:v>26</c:v>
                </c:pt>
                <c:pt idx="3">
                  <c:v>7</c:v>
                </c:pt>
                <c:pt idx="4">
                  <c:v>11</c:v>
                </c:pt>
              </c:numCache>
            </c:numRef>
          </c:val>
          <c:extLst>
            <c:ext xmlns:c16="http://schemas.microsoft.com/office/drawing/2014/chart" uri="{C3380CC4-5D6E-409C-BE32-E72D297353CC}">
              <c16:uniqueId val="{00000000-B33E-4BD3-A6F0-4B101D97BD09}"/>
            </c:ext>
          </c:extLst>
        </c:ser>
        <c:ser>
          <c:idx val="1"/>
          <c:order val="1"/>
          <c:tx>
            <c:strRef>
              <c:f>Charts!$C$24</c:f>
              <c:strCache>
                <c:ptCount val="1"/>
                <c:pt idx="0">
                  <c:v>High Income - High Spenders</c:v>
                </c:pt>
              </c:strCache>
            </c:strRef>
          </c:tx>
          <c:spPr>
            <a:solidFill>
              <a:srgbClr val="2CE8B7"/>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1-B33E-4BD3-A6F0-4B101D97BD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Charts!$A$25:$A$29</c:f>
              <c:strCache>
                <c:ptCount val="5"/>
                <c:pt idx="0">
                  <c:v>GenZ(18-25)</c:v>
                </c:pt>
                <c:pt idx="1">
                  <c:v>Millenials(26-41)</c:v>
                </c:pt>
                <c:pt idx="2">
                  <c:v>GenX(42-57)</c:v>
                </c:pt>
                <c:pt idx="3">
                  <c:v>Baby Boomers(57-65)</c:v>
                </c:pt>
                <c:pt idx="4">
                  <c:v>Silent Generation(66+)</c:v>
                </c:pt>
              </c:strCache>
            </c:strRef>
          </c:cat>
          <c:val>
            <c:numRef>
              <c:f>Charts!$C$25:$C$29</c:f>
              <c:numCache>
                <c:formatCode>General</c:formatCode>
                <c:ptCount val="5"/>
                <c:pt idx="0">
                  <c:v>0</c:v>
                </c:pt>
                <c:pt idx="1">
                  <c:v>39</c:v>
                </c:pt>
                <c:pt idx="2">
                  <c:v>0</c:v>
                </c:pt>
                <c:pt idx="3">
                  <c:v>0</c:v>
                </c:pt>
                <c:pt idx="4">
                  <c:v>0</c:v>
                </c:pt>
              </c:numCache>
            </c:numRef>
          </c:val>
          <c:extLst>
            <c:ext xmlns:c16="http://schemas.microsoft.com/office/drawing/2014/chart" uri="{C3380CC4-5D6E-409C-BE32-E72D297353CC}">
              <c16:uniqueId val="{00000002-B33E-4BD3-A6F0-4B101D97BD09}"/>
            </c:ext>
          </c:extLst>
        </c:ser>
        <c:ser>
          <c:idx val="2"/>
          <c:order val="2"/>
          <c:tx>
            <c:strRef>
              <c:f>Charts!$D$24</c:f>
              <c:strCache>
                <c:ptCount val="1"/>
                <c:pt idx="0">
                  <c:v>High Income - Low Spenders</c:v>
                </c:pt>
              </c:strCache>
            </c:strRef>
          </c:tx>
          <c:spPr>
            <a:solidFill>
              <a:srgbClr val="FD01E5"/>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3-B33E-4BD3-A6F0-4B101D97BD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Charts!$A$25:$A$29</c:f>
              <c:strCache>
                <c:ptCount val="5"/>
                <c:pt idx="0">
                  <c:v>GenZ(18-25)</c:v>
                </c:pt>
                <c:pt idx="1">
                  <c:v>Millenials(26-41)</c:v>
                </c:pt>
                <c:pt idx="2">
                  <c:v>GenX(42-57)</c:v>
                </c:pt>
                <c:pt idx="3">
                  <c:v>Baby Boomers(57-65)</c:v>
                </c:pt>
                <c:pt idx="4">
                  <c:v>Silent Generation(66+)</c:v>
                </c:pt>
              </c:strCache>
            </c:strRef>
          </c:cat>
          <c:val>
            <c:numRef>
              <c:f>Charts!$D$25:$D$29</c:f>
              <c:numCache>
                <c:formatCode>General</c:formatCode>
                <c:ptCount val="5"/>
                <c:pt idx="0">
                  <c:v>5</c:v>
                </c:pt>
                <c:pt idx="1">
                  <c:v>12</c:v>
                </c:pt>
                <c:pt idx="2">
                  <c:v>15</c:v>
                </c:pt>
                <c:pt idx="3">
                  <c:v>3</c:v>
                </c:pt>
                <c:pt idx="4">
                  <c:v>0</c:v>
                </c:pt>
              </c:numCache>
            </c:numRef>
          </c:val>
          <c:extLst>
            <c:ext xmlns:c16="http://schemas.microsoft.com/office/drawing/2014/chart" uri="{C3380CC4-5D6E-409C-BE32-E72D297353CC}">
              <c16:uniqueId val="{00000004-B33E-4BD3-A6F0-4B101D97BD09}"/>
            </c:ext>
          </c:extLst>
        </c:ser>
        <c:ser>
          <c:idx val="3"/>
          <c:order val="3"/>
          <c:tx>
            <c:strRef>
              <c:f>Charts!$E$24</c:f>
              <c:strCache>
                <c:ptCount val="1"/>
                <c:pt idx="0">
                  <c:v>Low Income - High Spenders</c:v>
                </c:pt>
              </c:strCache>
            </c:strRef>
          </c:tx>
          <c:spPr>
            <a:solidFill>
              <a:srgbClr val="FF0000"/>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5-B33E-4BD3-A6F0-4B101D97BD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Charts!$A$25:$A$29</c:f>
              <c:strCache>
                <c:ptCount val="5"/>
                <c:pt idx="0">
                  <c:v>GenZ(18-25)</c:v>
                </c:pt>
                <c:pt idx="1">
                  <c:v>Millenials(26-41)</c:v>
                </c:pt>
                <c:pt idx="2">
                  <c:v>GenX(42-57)</c:v>
                </c:pt>
                <c:pt idx="3">
                  <c:v>Baby Boomers(57-65)</c:v>
                </c:pt>
                <c:pt idx="4">
                  <c:v>Silent Generation(66+)</c:v>
                </c:pt>
              </c:strCache>
            </c:strRef>
          </c:cat>
          <c:val>
            <c:numRef>
              <c:f>Charts!$E$25:$E$29</c:f>
              <c:numCache>
                <c:formatCode>General</c:formatCode>
                <c:ptCount val="5"/>
                <c:pt idx="0">
                  <c:v>15</c:v>
                </c:pt>
                <c:pt idx="1">
                  <c:v>7</c:v>
                </c:pt>
                <c:pt idx="2">
                  <c:v>0</c:v>
                </c:pt>
                <c:pt idx="3">
                  <c:v>0</c:v>
                </c:pt>
                <c:pt idx="4">
                  <c:v>0</c:v>
                </c:pt>
              </c:numCache>
            </c:numRef>
          </c:val>
          <c:extLst>
            <c:ext xmlns:c16="http://schemas.microsoft.com/office/drawing/2014/chart" uri="{C3380CC4-5D6E-409C-BE32-E72D297353CC}">
              <c16:uniqueId val="{00000006-B33E-4BD3-A6F0-4B101D97BD09}"/>
            </c:ext>
          </c:extLst>
        </c:ser>
        <c:ser>
          <c:idx val="4"/>
          <c:order val="4"/>
          <c:tx>
            <c:strRef>
              <c:f>Charts!$F$24</c:f>
              <c:strCache>
                <c:ptCount val="1"/>
                <c:pt idx="0">
                  <c:v>Low Income - Low Spenders</c:v>
                </c:pt>
              </c:strCache>
            </c:strRef>
          </c:tx>
          <c:spPr>
            <a:solidFill>
              <a:srgbClr val="3279CE"/>
            </a:solidFill>
            <a:ln>
              <a:noFill/>
            </a:ln>
            <a:effectLst/>
          </c:spPr>
          <c:invertIfNegative val="0"/>
          <c:dLbls>
            <c:dLbl>
              <c:idx val="4"/>
              <c:layout>
                <c:manualLayout>
                  <c:x val="1.4925371380259016E-3"/>
                  <c:y val="3.6199518061848968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3.068656355781366E-2"/>
                      <c:h val="5.786507213965375E-2"/>
                    </c:manualLayout>
                  </c15:layout>
                </c:ext>
                <c:ext xmlns:c16="http://schemas.microsoft.com/office/drawing/2014/chart" uri="{C3380CC4-5D6E-409C-BE32-E72D297353CC}">
                  <c16:uniqueId val="{00000007-B33E-4BD3-A6F0-4B101D97BD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Charts!$A$25:$A$29</c:f>
              <c:strCache>
                <c:ptCount val="5"/>
                <c:pt idx="0">
                  <c:v>GenZ(18-25)</c:v>
                </c:pt>
                <c:pt idx="1">
                  <c:v>Millenials(26-41)</c:v>
                </c:pt>
                <c:pt idx="2">
                  <c:v>GenX(42-57)</c:v>
                </c:pt>
                <c:pt idx="3">
                  <c:v>Baby Boomers(57-65)</c:v>
                </c:pt>
                <c:pt idx="4">
                  <c:v>Silent Generation(66+)</c:v>
                </c:pt>
              </c:strCache>
            </c:strRef>
          </c:cat>
          <c:val>
            <c:numRef>
              <c:f>Charts!$F$25:$F$29</c:f>
              <c:numCache>
                <c:formatCode>General</c:formatCode>
                <c:ptCount val="5"/>
                <c:pt idx="0">
                  <c:v>2</c:v>
                </c:pt>
                <c:pt idx="1">
                  <c:v>7</c:v>
                </c:pt>
                <c:pt idx="2">
                  <c:v>9</c:v>
                </c:pt>
                <c:pt idx="3">
                  <c:v>4</c:v>
                </c:pt>
                <c:pt idx="4">
                  <c:v>1</c:v>
                </c:pt>
              </c:numCache>
            </c:numRef>
          </c:val>
          <c:extLst>
            <c:ext xmlns:c16="http://schemas.microsoft.com/office/drawing/2014/chart" uri="{C3380CC4-5D6E-409C-BE32-E72D297353CC}">
              <c16:uniqueId val="{00000008-B33E-4BD3-A6F0-4B101D97BD09}"/>
            </c:ext>
          </c:extLst>
        </c:ser>
        <c:dLbls>
          <c:dLblPos val="ctr"/>
          <c:showLegendKey val="0"/>
          <c:showVal val="1"/>
          <c:showCatName val="0"/>
          <c:showSerName val="0"/>
          <c:showPercent val="0"/>
          <c:showBubbleSize val="0"/>
        </c:dLbls>
        <c:gapWidth val="60"/>
        <c:overlap val="100"/>
        <c:axId val="1638709296"/>
        <c:axId val="1638710128"/>
      </c:barChart>
      <c:catAx>
        <c:axId val="1638709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38710128"/>
        <c:crosses val="autoZero"/>
        <c:auto val="1"/>
        <c:lblAlgn val="ctr"/>
        <c:lblOffset val="100"/>
        <c:noMultiLvlLbl val="0"/>
      </c:catAx>
      <c:valAx>
        <c:axId val="1638710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709296"/>
        <c:crosses val="autoZero"/>
        <c:crossBetween val="between"/>
      </c:valAx>
      <c:spPr>
        <a:noFill/>
        <a:ln>
          <a:noFill/>
        </a:ln>
        <a:effectLst/>
      </c:spPr>
    </c:plotArea>
    <c:legend>
      <c:legendPos val="b"/>
      <c:layout>
        <c:manualLayout>
          <c:xMode val="edge"/>
          <c:yMode val="edge"/>
          <c:x val="1.4420441503453833E-2"/>
          <c:y val="0.89730801574568964"/>
          <c:w val="0.97560643923794477"/>
          <c:h val="8.135347740652569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3E1FD-9922-42D1-A74E-B7359A5104E4}" type="datetimeFigureOut">
              <a:rPr lang="en-IE" smtClean="0"/>
              <a:t>29/03/2022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6FB05-C27B-4204-B518-57C7544AD4AB}" type="slidenum">
              <a:rPr lang="en-IE" smtClean="0"/>
              <a:t>‹#›</a:t>
            </a:fld>
            <a:endParaRPr lang="en-IE"/>
          </a:p>
        </p:txBody>
      </p:sp>
    </p:spTree>
    <p:extLst>
      <p:ext uri="{BB962C8B-B14F-4D97-AF65-F5344CB8AC3E}">
        <p14:creationId xmlns:p14="http://schemas.microsoft.com/office/powerpoint/2010/main" val="356664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6E6FB05-C27B-4204-B518-57C7544AD4AB}" type="slidenum">
              <a:rPr lang="en-IE" smtClean="0"/>
              <a:t>5</a:t>
            </a:fld>
            <a:endParaRPr lang="en-IE"/>
          </a:p>
        </p:txBody>
      </p:sp>
    </p:spTree>
    <p:extLst>
      <p:ext uri="{BB962C8B-B14F-4D97-AF65-F5344CB8AC3E}">
        <p14:creationId xmlns:p14="http://schemas.microsoft.com/office/powerpoint/2010/main" val="355352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6E6FB05-C27B-4204-B518-57C7544AD4AB}" type="slidenum">
              <a:rPr lang="en-IE" smtClean="0"/>
              <a:t>6</a:t>
            </a:fld>
            <a:endParaRPr lang="en-IE"/>
          </a:p>
        </p:txBody>
      </p:sp>
    </p:spTree>
    <p:extLst>
      <p:ext uri="{BB962C8B-B14F-4D97-AF65-F5344CB8AC3E}">
        <p14:creationId xmlns:p14="http://schemas.microsoft.com/office/powerpoint/2010/main" val="241661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1A319607-2DC9-474A-9610-5236AD65AD58}" type="datetimeFigureOut">
              <a:rPr lang="en-IE" smtClean="0"/>
              <a:t>29/03/2022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347908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1A319607-2DC9-474A-9610-5236AD65AD58}" type="datetimeFigureOut">
              <a:rPr lang="en-IE" smtClean="0"/>
              <a:t>29/03/2022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372087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1A319607-2DC9-474A-9610-5236AD65AD58}" type="datetimeFigureOut">
              <a:rPr lang="en-IE" smtClean="0"/>
              <a:t>29/03/2022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25137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1A319607-2DC9-474A-9610-5236AD65AD58}" type="datetimeFigureOut">
              <a:rPr lang="en-IE" smtClean="0"/>
              <a:t>29/03/2022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176185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319607-2DC9-474A-9610-5236AD65AD58}" type="datetimeFigureOut">
              <a:rPr lang="en-IE" smtClean="0"/>
              <a:t>29/03/2022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143968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1A319607-2DC9-474A-9610-5236AD65AD58}" type="datetimeFigureOut">
              <a:rPr lang="en-IE" smtClean="0"/>
              <a:t>29/03/2022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224555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1A319607-2DC9-474A-9610-5236AD65AD58}" type="datetimeFigureOut">
              <a:rPr lang="en-IE" smtClean="0"/>
              <a:t>29/03/2022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24145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1A319607-2DC9-474A-9610-5236AD65AD58}" type="datetimeFigureOut">
              <a:rPr lang="en-IE" smtClean="0"/>
              <a:t>29/03/2022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122586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19607-2DC9-474A-9610-5236AD65AD58}" type="datetimeFigureOut">
              <a:rPr lang="en-IE" smtClean="0"/>
              <a:t>29/03/2022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275563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319607-2DC9-474A-9610-5236AD65AD58}" type="datetimeFigureOut">
              <a:rPr lang="en-IE" smtClean="0"/>
              <a:t>29/03/2022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275499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319607-2DC9-474A-9610-5236AD65AD58}" type="datetimeFigureOut">
              <a:rPr lang="en-IE" smtClean="0"/>
              <a:t>29/03/2022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DBF3B5C-D9DE-4C50-8842-006AAA916314}" type="slidenum">
              <a:rPr lang="en-IE" smtClean="0"/>
              <a:t>‹#›</a:t>
            </a:fld>
            <a:endParaRPr lang="en-IE"/>
          </a:p>
        </p:txBody>
      </p:sp>
    </p:spTree>
    <p:extLst>
      <p:ext uri="{BB962C8B-B14F-4D97-AF65-F5344CB8AC3E}">
        <p14:creationId xmlns:p14="http://schemas.microsoft.com/office/powerpoint/2010/main" val="9973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19607-2DC9-474A-9610-5236AD65AD58}" type="datetimeFigureOut">
              <a:rPr lang="en-IE" smtClean="0"/>
              <a:t>29/03/2022</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F3B5C-D9DE-4C50-8842-006AAA916314}" type="slidenum">
              <a:rPr lang="en-IE" smtClean="0"/>
              <a:t>‹#›</a:t>
            </a:fld>
            <a:endParaRPr lang="en-IE"/>
          </a:p>
        </p:txBody>
      </p:sp>
    </p:spTree>
    <p:extLst>
      <p:ext uri="{BB962C8B-B14F-4D97-AF65-F5344CB8AC3E}">
        <p14:creationId xmlns:p14="http://schemas.microsoft.com/office/powerpoint/2010/main" val="1922746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44000"/>
          </a:schemeClr>
        </a:solidFill>
        <a:effectLst/>
      </p:bgPr>
    </p:bg>
    <p:spTree>
      <p:nvGrpSpPr>
        <p:cNvPr id="1" name=""/>
        <p:cNvGrpSpPr/>
        <p:nvPr/>
      </p:nvGrpSpPr>
      <p:grpSpPr>
        <a:xfrm>
          <a:off x="0" y="0"/>
          <a:ext cx="0" cy="0"/>
          <a:chOff x="0" y="0"/>
          <a:chExt cx="0" cy="0"/>
        </a:xfrm>
      </p:grpSpPr>
      <p:sp>
        <p:nvSpPr>
          <p:cNvPr id="5" name="TextBox 4"/>
          <p:cNvSpPr txBox="1"/>
          <p:nvPr/>
        </p:nvSpPr>
        <p:spPr>
          <a:xfrm>
            <a:off x="58994" y="3429000"/>
            <a:ext cx="4375354" cy="1015663"/>
          </a:xfrm>
          <a:prstGeom prst="rect">
            <a:avLst/>
          </a:prstGeom>
          <a:noFill/>
        </p:spPr>
        <p:txBody>
          <a:bodyPr wrap="square" rtlCol="0">
            <a:spAutoFit/>
          </a:bodyPr>
          <a:lstStyle/>
          <a:p>
            <a:r>
              <a:rPr lang="en-IE" sz="3200" b="1" dirty="0" smtClean="0"/>
              <a:t>Mall Customers Analysis</a:t>
            </a:r>
          </a:p>
          <a:p>
            <a:endParaRPr lang="en-IE" sz="1400" dirty="0"/>
          </a:p>
          <a:p>
            <a:r>
              <a:rPr lang="en-IE" sz="1400" dirty="0" smtClean="0"/>
              <a:t>March 2022</a:t>
            </a:r>
            <a:endParaRPr lang="en-IE" sz="1400" dirty="0"/>
          </a:p>
        </p:txBody>
      </p:sp>
      <p:pic>
        <p:nvPicPr>
          <p:cNvPr id="7" name="Picture 6"/>
          <p:cNvPicPr>
            <a:picLocks noChangeAspect="1"/>
          </p:cNvPicPr>
          <p:nvPr/>
        </p:nvPicPr>
        <p:blipFill>
          <a:blip r:embed="rId2"/>
          <a:stretch>
            <a:fillRect/>
          </a:stretch>
        </p:blipFill>
        <p:spPr>
          <a:xfrm>
            <a:off x="4277032" y="0"/>
            <a:ext cx="7914968" cy="6858000"/>
          </a:xfrm>
          <a:prstGeom prst="rect">
            <a:avLst/>
          </a:prstGeom>
        </p:spPr>
      </p:pic>
      <p:pic>
        <p:nvPicPr>
          <p:cNvPr id="4" name="Picture 3"/>
          <p:cNvPicPr>
            <a:picLocks noChangeAspect="1"/>
          </p:cNvPicPr>
          <p:nvPr/>
        </p:nvPicPr>
        <p:blipFill>
          <a:blip r:embed="rId3"/>
          <a:stretch>
            <a:fillRect/>
          </a:stretch>
        </p:blipFill>
        <p:spPr>
          <a:xfrm>
            <a:off x="11431185" y="6324071"/>
            <a:ext cx="760815" cy="533929"/>
          </a:xfrm>
          <a:prstGeom prst="rect">
            <a:avLst/>
          </a:prstGeom>
        </p:spPr>
      </p:pic>
    </p:spTree>
    <p:extLst>
      <p:ext uri="{BB962C8B-B14F-4D97-AF65-F5344CB8AC3E}">
        <p14:creationId xmlns:p14="http://schemas.microsoft.com/office/powerpoint/2010/main" val="329115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631" y="285135"/>
            <a:ext cx="8367252" cy="461665"/>
          </a:xfrm>
          <a:prstGeom prst="rect">
            <a:avLst/>
          </a:prstGeom>
          <a:noFill/>
        </p:spPr>
        <p:txBody>
          <a:bodyPr wrap="square" rtlCol="0">
            <a:spAutoFit/>
          </a:bodyPr>
          <a:lstStyle/>
          <a:p>
            <a:r>
              <a:rPr lang="en-IE" sz="2400" b="1" dirty="0" smtClean="0"/>
              <a:t>Problem Statement</a:t>
            </a:r>
            <a:endParaRPr lang="en-IE" sz="2400" b="1" dirty="0"/>
          </a:p>
        </p:txBody>
      </p:sp>
      <p:sp>
        <p:nvSpPr>
          <p:cNvPr id="5" name="TextBox 4"/>
          <p:cNvSpPr txBox="1"/>
          <p:nvPr/>
        </p:nvSpPr>
        <p:spPr>
          <a:xfrm>
            <a:off x="314631" y="899652"/>
            <a:ext cx="11758836" cy="3477875"/>
          </a:xfrm>
          <a:prstGeom prst="rect">
            <a:avLst/>
          </a:prstGeom>
          <a:noFill/>
        </p:spPr>
        <p:txBody>
          <a:bodyPr wrap="square" rtlCol="0">
            <a:spAutoFit/>
          </a:bodyPr>
          <a:lstStyle/>
          <a:p>
            <a:pPr algn="just"/>
            <a:r>
              <a:rPr lang="en-IE" sz="2000" dirty="0" smtClean="0"/>
              <a:t>Malls and shopping centres are always in a race to get the most out of customers and make maximum revenue on a yearly basis. The purchasing power of a customer is on a constant rise although customers are always on the lookout for new offers and ease of purchasing.</a:t>
            </a:r>
          </a:p>
          <a:p>
            <a:pPr algn="just"/>
            <a:endParaRPr lang="en-IE" sz="2000" dirty="0" smtClean="0"/>
          </a:p>
          <a:p>
            <a:pPr marL="342900" indent="-342900" algn="just">
              <a:buFont typeface="Arial" panose="020B0604020202020204" pitchFamily="34" charset="0"/>
              <a:buChar char="•"/>
            </a:pPr>
            <a:r>
              <a:rPr lang="en-GB" sz="2000" dirty="0" smtClean="0"/>
              <a:t>To </a:t>
            </a:r>
            <a:r>
              <a:rPr lang="en-GB" sz="2000" dirty="0"/>
              <a:t>understand which </a:t>
            </a:r>
            <a:r>
              <a:rPr lang="en-GB" sz="2000" dirty="0"/>
              <a:t>customers are likely to convert [Target Customers</a:t>
            </a:r>
            <a:r>
              <a:rPr lang="en-GB" sz="2000" dirty="0" smtClean="0"/>
              <a:t>]. </a:t>
            </a:r>
            <a:r>
              <a:rPr lang="en-GB" sz="2000" dirty="0"/>
              <a:t>This information will be shared with the marketing team and will help them plan the strategy. </a:t>
            </a:r>
            <a:r>
              <a:rPr lang="en-IE" sz="2000" dirty="0" smtClean="0"/>
              <a:t> This </a:t>
            </a:r>
            <a:r>
              <a:rPr lang="en-IE" sz="2000" dirty="0" smtClean="0"/>
              <a:t>would also help them retain the existing customers in </a:t>
            </a:r>
            <a:r>
              <a:rPr lang="en-IE" sz="2000" dirty="0" smtClean="0"/>
              <a:t>the business as well increase the overall net profit of the </a:t>
            </a:r>
            <a:r>
              <a:rPr lang="en-IE" sz="2000" dirty="0" smtClean="0"/>
              <a:t>business and reduce turnover </a:t>
            </a:r>
            <a:r>
              <a:rPr lang="en-IE" sz="2000" dirty="0" smtClean="0"/>
              <a:t>by devising some customer retention strategies and loyalty programs</a:t>
            </a:r>
            <a:r>
              <a:rPr lang="en-IE" sz="2000" dirty="0" smtClean="0"/>
              <a:t>.</a:t>
            </a:r>
          </a:p>
          <a:p>
            <a:pPr marL="342900" indent="-342900" algn="just">
              <a:buFont typeface="Arial" panose="020B0604020202020204" pitchFamily="34" charset="0"/>
              <a:buChar char="•"/>
            </a:pPr>
            <a:r>
              <a:rPr lang="en-IE" sz="2000" dirty="0"/>
              <a:t>The dataset is of Mall customers at a customer id level and consists of some demographic </a:t>
            </a:r>
            <a:r>
              <a:rPr lang="en-IE" sz="2000" dirty="0" smtClean="0"/>
              <a:t>information i.e. annual income, age etc.</a:t>
            </a:r>
            <a:endParaRPr lang="en-IE" sz="2000" dirty="0" smtClean="0"/>
          </a:p>
          <a:p>
            <a:pPr algn="just"/>
            <a:endParaRPr lang="en-IE" sz="2000" dirty="0"/>
          </a:p>
        </p:txBody>
      </p:sp>
      <p:pic>
        <p:nvPicPr>
          <p:cNvPr id="6" name="Picture 5"/>
          <p:cNvPicPr>
            <a:picLocks noChangeAspect="1"/>
          </p:cNvPicPr>
          <p:nvPr/>
        </p:nvPicPr>
        <p:blipFill>
          <a:blip r:embed="rId2"/>
          <a:stretch>
            <a:fillRect/>
          </a:stretch>
        </p:blipFill>
        <p:spPr>
          <a:xfrm>
            <a:off x="11431185" y="6324071"/>
            <a:ext cx="760815" cy="533929"/>
          </a:xfrm>
          <a:prstGeom prst="rect">
            <a:avLst/>
          </a:prstGeom>
        </p:spPr>
      </p:pic>
    </p:spTree>
    <p:extLst>
      <p:ext uri="{BB962C8B-B14F-4D97-AF65-F5344CB8AC3E}">
        <p14:creationId xmlns:p14="http://schemas.microsoft.com/office/powerpoint/2010/main" val="124610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425" y="776746"/>
            <a:ext cx="2972487" cy="2939848"/>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3318365" y="776746"/>
            <a:ext cx="3279647" cy="2939848"/>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179425" y="3775594"/>
            <a:ext cx="7216878" cy="2998837"/>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6734968" y="776746"/>
            <a:ext cx="5260387" cy="2939848"/>
          </a:xfrm>
          <a:prstGeom prst="rect">
            <a:avLst/>
          </a:prstGeom>
          <a:ln>
            <a:solidFill>
              <a:schemeClr val="tx1"/>
            </a:solidFill>
          </a:ln>
        </p:spPr>
      </p:pic>
      <p:pic>
        <p:nvPicPr>
          <p:cNvPr id="10" name="Picture 9"/>
          <p:cNvPicPr>
            <a:picLocks noChangeAspect="1"/>
          </p:cNvPicPr>
          <p:nvPr/>
        </p:nvPicPr>
        <p:blipFill>
          <a:blip r:embed="rId6"/>
          <a:stretch>
            <a:fillRect/>
          </a:stretch>
        </p:blipFill>
        <p:spPr>
          <a:xfrm>
            <a:off x="11456456" y="6341806"/>
            <a:ext cx="735544" cy="516194"/>
          </a:xfrm>
          <a:prstGeom prst="rect">
            <a:avLst/>
          </a:prstGeom>
        </p:spPr>
      </p:pic>
      <p:sp>
        <p:nvSpPr>
          <p:cNvPr id="2" name="TextBox 1"/>
          <p:cNvSpPr txBox="1"/>
          <p:nvPr/>
        </p:nvSpPr>
        <p:spPr>
          <a:xfrm>
            <a:off x="111691" y="0"/>
            <a:ext cx="12080309" cy="769441"/>
          </a:xfrm>
          <a:prstGeom prst="rect">
            <a:avLst/>
          </a:prstGeom>
          <a:noFill/>
        </p:spPr>
        <p:txBody>
          <a:bodyPr wrap="square" rtlCol="0">
            <a:spAutoFit/>
          </a:bodyPr>
          <a:lstStyle/>
          <a:p>
            <a:pPr algn="just"/>
            <a:r>
              <a:rPr lang="en-IE" sz="1600" b="1" dirty="0" smtClean="0"/>
              <a:t>Age Distribution of Mall Customers: </a:t>
            </a:r>
            <a:r>
              <a:rPr lang="en-IE" sz="1400" dirty="0" smtClean="0"/>
              <a:t>We can see that Female customers are more compare to Male customers and they fall into the average age of ~37(Female) and ~39(Male) in the Millennials segment. Also the spending score of the Female customers is higher as compare to the Male and the Annual Income is higher of the Males compare to that of the females. </a:t>
            </a:r>
            <a:endParaRPr lang="en-IE" sz="1600" dirty="0"/>
          </a:p>
        </p:txBody>
      </p:sp>
      <p:pic>
        <p:nvPicPr>
          <p:cNvPr id="6" name="Picture 5"/>
          <p:cNvPicPr>
            <a:picLocks noChangeAspect="1"/>
          </p:cNvPicPr>
          <p:nvPr/>
        </p:nvPicPr>
        <p:blipFill>
          <a:blip r:embed="rId7"/>
          <a:stretch>
            <a:fillRect/>
          </a:stretch>
        </p:blipFill>
        <p:spPr>
          <a:xfrm>
            <a:off x="7570838" y="3859163"/>
            <a:ext cx="4454014" cy="2939847"/>
          </a:xfrm>
          <a:prstGeom prst="rect">
            <a:avLst/>
          </a:prstGeom>
          <a:ln>
            <a:solidFill>
              <a:schemeClr val="tx1"/>
            </a:solidFill>
          </a:ln>
        </p:spPr>
      </p:pic>
    </p:spTree>
    <p:extLst>
      <p:ext uri="{BB962C8B-B14F-4D97-AF65-F5344CB8AC3E}">
        <p14:creationId xmlns:p14="http://schemas.microsoft.com/office/powerpoint/2010/main" val="1252188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096448" y="838200"/>
            <a:ext cx="5811509" cy="2652595"/>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226142" y="838200"/>
            <a:ext cx="5771536" cy="2652596"/>
          </a:xfrm>
          <a:prstGeom prst="rect">
            <a:avLst/>
          </a:prstGeom>
          <a:ln>
            <a:solidFill>
              <a:schemeClr val="tx1"/>
            </a:solidFill>
          </a:ln>
        </p:spPr>
      </p:pic>
      <p:pic>
        <p:nvPicPr>
          <p:cNvPr id="11" name="Picture 10"/>
          <p:cNvPicPr>
            <a:picLocks noChangeAspect="1"/>
          </p:cNvPicPr>
          <p:nvPr/>
        </p:nvPicPr>
        <p:blipFill>
          <a:blip r:embed="rId4"/>
          <a:stretch>
            <a:fillRect/>
          </a:stretch>
        </p:blipFill>
        <p:spPr>
          <a:xfrm>
            <a:off x="226142" y="3569107"/>
            <a:ext cx="5771536" cy="3224981"/>
          </a:xfrm>
          <a:prstGeom prst="rect">
            <a:avLst/>
          </a:prstGeom>
          <a:ln>
            <a:solidFill>
              <a:schemeClr val="tx1"/>
            </a:solidFill>
          </a:ln>
        </p:spPr>
      </p:pic>
      <p:pic>
        <p:nvPicPr>
          <p:cNvPr id="12" name="Picture 11"/>
          <p:cNvPicPr>
            <a:picLocks noChangeAspect="1"/>
          </p:cNvPicPr>
          <p:nvPr/>
        </p:nvPicPr>
        <p:blipFill>
          <a:blip r:embed="rId5"/>
          <a:stretch>
            <a:fillRect/>
          </a:stretch>
        </p:blipFill>
        <p:spPr>
          <a:xfrm>
            <a:off x="6096448" y="3569108"/>
            <a:ext cx="5967733" cy="3224981"/>
          </a:xfrm>
          <a:prstGeom prst="rect">
            <a:avLst/>
          </a:prstGeom>
          <a:ln>
            <a:solidFill>
              <a:schemeClr val="tx1"/>
            </a:solidFill>
          </a:ln>
        </p:spPr>
      </p:pic>
      <p:sp>
        <p:nvSpPr>
          <p:cNvPr id="6" name="TextBox 5"/>
          <p:cNvSpPr txBox="1"/>
          <p:nvPr/>
        </p:nvSpPr>
        <p:spPr>
          <a:xfrm>
            <a:off x="111691" y="0"/>
            <a:ext cx="12080309" cy="738664"/>
          </a:xfrm>
          <a:prstGeom prst="rect">
            <a:avLst/>
          </a:prstGeom>
          <a:noFill/>
        </p:spPr>
        <p:txBody>
          <a:bodyPr wrap="square" rtlCol="0">
            <a:spAutoFit/>
          </a:bodyPr>
          <a:lstStyle/>
          <a:p>
            <a:pPr algn="just"/>
            <a:r>
              <a:rPr lang="en-IE" sz="1400" b="1" dirty="0" smtClean="0"/>
              <a:t>Spending Score and Annual Income of Mall Customers: </a:t>
            </a:r>
            <a:r>
              <a:rPr lang="en-IE" sz="1400" dirty="0" smtClean="0"/>
              <a:t>Spending Score is mostly distributed around 45-60(Average Spenders) and the Annual Income of the customers is distributed between 60-80(k$) (Average Income group). The Smart Spenders and the spendthrifts are the following segments of customers with most customer volume</a:t>
            </a:r>
            <a:endParaRPr lang="en-IE" sz="1400" dirty="0"/>
          </a:p>
        </p:txBody>
      </p:sp>
      <p:pic>
        <p:nvPicPr>
          <p:cNvPr id="8" name="Picture 7"/>
          <p:cNvPicPr>
            <a:picLocks noChangeAspect="1"/>
          </p:cNvPicPr>
          <p:nvPr/>
        </p:nvPicPr>
        <p:blipFill>
          <a:blip r:embed="rId6"/>
          <a:stretch>
            <a:fillRect/>
          </a:stretch>
        </p:blipFill>
        <p:spPr>
          <a:xfrm>
            <a:off x="11431185" y="6324071"/>
            <a:ext cx="760815" cy="533929"/>
          </a:xfrm>
          <a:prstGeom prst="rect">
            <a:avLst/>
          </a:prstGeom>
        </p:spPr>
      </p:pic>
    </p:spTree>
    <p:extLst>
      <p:ext uri="{BB962C8B-B14F-4D97-AF65-F5344CB8AC3E}">
        <p14:creationId xmlns:p14="http://schemas.microsoft.com/office/powerpoint/2010/main" val="3703975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8156" y="2920181"/>
            <a:ext cx="6105832" cy="3765754"/>
          </a:xfrm>
          <a:prstGeom prst="rect">
            <a:avLst/>
          </a:prstGeom>
          <a:ln>
            <a:solidFill>
              <a:schemeClr val="tx1"/>
            </a:solidFill>
          </a:ln>
        </p:spPr>
      </p:pic>
      <p:graphicFrame>
        <p:nvGraphicFramePr>
          <p:cNvPr id="7" name="Chart 6"/>
          <p:cNvGraphicFramePr>
            <a:graphicFrameLocks/>
          </p:cNvGraphicFramePr>
          <p:nvPr>
            <p:extLst>
              <p:ext uri="{D42A27DB-BD31-4B8C-83A1-F6EECF244321}">
                <p14:modId xmlns:p14="http://schemas.microsoft.com/office/powerpoint/2010/main" val="2062282517"/>
              </p:ext>
            </p:extLst>
          </p:nvPr>
        </p:nvGraphicFramePr>
        <p:xfrm>
          <a:off x="6410632" y="2920181"/>
          <a:ext cx="5663381" cy="37657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423619110"/>
              </p:ext>
            </p:extLst>
          </p:nvPr>
        </p:nvGraphicFramePr>
        <p:xfrm>
          <a:off x="3782140" y="611511"/>
          <a:ext cx="5106221" cy="2225040"/>
        </p:xfrm>
        <a:graphic>
          <a:graphicData uri="http://schemas.openxmlformats.org/drawingml/2006/table">
            <a:tbl>
              <a:tblPr firstRow="1" bandRow="1">
                <a:tableStyleId>{5C22544A-7EE6-4342-B048-85BDC9FD1C3A}</a:tableStyleId>
              </a:tblPr>
              <a:tblGrid>
                <a:gridCol w="917037">
                  <a:extLst>
                    <a:ext uri="{9D8B030D-6E8A-4147-A177-3AD203B41FA5}">
                      <a16:colId xmlns:a16="http://schemas.microsoft.com/office/drawing/2014/main" val="4030618594"/>
                    </a:ext>
                  </a:extLst>
                </a:gridCol>
                <a:gridCol w="4189184">
                  <a:extLst>
                    <a:ext uri="{9D8B030D-6E8A-4147-A177-3AD203B41FA5}">
                      <a16:colId xmlns:a16="http://schemas.microsoft.com/office/drawing/2014/main" val="3242589127"/>
                    </a:ext>
                  </a:extLst>
                </a:gridCol>
              </a:tblGrid>
              <a:tr h="370840">
                <a:tc>
                  <a:txBody>
                    <a:bodyPr/>
                    <a:lstStyle/>
                    <a:p>
                      <a:r>
                        <a:rPr lang="en-IE" sz="1600" dirty="0" smtClean="0"/>
                        <a:t>Clusters</a:t>
                      </a:r>
                      <a:endParaRPr lang="en-IE" sz="1600" dirty="0"/>
                    </a:p>
                  </a:txBody>
                  <a:tcPr/>
                </a:tc>
                <a:tc>
                  <a:txBody>
                    <a:bodyPr/>
                    <a:lstStyle/>
                    <a:p>
                      <a:r>
                        <a:rPr lang="en-IE" sz="1600" dirty="0" smtClean="0"/>
                        <a:t>Segment</a:t>
                      </a:r>
                      <a:r>
                        <a:rPr lang="en-IE" sz="1600" baseline="0" dirty="0" smtClean="0"/>
                        <a:t> Categories</a:t>
                      </a:r>
                      <a:endParaRPr lang="en-IE" sz="1600" dirty="0"/>
                    </a:p>
                  </a:txBody>
                  <a:tcPr/>
                </a:tc>
                <a:extLst>
                  <a:ext uri="{0D108BD9-81ED-4DB2-BD59-A6C34878D82A}">
                    <a16:rowId xmlns:a16="http://schemas.microsoft.com/office/drawing/2014/main" val="3345525513"/>
                  </a:ext>
                </a:extLst>
              </a:tr>
              <a:tr h="370840">
                <a:tc>
                  <a:txBody>
                    <a:bodyPr/>
                    <a:lstStyle/>
                    <a:p>
                      <a:r>
                        <a:rPr lang="en-IE" sz="1400" b="1" dirty="0" smtClean="0"/>
                        <a:t>0</a:t>
                      </a:r>
                      <a:endParaRPr lang="en-IE" sz="1400" b="1" dirty="0"/>
                    </a:p>
                  </a:txBody>
                  <a:tcPr/>
                </a:tc>
                <a:tc>
                  <a:txBody>
                    <a:bodyPr/>
                    <a:lstStyle/>
                    <a:p>
                      <a:r>
                        <a:rPr lang="en-IE" sz="1400" b="1" dirty="0" smtClean="0"/>
                        <a:t>Low</a:t>
                      </a:r>
                      <a:r>
                        <a:rPr lang="en-IE" sz="1400" b="1" baseline="0" dirty="0" smtClean="0"/>
                        <a:t> Income – High Spenders</a:t>
                      </a:r>
                      <a:endParaRPr lang="en-IE" sz="1400" b="1" dirty="0"/>
                    </a:p>
                  </a:txBody>
                  <a:tcPr/>
                </a:tc>
                <a:extLst>
                  <a:ext uri="{0D108BD9-81ED-4DB2-BD59-A6C34878D82A}">
                    <a16:rowId xmlns:a16="http://schemas.microsoft.com/office/drawing/2014/main" val="247398959"/>
                  </a:ext>
                </a:extLst>
              </a:tr>
              <a:tr h="370840">
                <a:tc>
                  <a:txBody>
                    <a:bodyPr/>
                    <a:lstStyle/>
                    <a:p>
                      <a:r>
                        <a:rPr lang="en-IE" sz="1400" b="1" dirty="0" smtClean="0"/>
                        <a:t>1</a:t>
                      </a:r>
                      <a:endParaRPr lang="en-IE" sz="1400" b="1" dirty="0"/>
                    </a:p>
                  </a:txBody>
                  <a:tcPr/>
                </a:tc>
                <a:tc>
                  <a:txBody>
                    <a:bodyPr/>
                    <a:lstStyle/>
                    <a:p>
                      <a:r>
                        <a:rPr lang="en-IE" sz="1400" b="1" dirty="0" smtClean="0"/>
                        <a:t>Average Income</a:t>
                      </a:r>
                      <a:r>
                        <a:rPr lang="en-IE" sz="1400" b="1" baseline="0" dirty="0" smtClean="0"/>
                        <a:t> – Average Spenders</a:t>
                      </a:r>
                      <a:endParaRPr lang="en-IE" sz="1400" b="1" dirty="0"/>
                    </a:p>
                  </a:txBody>
                  <a:tcPr/>
                </a:tc>
                <a:extLst>
                  <a:ext uri="{0D108BD9-81ED-4DB2-BD59-A6C34878D82A}">
                    <a16:rowId xmlns:a16="http://schemas.microsoft.com/office/drawing/2014/main" val="2190121350"/>
                  </a:ext>
                </a:extLst>
              </a:tr>
              <a:tr h="370840">
                <a:tc>
                  <a:txBody>
                    <a:bodyPr/>
                    <a:lstStyle/>
                    <a:p>
                      <a:r>
                        <a:rPr lang="en-IE" sz="1400" b="1" dirty="0" smtClean="0"/>
                        <a:t>2</a:t>
                      </a:r>
                      <a:endParaRPr lang="en-IE" sz="1400" b="1" dirty="0"/>
                    </a:p>
                  </a:txBody>
                  <a:tcPr/>
                </a:tc>
                <a:tc>
                  <a:txBody>
                    <a:bodyPr/>
                    <a:lstStyle/>
                    <a:p>
                      <a:r>
                        <a:rPr lang="en-IE" sz="1400" b="1" dirty="0" smtClean="0"/>
                        <a:t>High Income – High Spenders</a:t>
                      </a:r>
                      <a:endParaRPr lang="en-IE" sz="1400" b="1" dirty="0"/>
                    </a:p>
                  </a:txBody>
                  <a:tcPr/>
                </a:tc>
                <a:extLst>
                  <a:ext uri="{0D108BD9-81ED-4DB2-BD59-A6C34878D82A}">
                    <a16:rowId xmlns:a16="http://schemas.microsoft.com/office/drawing/2014/main" val="797349942"/>
                  </a:ext>
                </a:extLst>
              </a:tr>
              <a:tr h="370840">
                <a:tc>
                  <a:txBody>
                    <a:bodyPr/>
                    <a:lstStyle/>
                    <a:p>
                      <a:r>
                        <a:rPr lang="en-IE" sz="1400" b="1" dirty="0" smtClean="0"/>
                        <a:t>3</a:t>
                      </a:r>
                      <a:endParaRPr lang="en-IE" sz="1400" b="1" dirty="0"/>
                    </a:p>
                  </a:txBody>
                  <a:tcPr/>
                </a:tc>
                <a:tc>
                  <a:txBody>
                    <a:bodyPr/>
                    <a:lstStyle/>
                    <a:p>
                      <a:r>
                        <a:rPr lang="en-IE" sz="1400" b="1" dirty="0" smtClean="0"/>
                        <a:t>Low Income</a:t>
                      </a:r>
                      <a:r>
                        <a:rPr lang="en-IE" sz="1400" b="1" baseline="0" dirty="0" smtClean="0"/>
                        <a:t> – Low Spenders</a:t>
                      </a:r>
                      <a:endParaRPr lang="en-IE" sz="1400" b="1" dirty="0"/>
                    </a:p>
                  </a:txBody>
                  <a:tcPr/>
                </a:tc>
                <a:extLst>
                  <a:ext uri="{0D108BD9-81ED-4DB2-BD59-A6C34878D82A}">
                    <a16:rowId xmlns:a16="http://schemas.microsoft.com/office/drawing/2014/main" val="994589935"/>
                  </a:ext>
                </a:extLst>
              </a:tr>
              <a:tr h="370840">
                <a:tc>
                  <a:txBody>
                    <a:bodyPr/>
                    <a:lstStyle/>
                    <a:p>
                      <a:r>
                        <a:rPr lang="en-IE" sz="1400" b="1" dirty="0" smtClean="0"/>
                        <a:t>4</a:t>
                      </a:r>
                      <a:endParaRPr lang="en-IE" sz="1400" b="1" dirty="0"/>
                    </a:p>
                  </a:txBody>
                  <a:tcPr/>
                </a:tc>
                <a:tc>
                  <a:txBody>
                    <a:bodyPr/>
                    <a:lstStyle/>
                    <a:p>
                      <a:r>
                        <a:rPr lang="en-IE" sz="1400" b="1" dirty="0" smtClean="0"/>
                        <a:t>High</a:t>
                      </a:r>
                      <a:r>
                        <a:rPr lang="en-IE" sz="1400" b="1" baseline="0" dirty="0" smtClean="0"/>
                        <a:t> Income – Low Spenders</a:t>
                      </a:r>
                      <a:endParaRPr lang="en-IE" sz="1400" b="1" dirty="0"/>
                    </a:p>
                  </a:txBody>
                  <a:tcPr/>
                </a:tc>
                <a:extLst>
                  <a:ext uri="{0D108BD9-81ED-4DB2-BD59-A6C34878D82A}">
                    <a16:rowId xmlns:a16="http://schemas.microsoft.com/office/drawing/2014/main" val="3066992309"/>
                  </a:ext>
                </a:extLst>
              </a:tr>
            </a:tbl>
          </a:graphicData>
        </a:graphic>
      </p:graphicFrame>
      <p:cxnSp>
        <p:nvCxnSpPr>
          <p:cNvPr id="5" name="Straight Connector 4"/>
          <p:cNvCxnSpPr/>
          <p:nvPr/>
        </p:nvCxnSpPr>
        <p:spPr>
          <a:xfrm flipH="1">
            <a:off x="2930012" y="2956062"/>
            <a:ext cx="9832" cy="3421625"/>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flipV="1">
            <a:off x="435080" y="4984955"/>
            <a:ext cx="5316791" cy="9832"/>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318815" y="2956062"/>
            <a:ext cx="2271253" cy="307777"/>
          </a:xfrm>
          <a:prstGeom prst="rect">
            <a:avLst/>
          </a:prstGeom>
          <a:noFill/>
        </p:spPr>
        <p:txBody>
          <a:bodyPr wrap="square" rtlCol="0">
            <a:spAutoFit/>
          </a:bodyPr>
          <a:lstStyle/>
          <a:p>
            <a:r>
              <a:rPr lang="en-IE" sz="1400" dirty="0" smtClean="0"/>
              <a:t>High Engagement</a:t>
            </a:r>
            <a:endParaRPr lang="en-IE" sz="1400" dirty="0"/>
          </a:p>
        </p:txBody>
      </p:sp>
      <p:sp>
        <p:nvSpPr>
          <p:cNvPr id="14" name="TextBox 13"/>
          <p:cNvSpPr txBox="1"/>
          <p:nvPr/>
        </p:nvSpPr>
        <p:spPr>
          <a:xfrm>
            <a:off x="4318815" y="5992139"/>
            <a:ext cx="2271253" cy="307777"/>
          </a:xfrm>
          <a:prstGeom prst="rect">
            <a:avLst/>
          </a:prstGeom>
          <a:noFill/>
        </p:spPr>
        <p:txBody>
          <a:bodyPr wrap="square" rtlCol="0">
            <a:spAutoFit/>
          </a:bodyPr>
          <a:lstStyle/>
          <a:p>
            <a:r>
              <a:rPr lang="en-IE" sz="1400" dirty="0" smtClean="0"/>
              <a:t>Low Engagement</a:t>
            </a:r>
            <a:endParaRPr lang="en-IE" sz="1400" dirty="0"/>
          </a:p>
        </p:txBody>
      </p:sp>
      <p:sp>
        <p:nvSpPr>
          <p:cNvPr id="15" name="Oval 14"/>
          <p:cNvSpPr/>
          <p:nvPr/>
        </p:nvSpPr>
        <p:spPr>
          <a:xfrm>
            <a:off x="1504334" y="4209674"/>
            <a:ext cx="1877962" cy="914400"/>
          </a:xfrm>
          <a:prstGeom prst="ellipse">
            <a:avLst/>
          </a:prstGeom>
          <a:solidFill>
            <a:srgbClr val="FFBDBD">
              <a:alpha val="43137"/>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rot="14472122">
            <a:off x="6984253" y="5139748"/>
            <a:ext cx="486089" cy="1912413"/>
          </a:xfrm>
          <a:prstGeom prst="ellipse">
            <a:avLst/>
          </a:prstGeom>
          <a:solidFill>
            <a:srgbClr val="FFBDBD">
              <a:alpha val="43137"/>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Line Callout 1 17"/>
          <p:cNvSpPr/>
          <p:nvPr/>
        </p:nvSpPr>
        <p:spPr>
          <a:xfrm>
            <a:off x="1956619" y="3334235"/>
            <a:ext cx="973393" cy="421688"/>
          </a:xfrm>
          <a:prstGeom prst="borderCallout1">
            <a:avLst>
              <a:gd name="adj1" fmla="val 100358"/>
              <a:gd name="adj2" fmla="val 42172"/>
              <a:gd name="adj3" fmla="val 275074"/>
              <a:gd name="adj4" fmla="val 300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Medium Potential</a:t>
            </a:r>
            <a:endParaRPr lang="en-IE" sz="1400" dirty="0">
              <a:solidFill>
                <a:schemeClr val="tx1"/>
              </a:solidFill>
            </a:endParaRPr>
          </a:p>
        </p:txBody>
      </p:sp>
      <p:sp>
        <p:nvSpPr>
          <p:cNvPr id="21" name="TextBox 20"/>
          <p:cNvSpPr txBox="1"/>
          <p:nvPr/>
        </p:nvSpPr>
        <p:spPr>
          <a:xfrm>
            <a:off x="410490" y="6057392"/>
            <a:ext cx="2271253" cy="307777"/>
          </a:xfrm>
          <a:prstGeom prst="rect">
            <a:avLst/>
          </a:prstGeom>
          <a:noFill/>
        </p:spPr>
        <p:txBody>
          <a:bodyPr wrap="square" rtlCol="0">
            <a:spAutoFit/>
          </a:bodyPr>
          <a:lstStyle/>
          <a:p>
            <a:r>
              <a:rPr lang="en-IE" sz="1400" dirty="0" smtClean="0"/>
              <a:t>Low Potential</a:t>
            </a:r>
            <a:endParaRPr lang="en-IE" sz="1400" dirty="0"/>
          </a:p>
        </p:txBody>
      </p:sp>
      <p:sp>
        <p:nvSpPr>
          <p:cNvPr id="22" name="TextBox 21"/>
          <p:cNvSpPr txBox="1"/>
          <p:nvPr/>
        </p:nvSpPr>
        <p:spPr>
          <a:xfrm>
            <a:off x="108156" y="78658"/>
            <a:ext cx="8416412" cy="400110"/>
          </a:xfrm>
          <a:prstGeom prst="rect">
            <a:avLst/>
          </a:prstGeom>
          <a:noFill/>
        </p:spPr>
        <p:txBody>
          <a:bodyPr wrap="square" rtlCol="0">
            <a:spAutoFit/>
          </a:bodyPr>
          <a:lstStyle/>
          <a:p>
            <a:r>
              <a:rPr lang="en-IE" sz="2000" b="1" dirty="0" smtClean="0"/>
              <a:t>Customer Segmentation of Mall Customers </a:t>
            </a:r>
            <a:endParaRPr lang="en-IE" sz="2000" b="1" dirty="0"/>
          </a:p>
        </p:txBody>
      </p:sp>
      <p:sp>
        <p:nvSpPr>
          <p:cNvPr id="24" name="Line Callout 1 23"/>
          <p:cNvSpPr/>
          <p:nvPr/>
        </p:nvSpPr>
        <p:spPr>
          <a:xfrm>
            <a:off x="5233495" y="5533717"/>
            <a:ext cx="973393" cy="416607"/>
          </a:xfrm>
          <a:prstGeom prst="borderCallout1">
            <a:avLst>
              <a:gd name="adj1" fmla="val 49551"/>
              <a:gd name="adj2" fmla="val 3031"/>
              <a:gd name="adj3" fmla="val 39329"/>
              <a:gd name="adj4" fmla="val -13344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High Potential</a:t>
            </a:r>
            <a:endParaRPr lang="en-IE" sz="1400" dirty="0">
              <a:solidFill>
                <a:schemeClr val="tx1"/>
              </a:solidFill>
            </a:endParaRPr>
          </a:p>
        </p:txBody>
      </p:sp>
      <p:sp>
        <p:nvSpPr>
          <p:cNvPr id="25" name="Oval 24"/>
          <p:cNvSpPr/>
          <p:nvPr/>
        </p:nvSpPr>
        <p:spPr>
          <a:xfrm rot="14472122">
            <a:off x="8915846" y="5103330"/>
            <a:ext cx="402974" cy="1912413"/>
          </a:xfrm>
          <a:prstGeom prst="ellipse">
            <a:avLst/>
          </a:prstGeom>
          <a:solidFill>
            <a:srgbClr val="FFBDBD">
              <a:alpha val="43137"/>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Oval 25"/>
          <p:cNvSpPr/>
          <p:nvPr/>
        </p:nvSpPr>
        <p:spPr>
          <a:xfrm rot="14472122">
            <a:off x="7922556" y="5163587"/>
            <a:ext cx="402974" cy="1912413"/>
          </a:xfrm>
          <a:prstGeom prst="ellipse">
            <a:avLst/>
          </a:prstGeom>
          <a:solidFill>
            <a:srgbClr val="FFBDBD">
              <a:alpha val="43137"/>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7" name="Picture 26"/>
          <p:cNvPicPr>
            <a:picLocks noChangeAspect="1"/>
          </p:cNvPicPr>
          <p:nvPr/>
        </p:nvPicPr>
        <p:blipFill>
          <a:blip r:embed="rId5"/>
          <a:stretch>
            <a:fillRect/>
          </a:stretch>
        </p:blipFill>
        <p:spPr>
          <a:xfrm>
            <a:off x="11431185" y="6324071"/>
            <a:ext cx="760815" cy="533929"/>
          </a:xfrm>
          <a:prstGeom prst="rect">
            <a:avLst/>
          </a:prstGeom>
        </p:spPr>
      </p:pic>
    </p:spTree>
    <p:extLst>
      <p:ext uri="{BB962C8B-B14F-4D97-AF65-F5344CB8AC3E}">
        <p14:creationId xmlns:p14="http://schemas.microsoft.com/office/powerpoint/2010/main" val="165797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5637438"/>
              </p:ext>
            </p:extLst>
          </p:nvPr>
        </p:nvGraphicFramePr>
        <p:xfrm>
          <a:off x="6587614" y="3077493"/>
          <a:ext cx="5604386" cy="31364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685015020"/>
              </p:ext>
            </p:extLst>
          </p:nvPr>
        </p:nvGraphicFramePr>
        <p:xfrm>
          <a:off x="117987" y="3077494"/>
          <a:ext cx="6272979" cy="3136491"/>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108155" y="78658"/>
            <a:ext cx="11846777" cy="584775"/>
          </a:xfrm>
          <a:prstGeom prst="rect">
            <a:avLst/>
          </a:prstGeom>
          <a:noFill/>
        </p:spPr>
        <p:txBody>
          <a:bodyPr wrap="square" rtlCol="0">
            <a:spAutoFit/>
          </a:bodyPr>
          <a:lstStyle/>
          <a:p>
            <a:r>
              <a:rPr lang="en-IE" sz="1600" b="1" dirty="0" smtClean="0"/>
              <a:t>Customer Segmentation of Mall Customers by Age and Gender: </a:t>
            </a:r>
            <a:r>
              <a:rPr lang="en-IE" sz="1600" dirty="0" smtClean="0"/>
              <a:t>Millennials constitute the largest volume of the customers and </a:t>
            </a:r>
            <a:r>
              <a:rPr lang="en-IE" sz="1600" dirty="0"/>
              <a:t>also have the highest value </a:t>
            </a:r>
            <a:r>
              <a:rPr lang="en-IE" sz="1600" dirty="0" smtClean="0"/>
              <a:t>customers, followed by Gen X. Females are mostly the average spenders and the average income custom</a:t>
            </a:r>
            <a:r>
              <a:rPr lang="en-IE" sz="1400" dirty="0" smtClean="0"/>
              <a:t>ers  </a:t>
            </a:r>
            <a:endParaRPr lang="en-IE" sz="1600" dirty="0"/>
          </a:p>
        </p:txBody>
      </p:sp>
      <p:pic>
        <p:nvPicPr>
          <p:cNvPr id="8" name="Picture 7"/>
          <p:cNvPicPr>
            <a:picLocks noChangeAspect="1"/>
          </p:cNvPicPr>
          <p:nvPr/>
        </p:nvPicPr>
        <p:blipFill>
          <a:blip r:embed="rId5"/>
          <a:stretch>
            <a:fillRect/>
          </a:stretch>
        </p:blipFill>
        <p:spPr>
          <a:xfrm>
            <a:off x="11431185" y="6324071"/>
            <a:ext cx="760815" cy="53392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95480842"/>
              </p:ext>
            </p:extLst>
          </p:nvPr>
        </p:nvGraphicFramePr>
        <p:xfrm>
          <a:off x="1534486" y="768353"/>
          <a:ext cx="9194473" cy="2189965"/>
        </p:xfrm>
        <a:graphic>
          <a:graphicData uri="http://schemas.openxmlformats.org/drawingml/2006/table">
            <a:tbl>
              <a:tblPr firstRow="1" bandRow="1">
                <a:tableStyleId>{5C22544A-7EE6-4342-B048-85BDC9FD1C3A}</a:tableStyleId>
              </a:tblPr>
              <a:tblGrid>
                <a:gridCol w="984422">
                  <a:extLst>
                    <a:ext uri="{9D8B030D-6E8A-4147-A177-3AD203B41FA5}">
                      <a16:colId xmlns:a16="http://schemas.microsoft.com/office/drawing/2014/main" val="4030618594"/>
                    </a:ext>
                  </a:extLst>
                </a:gridCol>
                <a:gridCol w="3841203">
                  <a:extLst>
                    <a:ext uri="{9D8B030D-6E8A-4147-A177-3AD203B41FA5}">
                      <a16:colId xmlns:a16="http://schemas.microsoft.com/office/drawing/2014/main" val="3242589127"/>
                    </a:ext>
                  </a:extLst>
                </a:gridCol>
                <a:gridCol w="2184424">
                  <a:extLst>
                    <a:ext uri="{9D8B030D-6E8A-4147-A177-3AD203B41FA5}">
                      <a16:colId xmlns:a16="http://schemas.microsoft.com/office/drawing/2014/main" val="140524420"/>
                    </a:ext>
                  </a:extLst>
                </a:gridCol>
                <a:gridCol w="2184424">
                  <a:extLst>
                    <a:ext uri="{9D8B030D-6E8A-4147-A177-3AD203B41FA5}">
                      <a16:colId xmlns:a16="http://schemas.microsoft.com/office/drawing/2014/main" val="2479579189"/>
                    </a:ext>
                  </a:extLst>
                </a:gridCol>
              </a:tblGrid>
              <a:tr h="665965">
                <a:tc>
                  <a:txBody>
                    <a:bodyPr/>
                    <a:lstStyle/>
                    <a:p>
                      <a:r>
                        <a:rPr lang="en-IE" sz="1600" dirty="0" smtClean="0"/>
                        <a:t>Clusters</a:t>
                      </a:r>
                      <a:endParaRPr lang="en-IE" sz="1600" dirty="0"/>
                    </a:p>
                  </a:txBody>
                  <a:tcPr/>
                </a:tc>
                <a:tc>
                  <a:txBody>
                    <a:bodyPr/>
                    <a:lstStyle/>
                    <a:p>
                      <a:r>
                        <a:rPr lang="en-IE" sz="1600" dirty="0" smtClean="0"/>
                        <a:t>Segment</a:t>
                      </a:r>
                      <a:r>
                        <a:rPr lang="en-IE" sz="1600" baseline="0" dirty="0" smtClean="0"/>
                        <a:t> Categories</a:t>
                      </a:r>
                      <a:endParaRPr lang="en-IE" sz="1600" dirty="0"/>
                    </a:p>
                  </a:txBody>
                  <a:tcPr/>
                </a:tc>
                <a:tc>
                  <a:txBody>
                    <a:bodyPr/>
                    <a:lstStyle/>
                    <a:p>
                      <a:r>
                        <a:rPr lang="en-IE" sz="1600" dirty="0" smtClean="0"/>
                        <a:t>Cluster Colours/</a:t>
                      </a:r>
                      <a:r>
                        <a:rPr lang="en-IE" sz="1600" baseline="0" dirty="0" smtClean="0"/>
                        <a:t> </a:t>
                      </a:r>
                      <a:r>
                        <a:rPr lang="en-IE" sz="1600" dirty="0" smtClean="0"/>
                        <a:t>Customer</a:t>
                      </a:r>
                      <a:r>
                        <a:rPr lang="en-IE" sz="1600" baseline="0" dirty="0" smtClean="0"/>
                        <a:t> </a:t>
                      </a:r>
                      <a:r>
                        <a:rPr lang="en-IE" sz="1600" dirty="0" smtClean="0"/>
                        <a:t>Counts</a:t>
                      </a:r>
                      <a:endParaRPr lang="en-IE" sz="1600" dirty="0"/>
                    </a:p>
                  </a:txBody>
                  <a:tcPr/>
                </a:tc>
                <a:tc>
                  <a:txBody>
                    <a:bodyPr/>
                    <a:lstStyle/>
                    <a:p>
                      <a:r>
                        <a:rPr lang="en-IE" sz="1600" dirty="0" smtClean="0"/>
                        <a:t>% of Total</a:t>
                      </a:r>
                    </a:p>
                    <a:p>
                      <a:endParaRPr lang="en-IE" sz="1600" dirty="0"/>
                    </a:p>
                  </a:txBody>
                  <a:tcPr/>
                </a:tc>
                <a:extLst>
                  <a:ext uri="{0D108BD9-81ED-4DB2-BD59-A6C34878D82A}">
                    <a16:rowId xmlns:a16="http://schemas.microsoft.com/office/drawing/2014/main" val="3345525513"/>
                  </a:ext>
                </a:extLst>
              </a:tr>
              <a:tr h="246654">
                <a:tc>
                  <a:txBody>
                    <a:bodyPr/>
                    <a:lstStyle/>
                    <a:p>
                      <a:r>
                        <a:rPr lang="en-IE" sz="1400" b="1" dirty="0" smtClean="0"/>
                        <a:t>0</a:t>
                      </a:r>
                      <a:endParaRPr lang="en-IE" sz="1400" b="1" dirty="0"/>
                    </a:p>
                  </a:txBody>
                  <a:tcPr/>
                </a:tc>
                <a:tc>
                  <a:txBody>
                    <a:bodyPr/>
                    <a:lstStyle/>
                    <a:p>
                      <a:r>
                        <a:rPr lang="en-IE" sz="1400" b="1" dirty="0" smtClean="0"/>
                        <a:t>Low</a:t>
                      </a:r>
                      <a:r>
                        <a:rPr lang="en-IE" sz="1400" b="1" baseline="0" dirty="0" smtClean="0"/>
                        <a:t> Income – High Spenders</a:t>
                      </a:r>
                      <a:endParaRPr lang="en-IE" sz="1400" b="1" dirty="0"/>
                    </a:p>
                  </a:txBody>
                  <a:tcPr/>
                </a:tc>
                <a:tc>
                  <a:txBody>
                    <a:bodyPr/>
                    <a:lstStyle/>
                    <a:p>
                      <a:r>
                        <a:rPr lang="en-IE" sz="1400" b="1" dirty="0" smtClean="0"/>
                        <a:t>22</a:t>
                      </a:r>
                      <a:endParaRPr lang="en-IE" sz="1400" b="1" dirty="0"/>
                    </a:p>
                  </a:txBody>
                  <a:tcPr>
                    <a:solidFill>
                      <a:srgbClr val="FF0000"/>
                    </a:solidFill>
                  </a:tcPr>
                </a:tc>
                <a:tc>
                  <a:txBody>
                    <a:bodyPr/>
                    <a:lstStyle/>
                    <a:p>
                      <a:r>
                        <a:rPr lang="en-IE" sz="1400" b="1" dirty="0" smtClean="0"/>
                        <a:t>11%</a:t>
                      </a:r>
                      <a:endParaRPr lang="en-IE" sz="1400" b="1" dirty="0"/>
                    </a:p>
                  </a:txBody>
                  <a:tcPr>
                    <a:solidFill>
                      <a:srgbClr val="FF0000"/>
                    </a:solidFill>
                  </a:tcPr>
                </a:tc>
                <a:extLst>
                  <a:ext uri="{0D108BD9-81ED-4DB2-BD59-A6C34878D82A}">
                    <a16:rowId xmlns:a16="http://schemas.microsoft.com/office/drawing/2014/main" val="247398959"/>
                  </a:ext>
                </a:extLst>
              </a:tr>
              <a:tr h="246654">
                <a:tc>
                  <a:txBody>
                    <a:bodyPr/>
                    <a:lstStyle/>
                    <a:p>
                      <a:r>
                        <a:rPr lang="en-IE" sz="1400" b="1" dirty="0" smtClean="0"/>
                        <a:t>1</a:t>
                      </a:r>
                      <a:endParaRPr lang="en-IE" sz="1400" b="1" dirty="0"/>
                    </a:p>
                  </a:txBody>
                  <a:tcPr/>
                </a:tc>
                <a:tc>
                  <a:txBody>
                    <a:bodyPr/>
                    <a:lstStyle/>
                    <a:p>
                      <a:r>
                        <a:rPr lang="en-IE" sz="1400" b="1" dirty="0" smtClean="0"/>
                        <a:t>Average Income</a:t>
                      </a:r>
                      <a:r>
                        <a:rPr lang="en-IE" sz="1400" b="1" baseline="0" dirty="0" smtClean="0"/>
                        <a:t> – Average Spenders</a:t>
                      </a:r>
                      <a:endParaRPr lang="en-IE" sz="1400" b="1" dirty="0"/>
                    </a:p>
                  </a:txBody>
                  <a:tcPr/>
                </a:tc>
                <a:tc>
                  <a:txBody>
                    <a:bodyPr/>
                    <a:lstStyle/>
                    <a:p>
                      <a:r>
                        <a:rPr lang="en-IE" sz="1400" b="1" dirty="0" smtClean="0"/>
                        <a:t>81</a:t>
                      </a:r>
                      <a:endParaRPr lang="en-IE" sz="1400" b="1" dirty="0"/>
                    </a:p>
                  </a:txBody>
                  <a:tcPr>
                    <a:solidFill>
                      <a:srgbClr val="92D050"/>
                    </a:solidFill>
                  </a:tcPr>
                </a:tc>
                <a:tc>
                  <a:txBody>
                    <a:bodyPr/>
                    <a:lstStyle/>
                    <a:p>
                      <a:r>
                        <a:rPr lang="en-IE" sz="1400" b="1" dirty="0" smtClean="0"/>
                        <a:t>40.5%</a:t>
                      </a:r>
                      <a:endParaRPr lang="en-IE" sz="1400" b="1" dirty="0"/>
                    </a:p>
                  </a:txBody>
                  <a:tcPr>
                    <a:solidFill>
                      <a:srgbClr val="92D050"/>
                    </a:solidFill>
                  </a:tcPr>
                </a:tc>
                <a:extLst>
                  <a:ext uri="{0D108BD9-81ED-4DB2-BD59-A6C34878D82A}">
                    <a16:rowId xmlns:a16="http://schemas.microsoft.com/office/drawing/2014/main" val="2190121350"/>
                  </a:ext>
                </a:extLst>
              </a:tr>
              <a:tr h="246654">
                <a:tc>
                  <a:txBody>
                    <a:bodyPr/>
                    <a:lstStyle/>
                    <a:p>
                      <a:r>
                        <a:rPr lang="en-IE" sz="1400" b="1" dirty="0" smtClean="0"/>
                        <a:t>2</a:t>
                      </a:r>
                      <a:endParaRPr lang="en-IE" sz="1400" b="1" dirty="0"/>
                    </a:p>
                  </a:txBody>
                  <a:tcPr/>
                </a:tc>
                <a:tc>
                  <a:txBody>
                    <a:bodyPr/>
                    <a:lstStyle/>
                    <a:p>
                      <a:r>
                        <a:rPr lang="en-IE" sz="1400" b="1" dirty="0" smtClean="0"/>
                        <a:t>High Income – High Spenders</a:t>
                      </a:r>
                      <a:endParaRPr lang="en-IE" sz="1400" b="1" dirty="0"/>
                    </a:p>
                  </a:txBody>
                  <a:tcPr/>
                </a:tc>
                <a:tc>
                  <a:txBody>
                    <a:bodyPr/>
                    <a:lstStyle/>
                    <a:p>
                      <a:r>
                        <a:rPr lang="en-IE" sz="1400" b="1" dirty="0" smtClean="0"/>
                        <a:t>39</a:t>
                      </a:r>
                      <a:endParaRPr lang="en-IE" sz="1400" b="1" dirty="0"/>
                    </a:p>
                  </a:txBody>
                  <a:tcPr>
                    <a:solidFill>
                      <a:srgbClr val="2CE8B7"/>
                    </a:solidFill>
                  </a:tcPr>
                </a:tc>
                <a:tc>
                  <a:txBody>
                    <a:bodyPr/>
                    <a:lstStyle/>
                    <a:p>
                      <a:r>
                        <a:rPr lang="en-IE" sz="1400" b="1" dirty="0" smtClean="0"/>
                        <a:t>19.5%</a:t>
                      </a:r>
                      <a:endParaRPr lang="en-IE" sz="1400" b="1" dirty="0"/>
                    </a:p>
                  </a:txBody>
                  <a:tcPr>
                    <a:solidFill>
                      <a:srgbClr val="2CE8B7"/>
                    </a:solidFill>
                  </a:tcPr>
                </a:tc>
                <a:extLst>
                  <a:ext uri="{0D108BD9-81ED-4DB2-BD59-A6C34878D82A}">
                    <a16:rowId xmlns:a16="http://schemas.microsoft.com/office/drawing/2014/main" val="797349942"/>
                  </a:ext>
                </a:extLst>
              </a:tr>
              <a:tr h="246654">
                <a:tc>
                  <a:txBody>
                    <a:bodyPr/>
                    <a:lstStyle/>
                    <a:p>
                      <a:r>
                        <a:rPr lang="en-IE" sz="1400" b="1" dirty="0" smtClean="0"/>
                        <a:t>3</a:t>
                      </a:r>
                      <a:endParaRPr lang="en-IE" sz="1400" b="1" dirty="0"/>
                    </a:p>
                  </a:txBody>
                  <a:tcPr/>
                </a:tc>
                <a:tc>
                  <a:txBody>
                    <a:bodyPr/>
                    <a:lstStyle/>
                    <a:p>
                      <a:r>
                        <a:rPr lang="en-IE" sz="1400" b="1" dirty="0" smtClean="0"/>
                        <a:t>Low Income</a:t>
                      </a:r>
                      <a:r>
                        <a:rPr lang="en-IE" sz="1400" b="1" baseline="0" dirty="0" smtClean="0"/>
                        <a:t> – Low Spenders</a:t>
                      </a:r>
                      <a:endParaRPr lang="en-IE" sz="1400" b="1" dirty="0"/>
                    </a:p>
                  </a:txBody>
                  <a:tcPr/>
                </a:tc>
                <a:tc>
                  <a:txBody>
                    <a:bodyPr/>
                    <a:lstStyle/>
                    <a:p>
                      <a:r>
                        <a:rPr lang="en-IE" sz="1400" b="1" dirty="0" smtClean="0"/>
                        <a:t>23</a:t>
                      </a:r>
                      <a:endParaRPr lang="en-IE" sz="1400" b="1" dirty="0"/>
                    </a:p>
                  </a:txBody>
                  <a:tcPr>
                    <a:solidFill>
                      <a:srgbClr val="0070C0"/>
                    </a:solidFill>
                  </a:tcPr>
                </a:tc>
                <a:tc>
                  <a:txBody>
                    <a:bodyPr/>
                    <a:lstStyle/>
                    <a:p>
                      <a:r>
                        <a:rPr lang="en-IE" sz="1400" b="1" dirty="0" smtClean="0"/>
                        <a:t>11.5%</a:t>
                      </a:r>
                      <a:endParaRPr lang="en-IE" sz="1400" b="1" dirty="0"/>
                    </a:p>
                  </a:txBody>
                  <a:tcPr>
                    <a:solidFill>
                      <a:srgbClr val="0070C0"/>
                    </a:solidFill>
                  </a:tcPr>
                </a:tc>
                <a:extLst>
                  <a:ext uri="{0D108BD9-81ED-4DB2-BD59-A6C34878D82A}">
                    <a16:rowId xmlns:a16="http://schemas.microsoft.com/office/drawing/2014/main" val="994589935"/>
                  </a:ext>
                </a:extLst>
              </a:tr>
              <a:tr h="246654">
                <a:tc>
                  <a:txBody>
                    <a:bodyPr/>
                    <a:lstStyle/>
                    <a:p>
                      <a:r>
                        <a:rPr lang="en-IE" sz="1400" b="1" dirty="0" smtClean="0"/>
                        <a:t>4</a:t>
                      </a:r>
                      <a:endParaRPr lang="en-IE" sz="1400" b="1" dirty="0"/>
                    </a:p>
                  </a:txBody>
                  <a:tcPr/>
                </a:tc>
                <a:tc>
                  <a:txBody>
                    <a:bodyPr/>
                    <a:lstStyle/>
                    <a:p>
                      <a:r>
                        <a:rPr lang="en-IE" sz="1400" b="1" dirty="0" smtClean="0"/>
                        <a:t>High</a:t>
                      </a:r>
                      <a:r>
                        <a:rPr lang="en-IE" sz="1400" b="1" baseline="0" dirty="0" smtClean="0"/>
                        <a:t> Income – Low Spenders</a:t>
                      </a:r>
                      <a:endParaRPr lang="en-IE" sz="1400" b="1" dirty="0"/>
                    </a:p>
                  </a:txBody>
                  <a:tcPr/>
                </a:tc>
                <a:tc>
                  <a:txBody>
                    <a:bodyPr/>
                    <a:lstStyle/>
                    <a:p>
                      <a:r>
                        <a:rPr lang="en-IE" sz="1400" b="1" dirty="0" smtClean="0"/>
                        <a:t>35</a:t>
                      </a:r>
                      <a:endParaRPr lang="en-IE" sz="1400" b="1" dirty="0"/>
                    </a:p>
                  </a:txBody>
                  <a:tcPr>
                    <a:solidFill>
                      <a:srgbClr val="FD01E5"/>
                    </a:solidFill>
                  </a:tcPr>
                </a:tc>
                <a:tc>
                  <a:txBody>
                    <a:bodyPr/>
                    <a:lstStyle/>
                    <a:p>
                      <a:r>
                        <a:rPr lang="en-IE" sz="1400" b="1" dirty="0" smtClean="0"/>
                        <a:t>17.5%</a:t>
                      </a:r>
                      <a:endParaRPr lang="en-IE" sz="1400" b="1" dirty="0"/>
                    </a:p>
                  </a:txBody>
                  <a:tcPr>
                    <a:solidFill>
                      <a:srgbClr val="FD01E5"/>
                    </a:solidFill>
                  </a:tcPr>
                </a:tc>
                <a:extLst>
                  <a:ext uri="{0D108BD9-81ED-4DB2-BD59-A6C34878D82A}">
                    <a16:rowId xmlns:a16="http://schemas.microsoft.com/office/drawing/2014/main" val="3066992309"/>
                  </a:ext>
                </a:extLst>
              </a:tr>
            </a:tbl>
          </a:graphicData>
        </a:graphic>
      </p:graphicFrame>
    </p:spTree>
    <p:extLst>
      <p:ext uri="{BB962C8B-B14F-4D97-AF65-F5344CB8AC3E}">
        <p14:creationId xmlns:p14="http://schemas.microsoft.com/office/powerpoint/2010/main" val="649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458" y="210026"/>
            <a:ext cx="6833419" cy="461665"/>
          </a:xfrm>
          <a:prstGeom prst="rect">
            <a:avLst/>
          </a:prstGeom>
          <a:noFill/>
        </p:spPr>
        <p:txBody>
          <a:bodyPr wrap="square" rtlCol="0">
            <a:spAutoFit/>
          </a:bodyPr>
          <a:lstStyle/>
          <a:p>
            <a:r>
              <a:rPr lang="en-IE" sz="2400" b="1" dirty="0" smtClean="0"/>
              <a:t>Recommendations</a:t>
            </a:r>
          </a:p>
        </p:txBody>
      </p:sp>
      <p:sp>
        <p:nvSpPr>
          <p:cNvPr id="5" name="TextBox 4"/>
          <p:cNvSpPr txBox="1"/>
          <p:nvPr/>
        </p:nvSpPr>
        <p:spPr>
          <a:xfrm>
            <a:off x="294968" y="671691"/>
            <a:ext cx="11770032" cy="6247864"/>
          </a:xfrm>
          <a:prstGeom prst="rect">
            <a:avLst/>
          </a:prstGeom>
          <a:noFill/>
        </p:spPr>
        <p:txBody>
          <a:bodyPr wrap="square" rtlCol="0">
            <a:spAutoFit/>
          </a:bodyPr>
          <a:lstStyle/>
          <a:p>
            <a:pPr marL="285750" indent="-285750" algn="just">
              <a:buFont typeface="Arial" panose="020B0604020202020204" pitchFamily="34" charset="0"/>
              <a:buChar char="•"/>
            </a:pPr>
            <a:r>
              <a:rPr lang="en-IE" sz="1600" b="1" dirty="0" smtClean="0"/>
              <a:t>Target Customers(Cluster 2)- </a:t>
            </a:r>
            <a:r>
              <a:rPr lang="en-IE" sz="1600" dirty="0"/>
              <a:t>High Income and High Spenders are the high value customers(VIPs) for the </a:t>
            </a:r>
            <a:r>
              <a:rPr lang="en-IE" sz="1600" dirty="0" smtClean="0"/>
              <a:t>business. </a:t>
            </a:r>
            <a:r>
              <a:rPr lang="en-IE" sz="1600" dirty="0"/>
              <a:t>Target these customers by giving premium mall loyalty memberships </a:t>
            </a:r>
            <a:r>
              <a:rPr lang="en-IE" sz="1600" dirty="0" smtClean="0"/>
              <a:t>coupons/rewards(i.e</a:t>
            </a:r>
            <a:r>
              <a:rPr lang="en-IE" sz="1600" dirty="0"/>
              <a:t>. giving a membership that would give them a 20% off on a purchase value of above a certain amount and on the next subsequent purchase in the same week 30% on any other product ) to maintain the retention metrics for these set of customers. More customer engagement strategies are require to understand the changing consumer </a:t>
            </a:r>
            <a:r>
              <a:rPr lang="en-IE" sz="1600" dirty="0" smtClean="0"/>
              <a:t>preferences.80% of business comes from 20% customers(here 19.5% of total).</a:t>
            </a:r>
          </a:p>
          <a:p>
            <a:pPr marL="285750" indent="-285750" algn="just">
              <a:buFont typeface="Arial" panose="020B0604020202020204" pitchFamily="34" charset="0"/>
              <a:buChar char="•"/>
            </a:pPr>
            <a:endParaRPr lang="en-IE" sz="1600" dirty="0"/>
          </a:p>
          <a:p>
            <a:pPr marL="285750" indent="-285750" algn="just">
              <a:buFont typeface="Arial" panose="020B0604020202020204" pitchFamily="34" charset="0"/>
              <a:buChar char="•"/>
            </a:pPr>
            <a:r>
              <a:rPr lang="en-IE" sz="1600" b="1" dirty="0" smtClean="0"/>
              <a:t>Cluster 4: </a:t>
            </a:r>
            <a:r>
              <a:rPr lang="en-IE" sz="1600" dirty="0" smtClean="0"/>
              <a:t>Target </a:t>
            </a:r>
            <a:r>
              <a:rPr lang="en-IE" sz="1600" dirty="0" smtClean="0"/>
              <a:t>the group of high </a:t>
            </a:r>
            <a:r>
              <a:rPr lang="en-IE" sz="1600" dirty="0"/>
              <a:t>i</a:t>
            </a:r>
            <a:r>
              <a:rPr lang="en-IE" sz="1600" dirty="0" smtClean="0"/>
              <a:t>ncome and low spenders as these are the customers that have highest potential to grow the business. They are value customers. </a:t>
            </a:r>
            <a:r>
              <a:rPr lang="en-IE" sz="1600" dirty="0"/>
              <a:t>S</a:t>
            </a:r>
            <a:r>
              <a:rPr lang="en-IE" sz="1600" dirty="0" smtClean="0"/>
              <a:t>o, the group should be given promos code/discount offs and their overall shopping experience should be improved. Drive these customers to opt in to marketing emails/</a:t>
            </a:r>
            <a:r>
              <a:rPr lang="en-IE" sz="1600" dirty="0" err="1" smtClean="0"/>
              <a:t>sms</a:t>
            </a:r>
            <a:r>
              <a:rPr lang="en-IE" sz="1600" dirty="0" smtClean="0"/>
              <a:t> or social media campaigns</a:t>
            </a:r>
            <a:r>
              <a:rPr lang="en-IE" sz="1600" dirty="0" smtClean="0"/>
              <a:t>.</a:t>
            </a:r>
            <a:r>
              <a:rPr lang="en-IE" sz="1600" b="1" dirty="0"/>
              <a:t> </a:t>
            </a:r>
            <a:endParaRPr lang="en-IE" sz="1600" b="1" dirty="0" smtClean="0"/>
          </a:p>
          <a:p>
            <a:pPr marL="285750" indent="-285750" algn="just">
              <a:buFont typeface="Arial" panose="020B0604020202020204" pitchFamily="34" charset="0"/>
              <a:buChar char="•"/>
            </a:pPr>
            <a:endParaRPr lang="en-IE" sz="1600" dirty="0" smtClean="0"/>
          </a:p>
          <a:p>
            <a:pPr marL="285750" indent="-285750" algn="just">
              <a:buFont typeface="Arial" panose="020B0604020202020204" pitchFamily="34" charset="0"/>
              <a:buChar char="•"/>
            </a:pPr>
            <a:r>
              <a:rPr lang="en-IE" sz="1600" b="1" dirty="0"/>
              <a:t>Cluster </a:t>
            </a:r>
            <a:r>
              <a:rPr lang="en-IE" sz="1600" b="1" dirty="0" smtClean="0"/>
              <a:t>1: </a:t>
            </a:r>
            <a:r>
              <a:rPr lang="en-IE" sz="1600" dirty="0"/>
              <a:t>Average </a:t>
            </a:r>
            <a:r>
              <a:rPr lang="en-IE" sz="1600" dirty="0" smtClean="0"/>
              <a:t>Income and average spending are the largest and the main group of customers. Keep a track of their shopping performance and retention. Drive these customers through location based marketing by gathering purchase information and giving them offs on movie tickets, food coupons etc. to better engage these </a:t>
            </a:r>
            <a:r>
              <a:rPr lang="en-IE" sz="1600" dirty="0" smtClean="0"/>
              <a:t>customers.</a:t>
            </a:r>
          </a:p>
          <a:p>
            <a:pPr marL="285750" indent="-285750" algn="just">
              <a:buFont typeface="Arial" panose="020B0604020202020204" pitchFamily="34" charset="0"/>
              <a:buChar char="•"/>
            </a:pPr>
            <a:endParaRPr lang="en-IE" sz="1600" dirty="0" smtClean="0"/>
          </a:p>
          <a:p>
            <a:pPr marL="285750" indent="-285750" algn="just">
              <a:buFont typeface="Arial" panose="020B0604020202020204" pitchFamily="34" charset="0"/>
              <a:buChar char="•"/>
            </a:pPr>
            <a:r>
              <a:rPr lang="en-IE" sz="1600" b="1" dirty="0" smtClean="0"/>
              <a:t>Cluster 0:  </a:t>
            </a:r>
            <a:r>
              <a:rPr lang="en-IE" sz="1600" dirty="0" smtClean="0"/>
              <a:t>Low </a:t>
            </a:r>
            <a:r>
              <a:rPr lang="en-IE" sz="1600" dirty="0" smtClean="0"/>
              <a:t>Income and High Spending Customers are customers that have low potential as these are the happy customers and are promo hunters. But the customer volume is low. To better target these customers a recommendation system strategy to recommend the customers based on the maximum offers on select products are displayed to these customers which would help increase these customers spending  volume sharing preferential </a:t>
            </a:r>
            <a:r>
              <a:rPr lang="en-IE" sz="1600" dirty="0" smtClean="0"/>
              <a:t>information.</a:t>
            </a:r>
          </a:p>
          <a:p>
            <a:pPr marL="285750" indent="-285750" algn="just">
              <a:buFont typeface="Arial" panose="020B0604020202020204" pitchFamily="34" charset="0"/>
              <a:buChar char="•"/>
            </a:pPr>
            <a:endParaRPr lang="en-IE" sz="1600" dirty="0" smtClean="0"/>
          </a:p>
          <a:p>
            <a:pPr marL="285750" indent="-285750" algn="just">
              <a:buFont typeface="Arial" panose="020B0604020202020204" pitchFamily="34" charset="0"/>
              <a:buChar char="•"/>
            </a:pPr>
            <a:r>
              <a:rPr lang="en-IE" sz="1600" b="1" dirty="0"/>
              <a:t>Cluster </a:t>
            </a:r>
            <a:r>
              <a:rPr lang="en-IE" sz="1600" b="1" dirty="0" smtClean="0"/>
              <a:t>3: </a:t>
            </a:r>
            <a:r>
              <a:rPr lang="en-IE" sz="1600" dirty="0" smtClean="0"/>
              <a:t>Low </a:t>
            </a:r>
            <a:r>
              <a:rPr lang="en-IE" sz="1600" dirty="0" smtClean="0"/>
              <a:t>Income and Low spenders are the smallest in size and add less value to the company. Although they do have the potential to move the low income and high spenders category if given on the spot offers to increase their overall basket </a:t>
            </a:r>
            <a:r>
              <a:rPr lang="en-IE" sz="1600" dirty="0" smtClean="0"/>
              <a:t>volume. Make least marketing investment on this group</a:t>
            </a:r>
            <a:r>
              <a:rPr lang="en-IE" sz="1600" smtClean="0"/>
              <a:t>.</a:t>
            </a:r>
            <a:r>
              <a:rPr lang="en-IE" sz="1600" b="1"/>
              <a:t> </a:t>
            </a:r>
            <a:endParaRPr lang="en-IE" sz="1600" b="1" smtClean="0"/>
          </a:p>
          <a:p>
            <a:pPr marL="285750" indent="-285750" algn="just">
              <a:buFont typeface="Arial" panose="020B0604020202020204" pitchFamily="34" charset="0"/>
              <a:buChar char="•"/>
            </a:pPr>
            <a:endParaRPr lang="en-IE" sz="1600" dirty="0"/>
          </a:p>
          <a:p>
            <a:pPr algn="just"/>
            <a:r>
              <a:rPr lang="en-IE" sz="1600" dirty="0" smtClean="0"/>
              <a:t>Better understanding of the data could be made if transactional level data is available</a:t>
            </a:r>
            <a:r>
              <a:rPr lang="en-IE" sz="1600" b="1" dirty="0" smtClean="0"/>
              <a:t>.</a:t>
            </a:r>
            <a:r>
              <a:rPr lang="en-IE" sz="1600" dirty="0" smtClean="0"/>
              <a:t> Best Segment is 2 which are most likely to enrol/convert to loyalty programs.</a:t>
            </a:r>
            <a:endParaRPr lang="en-IE" sz="1600" dirty="0"/>
          </a:p>
        </p:txBody>
      </p:sp>
      <p:pic>
        <p:nvPicPr>
          <p:cNvPr id="6" name="Picture 5"/>
          <p:cNvPicPr>
            <a:picLocks noChangeAspect="1"/>
          </p:cNvPicPr>
          <p:nvPr/>
        </p:nvPicPr>
        <p:blipFill>
          <a:blip r:embed="rId2"/>
          <a:stretch>
            <a:fillRect/>
          </a:stretch>
        </p:blipFill>
        <p:spPr>
          <a:xfrm>
            <a:off x="11431185" y="6324071"/>
            <a:ext cx="760815" cy="533929"/>
          </a:xfrm>
          <a:prstGeom prst="rect">
            <a:avLst/>
          </a:prstGeom>
        </p:spPr>
      </p:pic>
    </p:spTree>
    <p:extLst>
      <p:ext uri="{BB962C8B-B14F-4D97-AF65-F5344CB8AC3E}">
        <p14:creationId xmlns:p14="http://schemas.microsoft.com/office/powerpoint/2010/main" val="4259497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Widescreen</PresentationFormat>
  <Paragraphs>71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Mukherjee</dc:creator>
  <cp:lastModifiedBy>Rishi Mukherjee</cp:lastModifiedBy>
  <cp:revision>42</cp:revision>
  <dcterms:created xsi:type="dcterms:W3CDTF">2022-03-23T20:08:50Z</dcterms:created>
  <dcterms:modified xsi:type="dcterms:W3CDTF">2022-03-29T11:49:39Z</dcterms:modified>
</cp:coreProperties>
</file>