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60" r:id="rId7"/>
    <p:sldId id="258"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EXISTING SYSTEMS</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C5146535-FD3D-4589-98A3-623B8DA4B8DB}">
      <dgm:prSet/>
      <dgm:spPr/>
      <dgm:t>
        <a:bodyPr/>
        <a:lstStyle/>
        <a:p>
          <a:r>
            <a:rPr lang="en-US" dirty="0"/>
            <a:t>CHALLENGES IDENTIFIED</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custT="1"/>
      <dgm:spPr/>
      <dgm:t>
        <a:bodyPr/>
        <a:lstStyle/>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Trust and verification issues in direct exchange</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96262926-A67D-4E4E-9515-5EBC67F0B634}">
      <dgm:prSet custT="1"/>
      <dgm:spPr/>
      <dgm:t>
        <a:bodyPr/>
        <a:lstStyle/>
        <a:p>
          <a:pPr algn="ctr">
            <a:buFont typeface="+mj-lt"/>
            <a:buAutoNum type="arabicPeriod"/>
          </a:pPr>
          <a:r>
            <a:rPr lang="en-US" sz="1800" dirty="0">
              <a:latin typeface="Times New Roman" panose="02020603050405020304" pitchFamily="18" charset="0"/>
              <a:cs typeface="Times New Roman" panose="02020603050405020304" pitchFamily="18" charset="0"/>
            </a:rPr>
            <a:t>Online platforms like Udemy, Coursera (Paid learning).</a:t>
          </a:r>
        </a:p>
      </dgm:t>
    </dgm:pt>
    <dgm:pt modelId="{1DA7ACEB-F642-43C1-BCB5-F580B9B985B9}" type="sibTrans" cxnId="{8C5B110A-FBC3-4CBF-BED2-413E87D4DAD5}">
      <dgm:prSet/>
      <dgm:spPr/>
      <dgm:t>
        <a:bodyPr/>
        <a:lstStyle/>
        <a:p>
          <a:endParaRPr lang="en-US"/>
        </a:p>
      </dgm:t>
    </dgm:pt>
    <dgm:pt modelId="{EC74E552-C501-4B0E-9400-E8B410F53D50}" type="parTrans" cxnId="{8C5B110A-FBC3-4CBF-BED2-413E87D4DAD5}">
      <dgm:prSet/>
      <dgm:spPr/>
      <dgm:t>
        <a:bodyPr/>
        <a:lstStyle/>
        <a:p>
          <a:endParaRPr lang="en-US"/>
        </a:p>
      </dgm:t>
    </dgm:pt>
    <dgm:pt modelId="{AE3D4E71-6A36-4696-B220-94436D1F5C70}">
      <dgm:prSet custT="1"/>
      <dgm:spPr/>
      <dgm:t>
        <a:bodyPr/>
        <a:lstStyle/>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No structured method for ensuring skill fulfillment</a:t>
          </a:r>
        </a:p>
      </dgm:t>
    </dgm:pt>
    <dgm:pt modelId="{6582A913-6546-49E2-8D19-8D0E9830A166}" type="parTrans" cxnId="{BDD81587-2048-4175-A82D-BFA2798E4CF0}">
      <dgm:prSet/>
      <dgm:spPr/>
      <dgm:t>
        <a:bodyPr/>
        <a:lstStyle/>
        <a:p>
          <a:endParaRPr lang="en-IN"/>
        </a:p>
      </dgm:t>
    </dgm:pt>
    <dgm:pt modelId="{04567E05-4043-4B0D-BF66-DC35F8D1859D}" type="sibTrans" cxnId="{BDD81587-2048-4175-A82D-BFA2798E4CF0}">
      <dgm:prSet/>
      <dgm:spPr/>
      <dgm:t>
        <a:bodyPr/>
        <a:lstStyle/>
        <a:p>
          <a:endParaRPr lang="en-IN"/>
        </a:p>
      </dgm:t>
    </dgm:pt>
    <dgm:pt modelId="{CB69271B-3C4E-4474-9381-57479681D258}">
      <dgm:prSet custT="1"/>
      <dgm:spPr/>
      <dgm:t>
        <a:bodyPr/>
        <a:lstStyle/>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Lack of a unified platform to track skill exchanges</a:t>
          </a:r>
        </a:p>
      </dgm:t>
    </dgm:pt>
    <dgm:pt modelId="{FA89B00E-D131-449C-81BC-90C71BFB2847}" type="parTrans" cxnId="{0DDD6DD7-44AE-4380-A543-13E4512B4EF4}">
      <dgm:prSet/>
      <dgm:spPr/>
      <dgm:t>
        <a:bodyPr/>
        <a:lstStyle/>
        <a:p>
          <a:endParaRPr lang="en-IN"/>
        </a:p>
      </dgm:t>
    </dgm:pt>
    <dgm:pt modelId="{80401530-3C3E-4E5A-ACE7-BA21FB0EEAF9}" type="sibTrans" cxnId="{0DDD6DD7-44AE-4380-A543-13E4512B4EF4}">
      <dgm:prSet/>
      <dgm:spPr/>
      <dgm:t>
        <a:bodyPr/>
        <a:lstStyle/>
        <a:p>
          <a:endParaRPr lang="en-IN"/>
        </a:p>
      </dgm:t>
    </dgm:pt>
    <dgm:pt modelId="{F5DF3E25-7EAE-480D-AA65-AE20F9169E96}">
      <dgm:prSet custT="1"/>
      <dgm:spPr/>
      <dgm:t>
        <a:bodyPr/>
        <a:lstStyle/>
        <a:p>
          <a:pPr algn="ctr">
            <a:buFont typeface="+mj-lt"/>
            <a:buAutoNum type="arabicPeriod"/>
          </a:pPr>
          <a:r>
            <a:rPr lang="en-US" sz="1800" dirty="0">
              <a:latin typeface="Times New Roman" panose="02020603050405020304" pitchFamily="18" charset="0"/>
              <a:cs typeface="Times New Roman" panose="02020603050405020304" pitchFamily="18" charset="0"/>
            </a:rPr>
            <a:t>Freelance services like Fiverr, Upwork (Monetary exchanges).</a:t>
          </a:r>
        </a:p>
      </dgm:t>
    </dgm:pt>
    <dgm:pt modelId="{663DC0FA-5316-44BF-AF5D-E4E7DD9DCB4C}" type="sibTrans" cxnId="{1D892FC7-D97C-47C1-A2D5-8DB8EB35EC4B}">
      <dgm:prSet/>
      <dgm:spPr/>
      <dgm:t>
        <a:bodyPr/>
        <a:lstStyle/>
        <a:p>
          <a:endParaRPr lang="en-IN"/>
        </a:p>
      </dgm:t>
    </dgm:pt>
    <dgm:pt modelId="{D3A10FA4-E039-4109-81C1-74EDC4C460FA}" type="parTrans" cxnId="{1D892FC7-D97C-47C1-A2D5-8DB8EB35EC4B}">
      <dgm:prSet/>
      <dgm:spPr/>
      <dgm:t>
        <a:bodyPr/>
        <a:lstStyle/>
        <a:p>
          <a:endParaRPr lang="en-IN"/>
        </a:p>
      </dgm:t>
    </dgm:pt>
    <dgm:pt modelId="{460C5C4D-3675-44AC-A963-E7610186784B}">
      <dgm:prSet custT="1"/>
      <dgm:spPr/>
      <dgm:t>
        <a:bodyPr/>
        <a:lstStyle/>
        <a:p>
          <a:pPr algn="ctr">
            <a:buFont typeface="+mj-lt"/>
            <a:buAutoNum type="arabicPeriod"/>
          </a:pPr>
          <a:r>
            <a:rPr lang="en-US" sz="1800" dirty="0">
              <a:latin typeface="Times New Roman" panose="02020603050405020304" pitchFamily="18" charset="0"/>
              <a:cs typeface="Times New Roman" panose="02020603050405020304" pitchFamily="18" charset="0"/>
            </a:rPr>
            <a:t>Some barter-based learning models exist but lack </a:t>
          </a:r>
          <a:r>
            <a:rPr lang="en-US" sz="1800" b="0" dirty="0">
              <a:latin typeface="Times New Roman" panose="02020603050405020304" pitchFamily="18" charset="0"/>
              <a:cs typeface="Times New Roman" panose="02020603050405020304" pitchFamily="18" charset="0"/>
            </a:rPr>
            <a:t>real-time matching and authentication.</a:t>
          </a:r>
        </a:p>
      </dgm:t>
    </dgm:pt>
    <dgm:pt modelId="{68545C95-A2B4-4143-9BFC-080665E7ED85}" type="sibTrans" cxnId="{E6B1D6AB-DB5F-4F8F-B1E6-048D8E036EDC}">
      <dgm:prSet/>
      <dgm:spPr/>
      <dgm:t>
        <a:bodyPr/>
        <a:lstStyle/>
        <a:p>
          <a:endParaRPr lang="en-IN"/>
        </a:p>
      </dgm:t>
    </dgm:pt>
    <dgm:pt modelId="{68E6ED0B-C735-4109-8245-46D83BEACF99}" type="parTrans" cxnId="{E6B1D6AB-DB5F-4F8F-B1E6-048D8E036EDC}">
      <dgm:prSet/>
      <dgm:spPr/>
      <dgm:t>
        <a:bodyPr/>
        <a:lstStyle/>
        <a:p>
          <a:endParaRPr lang="en-IN"/>
        </a:p>
      </dgm:t>
    </dgm:pt>
    <dgm:pt modelId="{AB52B3CC-6563-466D-BFC3-9B6B5AFA0881}" type="pres">
      <dgm:prSet presAssocID="{6A70FD8F-0050-42E3-8B3A-6ED7CFB9852E}" presName="Name0" presStyleCnt="0">
        <dgm:presLayoutVars>
          <dgm:chMax/>
          <dgm:chPref/>
          <dgm:animLvl val="lvl"/>
        </dgm:presLayoutVars>
      </dgm:prSet>
      <dgm:spPr/>
    </dgm:pt>
    <dgm:pt modelId="{CEF23D3E-144C-4028-B6AE-C9C9FF82CFF0}" type="pres">
      <dgm:prSet presAssocID="{8DB5D7D5-6A1C-4ABC-8850-759A9D876047}" presName="composite" presStyleCnt="0"/>
      <dgm:spPr/>
    </dgm:pt>
    <dgm:pt modelId="{F5E28D8A-E919-4ACE-AB32-5499018B1FCA}" type="pres">
      <dgm:prSet presAssocID="{8DB5D7D5-6A1C-4ABC-8850-759A9D876047}" presName="parent" presStyleLbl="alignNode1" presStyleIdx="0" presStyleCnt="2" custScaleX="150015">
        <dgm:presLayoutVars>
          <dgm:chMax val="1"/>
          <dgm:chPref val="1"/>
          <dgm:bulletEnabled val="1"/>
        </dgm:presLayoutVars>
      </dgm:prSet>
      <dgm:spPr/>
    </dgm:pt>
    <dgm:pt modelId="{DCC378EA-83D8-4EC2-A47C-97C30C16CD8C}" type="pres">
      <dgm:prSet presAssocID="{8DB5D7D5-6A1C-4ABC-8850-759A9D876047}" presName="Childtext" presStyleLbl="revTx" presStyleIdx="0" presStyleCnt="2">
        <dgm:presLayoutVars>
          <dgm:bulletEnabled val="1"/>
        </dgm:presLayoutVars>
      </dgm:prSet>
      <dgm:spPr/>
    </dgm:pt>
    <dgm:pt modelId="{6B09586A-6ABE-4181-AD22-A0913EBC4221}" type="pres">
      <dgm:prSet presAssocID="{8DB5D7D5-6A1C-4ABC-8850-759A9D876047}" presName="ConnectLine" presStyleLbl="sibTrans1D1" presStyleIdx="0" presStyleCnt="2"/>
      <dgm:spPr>
        <a:noFill/>
        <a:ln w="12700" cap="rnd" cmpd="sng" algn="ctr">
          <a:solidFill>
            <a:schemeClr val="accent1">
              <a:shade val="90000"/>
              <a:hueOff val="0"/>
              <a:satOff val="0"/>
              <a:lumOff val="0"/>
              <a:alphaOff val="0"/>
            </a:schemeClr>
          </a:solidFill>
          <a:prstDash val="dash"/>
        </a:ln>
        <a:effectLst/>
      </dgm:spPr>
    </dgm:pt>
    <dgm:pt modelId="{DD2ED431-530D-488A-BED5-9D9FEC327C67}" type="pres">
      <dgm:prSet presAssocID="{8DB5D7D5-6A1C-4ABC-8850-759A9D876047}" presName="ConnectLineEnd" presStyleLbl="lnNode1" presStyleIdx="0" presStyleCnt="2"/>
      <dgm:spPr/>
    </dgm:pt>
    <dgm:pt modelId="{2B4333D7-244D-4A87-8BEA-DD80D8076243}" type="pres">
      <dgm:prSet presAssocID="{8DB5D7D5-6A1C-4ABC-8850-759A9D876047}" presName="EmptyPane" presStyleCnt="0"/>
      <dgm:spPr/>
    </dgm:pt>
    <dgm:pt modelId="{80E0722F-EF3E-4F61-B213-E4C77F27F24E}" type="pres">
      <dgm:prSet presAssocID="{BD6E0A2E-99C8-4F5A-971A-CD211D1099FF}" presName="spaceBetweenRectangles" presStyleCnt="0"/>
      <dgm:spPr/>
    </dgm:pt>
    <dgm:pt modelId="{3F538C5B-ED06-4048-AB9B-D989BAC1512A}" type="pres">
      <dgm:prSet presAssocID="{C5146535-FD3D-4589-98A3-623B8DA4B8DB}" presName="composite" presStyleCnt="0"/>
      <dgm:spPr/>
    </dgm:pt>
    <dgm:pt modelId="{FC1743A9-B53D-46D1-A36B-DAEBEAF21771}" type="pres">
      <dgm:prSet presAssocID="{C5146535-FD3D-4589-98A3-623B8DA4B8DB}" presName="parent" presStyleLbl="alignNode1" presStyleIdx="1" presStyleCnt="2" custScaleX="125086">
        <dgm:presLayoutVars>
          <dgm:chMax val="1"/>
          <dgm:chPref val="1"/>
          <dgm:bulletEnabled val="1"/>
        </dgm:presLayoutVars>
      </dgm:prSet>
      <dgm:spPr/>
    </dgm:pt>
    <dgm:pt modelId="{7243FE0B-AD09-4A63-A8F5-0D41BBFF1D95}" type="pres">
      <dgm:prSet presAssocID="{C5146535-FD3D-4589-98A3-623B8DA4B8DB}" presName="Childtext" presStyleLbl="revTx" presStyleIdx="1" presStyleCnt="2">
        <dgm:presLayoutVars>
          <dgm:bulletEnabled val="1"/>
        </dgm:presLayoutVars>
      </dgm:prSet>
      <dgm:spPr/>
    </dgm:pt>
    <dgm:pt modelId="{7771F490-AAB7-486D-BF6B-39D2C94A9D68}" type="pres">
      <dgm:prSet presAssocID="{C5146535-FD3D-4589-98A3-623B8DA4B8DB}" presName="ConnectLine" presStyleLbl="sibTrans1D1" presStyleIdx="1" presStyleCnt="2"/>
      <dgm:spPr>
        <a:noFill/>
        <a:ln w="12700" cap="rnd" cmpd="sng" algn="ctr">
          <a:solidFill>
            <a:schemeClr val="accent1">
              <a:shade val="90000"/>
              <a:hueOff val="446212"/>
              <a:satOff val="-8602"/>
              <a:lumOff val="28124"/>
              <a:alphaOff val="0"/>
            </a:schemeClr>
          </a:solidFill>
          <a:prstDash val="dash"/>
        </a:ln>
        <a:effectLst/>
      </dgm:spPr>
    </dgm:pt>
    <dgm:pt modelId="{400B9700-F558-4FB7-AC73-A272982FB51D}" type="pres">
      <dgm:prSet presAssocID="{C5146535-FD3D-4589-98A3-623B8DA4B8DB}" presName="ConnectLineEnd" presStyleLbl="lnNode1" presStyleIdx="1" presStyleCnt="2"/>
      <dgm:spPr/>
    </dgm:pt>
    <dgm:pt modelId="{CB0E632B-6663-4D00-A44A-8B280BD1F3E0}" type="pres">
      <dgm:prSet presAssocID="{C5146535-FD3D-4589-98A3-623B8DA4B8DB}" presName="EmptyPane" presStyleCnt="0"/>
      <dgm:spPr/>
    </dgm:pt>
  </dgm:ptLst>
  <dgm:cxnLst>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0D01541B-22E3-443C-97DD-5F9849C1297F}" type="presOf" srcId="{E80CA270-6C90-4E17-ACEA-46B56AD54DD1}" destId="{7243FE0B-AD09-4A63-A8F5-0D41BBFF1D95}" srcOrd="0" destOrd="0" presId="urn:microsoft.com/office/officeart/2016/7/layout/RoundedRectangleTimeline"/>
    <dgm:cxn modelId="{8C5CE738-BF96-4F57-B6F0-31A989BB3724}" type="presOf" srcId="{CB69271B-3C4E-4474-9381-57479681D258}" destId="{7243FE0B-AD09-4A63-A8F5-0D41BBFF1D95}" srcOrd="0" destOrd="2" presId="urn:microsoft.com/office/officeart/2016/7/layout/RoundedRectangleTimeline"/>
    <dgm:cxn modelId="{88FE895E-C941-4908-A368-D5782FB42919}" type="presOf" srcId="{F5DF3E25-7EAE-480D-AA65-AE20F9169E96}" destId="{DCC378EA-83D8-4EC2-A47C-97C30C16CD8C}" srcOrd="0" destOrd="1" presId="urn:microsoft.com/office/officeart/2016/7/layout/RoundedRectangleTimeline"/>
    <dgm:cxn modelId="{F82AD261-3483-4138-91D7-3B61182E99A9}" type="presOf" srcId="{460C5C4D-3675-44AC-A963-E7610186784B}" destId="{DCC378EA-83D8-4EC2-A47C-97C30C16CD8C}" srcOrd="0" destOrd="2"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673A817F-436C-407F-9A3A-4A04DB6FDBFB}" type="presOf" srcId="{C5146535-FD3D-4589-98A3-623B8DA4B8DB}" destId="{FC1743A9-B53D-46D1-A36B-DAEBEAF21771}" srcOrd="0" destOrd="0" presId="urn:microsoft.com/office/officeart/2016/7/layout/RoundedRectangleTimeline"/>
    <dgm:cxn modelId="{BDD81587-2048-4175-A82D-BFA2798E4CF0}" srcId="{C5146535-FD3D-4589-98A3-623B8DA4B8DB}" destId="{AE3D4E71-6A36-4696-B220-94436D1F5C70}" srcOrd="1" destOrd="0" parTransId="{6582A913-6546-49E2-8D19-8D0E9830A166}" sibTransId="{04567E05-4043-4B0D-BF66-DC35F8D1859D}"/>
    <dgm:cxn modelId="{0FD24EA7-5FB3-489D-B013-1453A24D95D0}" type="presOf" srcId="{8DB5D7D5-6A1C-4ABC-8850-759A9D876047}" destId="{F5E28D8A-E919-4ACE-AB32-5499018B1FCA}" srcOrd="0" destOrd="0" presId="urn:microsoft.com/office/officeart/2016/7/layout/RoundedRectangleTimeline"/>
    <dgm:cxn modelId="{E6B1D6AB-DB5F-4F8F-B1E6-048D8E036EDC}" srcId="{8DB5D7D5-6A1C-4ABC-8850-759A9D876047}" destId="{460C5C4D-3675-44AC-A963-E7610186784B}" srcOrd="2" destOrd="0" parTransId="{68E6ED0B-C735-4109-8245-46D83BEACF99}" sibTransId="{68545C95-A2B4-4143-9BFC-080665E7ED85}"/>
    <dgm:cxn modelId="{1D892FC7-D97C-47C1-A2D5-8DB8EB35EC4B}" srcId="{8DB5D7D5-6A1C-4ABC-8850-759A9D876047}" destId="{F5DF3E25-7EAE-480D-AA65-AE20F9169E96}" srcOrd="1" destOrd="0" parTransId="{D3A10FA4-E039-4109-81C1-74EDC4C460FA}" sibTransId="{663DC0FA-5316-44BF-AF5D-E4E7DD9DCB4C}"/>
    <dgm:cxn modelId="{0DDD6DD7-44AE-4380-A543-13E4512B4EF4}" srcId="{C5146535-FD3D-4589-98A3-623B8DA4B8DB}" destId="{CB69271B-3C4E-4474-9381-57479681D258}" srcOrd="2" destOrd="0" parTransId="{FA89B00E-D131-449C-81BC-90C71BFB2847}" sibTransId="{80401530-3C3E-4E5A-ACE7-BA21FB0EEAF9}"/>
    <dgm:cxn modelId="{54DCEEDA-1BAD-492A-9D19-8E2AAE0AD6B2}" type="presOf" srcId="{96262926-A67D-4E4E-9515-5EBC67F0B634}" destId="{DCC378EA-83D8-4EC2-A47C-97C30C16CD8C}" srcOrd="0" destOrd="0" presId="urn:microsoft.com/office/officeart/2016/7/layout/RoundedRectangleTimeline"/>
    <dgm:cxn modelId="{C5202EE1-10E9-4076-9D55-9E0CF8B152AF}" srcId="{6A70FD8F-0050-42E3-8B3A-6ED7CFB9852E}" destId="{8DB5D7D5-6A1C-4ABC-8850-759A9D876047}" srcOrd="0" destOrd="0" parTransId="{D8874F40-D7B0-41DE-BB6F-A6014FEAB2D7}" sibTransId="{BD6E0A2E-99C8-4F5A-971A-CD211D1099FF}"/>
    <dgm:cxn modelId="{DB39FFF7-0307-40E8-B4D7-3BFDA5A81594}" type="presOf" srcId="{AE3D4E71-6A36-4696-B220-94436D1F5C70}" destId="{7243FE0B-AD09-4A63-A8F5-0D41BBFF1D95}" srcOrd="0" destOrd="1" presId="urn:microsoft.com/office/officeart/2016/7/layout/RoundedRectangleTimeline"/>
    <dgm:cxn modelId="{2DC28DF8-5C1B-4F53-A4C1-D5B63FB54BAF}" srcId="{C5146535-FD3D-4589-98A3-623B8DA4B8DB}" destId="{E80CA270-6C90-4E17-ACEA-46B56AD54DD1}" srcOrd="0" destOrd="0" parTransId="{7EEC8067-96EF-4BE0-8BE3-BA59ED78A31F}" sibTransId="{1AFE46E5-6B07-4894-8ECB-21BD7E7B8AF1}"/>
    <dgm:cxn modelId="{60A13AAD-B41C-4A25-80AC-C48FC08A09B5}" type="presParOf" srcId="{AB52B3CC-6563-466D-BFC3-9B6B5AFA0881}" destId="{CEF23D3E-144C-4028-B6AE-C9C9FF82CFF0}" srcOrd="0" destOrd="0" presId="urn:microsoft.com/office/officeart/2016/7/layout/RoundedRectangleTimeline"/>
    <dgm:cxn modelId="{A45937B1-0A23-442C-9AE6-9EB854A7755D}" type="presParOf" srcId="{CEF23D3E-144C-4028-B6AE-C9C9FF82CFF0}" destId="{F5E28D8A-E919-4ACE-AB32-5499018B1FCA}" srcOrd="0" destOrd="0" presId="urn:microsoft.com/office/officeart/2016/7/layout/RoundedRectangleTimeline"/>
    <dgm:cxn modelId="{17B3BF98-2E4D-4F8C-A262-63A726666D47}" type="presParOf" srcId="{CEF23D3E-144C-4028-B6AE-C9C9FF82CFF0}" destId="{DCC378EA-83D8-4EC2-A47C-97C30C16CD8C}" srcOrd="1" destOrd="0" presId="urn:microsoft.com/office/officeart/2016/7/layout/RoundedRectangleTimeline"/>
    <dgm:cxn modelId="{8586DB0D-29A3-4BA8-8103-47449FE8ABB4}" type="presParOf" srcId="{CEF23D3E-144C-4028-B6AE-C9C9FF82CFF0}" destId="{6B09586A-6ABE-4181-AD22-A0913EBC4221}" srcOrd="2" destOrd="0" presId="urn:microsoft.com/office/officeart/2016/7/layout/RoundedRectangleTimeline"/>
    <dgm:cxn modelId="{3A47E111-891E-4112-AC9B-373D332F859F}" type="presParOf" srcId="{CEF23D3E-144C-4028-B6AE-C9C9FF82CFF0}" destId="{DD2ED431-530D-488A-BED5-9D9FEC327C67}" srcOrd="3" destOrd="0" presId="urn:microsoft.com/office/officeart/2016/7/layout/RoundedRectangleTimeline"/>
    <dgm:cxn modelId="{4E5EF1EA-3355-496C-9A1B-DB6912B1D7A1}" type="presParOf" srcId="{CEF23D3E-144C-4028-B6AE-C9C9FF82CFF0}" destId="{2B4333D7-244D-4A87-8BEA-DD80D8076243}" srcOrd="4" destOrd="0" presId="urn:microsoft.com/office/officeart/2016/7/layout/RoundedRectangleTimeline"/>
    <dgm:cxn modelId="{3469E504-3FFD-4824-9F32-FC03FEDDB1A9}" type="presParOf" srcId="{AB52B3CC-6563-466D-BFC3-9B6B5AFA0881}" destId="{80E0722F-EF3E-4F61-B213-E4C77F27F24E}" srcOrd="1" destOrd="0" presId="urn:microsoft.com/office/officeart/2016/7/layout/RoundedRectangleTimeline"/>
    <dgm:cxn modelId="{1D53F79F-AE9C-495B-9685-1F1CE2D7D1E2}" type="presParOf" srcId="{AB52B3CC-6563-466D-BFC3-9B6B5AFA0881}" destId="{3F538C5B-ED06-4048-AB9B-D989BAC1512A}" srcOrd="2" destOrd="0" presId="urn:microsoft.com/office/officeart/2016/7/layout/RoundedRectangleTimeline"/>
    <dgm:cxn modelId="{3F8B3B3A-81D0-4462-AB28-C71157CACE00}" type="presParOf" srcId="{3F538C5B-ED06-4048-AB9B-D989BAC1512A}" destId="{FC1743A9-B53D-46D1-A36B-DAEBEAF21771}" srcOrd="0" destOrd="0" presId="urn:microsoft.com/office/officeart/2016/7/layout/RoundedRectangleTimeline"/>
    <dgm:cxn modelId="{F40B56F9-74A3-4061-A590-8093B97EFBE1}" type="presParOf" srcId="{3F538C5B-ED06-4048-AB9B-D989BAC1512A}" destId="{7243FE0B-AD09-4A63-A8F5-0D41BBFF1D95}" srcOrd="1" destOrd="0" presId="urn:microsoft.com/office/officeart/2016/7/layout/RoundedRectangleTimeline"/>
    <dgm:cxn modelId="{0EF565E3-70D1-4E83-8A98-1508E3034AFD}" type="presParOf" srcId="{3F538C5B-ED06-4048-AB9B-D989BAC1512A}" destId="{7771F490-AAB7-486D-BF6B-39D2C94A9D68}" srcOrd="2" destOrd="0" presId="urn:microsoft.com/office/officeart/2016/7/layout/RoundedRectangleTimeline"/>
    <dgm:cxn modelId="{1BBD31C0-0EE1-4FBA-ACAE-805E209FDCB5}" type="presParOf" srcId="{3F538C5B-ED06-4048-AB9B-D989BAC1512A}" destId="{400B9700-F558-4FB7-AC73-A272982FB51D}" srcOrd="3" destOrd="0" presId="urn:microsoft.com/office/officeart/2016/7/layout/RoundedRectangleTimeline"/>
    <dgm:cxn modelId="{F2EA1351-FAA4-47EB-9497-3BB5EC05FE15}" type="presParOf" srcId="{3F538C5B-ED06-4048-AB9B-D989BAC1512A}" destId="{CB0E632B-6663-4D00-A44A-8B280BD1F3E0}"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28D8A-E919-4ACE-AB32-5499018B1FCA}">
      <dsp:nvSpPr>
        <dsp:cNvPr id="0" name=""/>
        <dsp:cNvSpPr/>
      </dsp:nvSpPr>
      <dsp:spPr>
        <a:xfrm rot="16200000">
          <a:off x="2967417" y="-1017586"/>
          <a:ext cx="363378" cy="5668959"/>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EXISTING SYSTEMS</a:t>
          </a:r>
        </a:p>
      </dsp:txBody>
      <dsp:txXfrm rot="5400000">
        <a:off x="332366" y="1652943"/>
        <a:ext cx="5651220" cy="327900"/>
      </dsp:txXfrm>
    </dsp:sp>
    <dsp:sp modelId="{DCC378EA-83D8-4EC2-A47C-97C30C16CD8C}">
      <dsp:nvSpPr>
        <dsp:cNvPr id="0" name=""/>
        <dsp:cNvSpPr/>
      </dsp:nvSpPr>
      <dsp:spPr>
        <a:xfrm>
          <a:off x="1259642" y="0"/>
          <a:ext cx="3778928"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mj-lt"/>
            <a:buNone/>
          </a:pPr>
          <a:r>
            <a:rPr lang="en-US" sz="1800" kern="1200" dirty="0">
              <a:latin typeface="Times New Roman" panose="02020603050405020304" pitchFamily="18" charset="0"/>
              <a:cs typeface="Times New Roman" panose="02020603050405020304" pitchFamily="18" charset="0"/>
            </a:rPr>
            <a:t>Online platforms like Udemy, Coursera (Paid learning).</a:t>
          </a:r>
        </a:p>
        <a:p>
          <a:pPr marL="0" lvl="0" indent="0" algn="ctr" defTabSz="800100">
            <a:lnSpc>
              <a:spcPct val="90000"/>
            </a:lnSpc>
            <a:spcBef>
              <a:spcPct val="0"/>
            </a:spcBef>
            <a:spcAft>
              <a:spcPct val="35000"/>
            </a:spcAft>
            <a:buFont typeface="+mj-lt"/>
            <a:buNone/>
          </a:pPr>
          <a:r>
            <a:rPr lang="en-US" sz="1800" kern="1200" dirty="0">
              <a:latin typeface="Times New Roman" panose="02020603050405020304" pitchFamily="18" charset="0"/>
              <a:cs typeface="Times New Roman" panose="02020603050405020304" pitchFamily="18" charset="0"/>
            </a:rPr>
            <a:t>Freelance services like Fiverr, Upwork (Monetary exchanges).</a:t>
          </a:r>
        </a:p>
        <a:p>
          <a:pPr marL="0" lvl="0" indent="0" algn="ctr" defTabSz="800100">
            <a:lnSpc>
              <a:spcPct val="90000"/>
            </a:lnSpc>
            <a:spcBef>
              <a:spcPct val="0"/>
            </a:spcBef>
            <a:spcAft>
              <a:spcPct val="35000"/>
            </a:spcAft>
            <a:buFont typeface="+mj-lt"/>
            <a:buNone/>
          </a:pPr>
          <a:r>
            <a:rPr lang="en-US" sz="1800" kern="1200" dirty="0">
              <a:latin typeface="Times New Roman" panose="02020603050405020304" pitchFamily="18" charset="0"/>
              <a:cs typeface="Times New Roman" panose="02020603050405020304" pitchFamily="18" charset="0"/>
            </a:rPr>
            <a:t>Some barter-based learning models exist but lack </a:t>
          </a:r>
          <a:r>
            <a:rPr lang="en-US" sz="1800" b="0" kern="1200" dirty="0">
              <a:latin typeface="Times New Roman" panose="02020603050405020304" pitchFamily="18" charset="0"/>
              <a:cs typeface="Times New Roman" panose="02020603050405020304" pitchFamily="18" charset="0"/>
            </a:rPr>
            <a:t>real-time matching and authentication.</a:t>
          </a:r>
        </a:p>
      </dsp:txBody>
      <dsp:txXfrm>
        <a:off x="1259642" y="0"/>
        <a:ext cx="3778928" cy="1271825"/>
      </dsp:txXfrm>
    </dsp:sp>
    <dsp:sp modelId="{6B09586A-6ABE-4181-AD22-A0913EBC4221}">
      <dsp:nvSpPr>
        <dsp:cNvPr id="0" name=""/>
        <dsp:cNvSpPr/>
      </dsp:nvSpPr>
      <dsp:spPr>
        <a:xfrm>
          <a:off x="3149107" y="1344501"/>
          <a:ext cx="0" cy="290702"/>
        </a:xfrm>
        <a:prstGeom prst="line">
          <a:avLst/>
        </a:prstGeom>
        <a:noFill/>
        <a:ln w="12700" cap="rnd" cmpd="sng" algn="ctr">
          <a:solidFill>
            <a:schemeClr val="accent1">
              <a:shade val="90000"/>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D2ED431-530D-488A-BED5-9D9FEC327C67}">
      <dsp:nvSpPr>
        <dsp:cNvPr id="0" name=""/>
        <dsp:cNvSpPr/>
      </dsp:nvSpPr>
      <dsp:spPr>
        <a:xfrm>
          <a:off x="3112769"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1743A9-B53D-46D1-A36B-DAEBEAF21771}">
      <dsp:nvSpPr>
        <dsp:cNvPr id="0" name=""/>
        <dsp:cNvSpPr/>
      </dsp:nvSpPr>
      <dsp:spPr>
        <a:xfrm rot="5400000">
          <a:off x="6746346" y="-546561"/>
          <a:ext cx="363378" cy="472691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CHALLENGES IDENTIFIED</a:t>
          </a:r>
        </a:p>
      </dsp:txBody>
      <dsp:txXfrm rot="-5400000">
        <a:off x="4564581" y="1652943"/>
        <a:ext cx="4709171" cy="327900"/>
      </dsp:txXfrm>
    </dsp:sp>
    <dsp:sp modelId="{7243FE0B-AD09-4A63-A8F5-0D41BBFF1D95}">
      <dsp:nvSpPr>
        <dsp:cNvPr id="0" name=""/>
        <dsp:cNvSpPr/>
      </dsp:nvSpPr>
      <dsp:spPr>
        <a:xfrm>
          <a:off x="5038571" y="2361961"/>
          <a:ext cx="3778928"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Wingdings" panose="05000000000000000000" pitchFamily="2" charset="2"/>
            <a:buNone/>
          </a:pPr>
          <a:r>
            <a:rPr lang="en-US" sz="1800" kern="1200" dirty="0">
              <a:latin typeface="Times New Roman" panose="02020603050405020304" pitchFamily="18" charset="0"/>
              <a:cs typeface="Times New Roman" panose="02020603050405020304" pitchFamily="18" charset="0"/>
            </a:rPr>
            <a:t>Trust and verification issues in direct exchange</a:t>
          </a:r>
        </a:p>
        <a:p>
          <a:pPr marL="0" lvl="0" indent="0" algn="ctr" defTabSz="800100">
            <a:lnSpc>
              <a:spcPct val="90000"/>
            </a:lnSpc>
            <a:spcBef>
              <a:spcPct val="0"/>
            </a:spcBef>
            <a:spcAft>
              <a:spcPct val="35000"/>
            </a:spcAft>
            <a:buFont typeface="Wingdings" panose="05000000000000000000" pitchFamily="2" charset="2"/>
            <a:buNone/>
          </a:pPr>
          <a:r>
            <a:rPr lang="en-US" sz="1800" kern="1200" dirty="0">
              <a:latin typeface="Times New Roman" panose="02020603050405020304" pitchFamily="18" charset="0"/>
              <a:cs typeface="Times New Roman" panose="02020603050405020304" pitchFamily="18" charset="0"/>
            </a:rPr>
            <a:t>No structured method for ensuring skill fulfillment</a:t>
          </a:r>
        </a:p>
        <a:p>
          <a:pPr marL="0" lvl="0" indent="0" algn="ctr" defTabSz="800100">
            <a:lnSpc>
              <a:spcPct val="90000"/>
            </a:lnSpc>
            <a:spcBef>
              <a:spcPct val="0"/>
            </a:spcBef>
            <a:spcAft>
              <a:spcPct val="35000"/>
            </a:spcAft>
            <a:buFont typeface="Wingdings" panose="05000000000000000000" pitchFamily="2" charset="2"/>
            <a:buNone/>
          </a:pPr>
          <a:r>
            <a:rPr lang="en-US" sz="1800" kern="1200" dirty="0">
              <a:latin typeface="Times New Roman" panose="02020603050405020304" pitchFamily="18" charset="0"/>
              <a:cs typeface="Times New Roman" panose="02020603050405020304" pitchFamily="18" charset="0"/>
            </a:rPr>
            <a:t>Lack of a unified platform to track skill exchanges</a:t>
          </a:r>
        </a:p>
      </dsp:txBody>
      <dsp:txXfrm>
        <a:off x="5038571" y="2361961"/>
        <a:ext cx="3778928" cy="1271825"/>
      </dsp:txXfrm>
    </dsp:sp>
    <dsp:sp modelId="{7771F490-AAB7-486D-BF6B-39D2C94A9D68}">
      <dsp:nvSpPr>
        <dsp:cNvPr id="0" name=""/>
        <dsp:cNvSpPr/>
      </dsp:nvSpPr>
      <dsp:spPr>
        <a:xfrm>
          <a:off x="6928035" y="1998582"/>
          <a:ext cx="0" cy="290702"/>
        </a:xfrm>
        <a:prstGeom prst="line">
          <a:avLst/>
        </a:prstGeom>
        <a:noFill/>
        <a:ln w="12700" cap="rnd" cmpd="sng" algn="ctr">
          <a:solidFill>
            <a:schemeClr val="accent1">
              <a:shade val="90000"/>
              <a:hueOff val="446212"/>
              <a:satOff val="-8602"/>
              <a:lumOff val="28124"/>
              <a:alphaOff val="0"/>
            </a:schemeClr>
          </a:solidFill>
          <a:prstDash val="dash"/>
        </a:ln>
        <a:effectLst/>
      </dsp:spPr>
      <dsp:style>
        <a:lnRef idx="1">
          <a:scrgbClr r="0" g="0" b="0"/>
        </a:lnRef>
        <a:fillRef idx="0">
          <a:scrgbClr r="0" g="0" b="0"/>
        </a:fillRef>
        <a:effectRef idx="0">
          <a:scrgbClr r="0" g="0" b="0"/>
        </a:effectRef>
        <a:fontRef idx="minor"/>
      </dsp:style>
    </dsp:sp>
    <dsp:sp modelId="{400B9700-F558-4FB7-AC73-A272982FB51D}">
      <dsp:nvSpPr>
        <dsp:cNvPr id="0" name=""/>
        <dsp:cNvSpPr/>
      </dsp:nvSpPr>
      <dsp:spPr>
        <a:xfrm>
          <a:off x="6891697" y="228928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2/12/2025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2/12/2025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2/12/2025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2/12/2025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2/12/2025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2/12/2025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2/12/2025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009347"/>
          </a:xfrm>
        </p:spPr>
        <p:txBody>
          <a:bodyPr>
            <a:normAutofit/>
          </a:bodyPr>
          <a:lstStyle/>
          <a:p>
            <a:r>
              <a:rPr lang="en-US" dirty="0"/>
              <a:t>SKILL-BARTER-SYSTEM</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202427"/>
            <a:ext cx="10993546" cy="761252"/>
          </a:xfrm>
        </p:spPr>
        <p:txBody>
          <a:bodyPr>
            <a:noAutofit/>
          </a:bodyPr>
          <a:lstStyle/>
          <a:p>
            <a:r>
              <a:rPr lang="en-US" sz="1400" b="1" dirty="0"/>
              <a:t>UPPARI SANGEETHA-160122733026</a:t>
            </a:r>
          </a:p>
          <a:p>
            <a:r>
              <a:rPr lang="en-US" sz="1400" b="1" dirty="0"/>
              <a:t>MAMILLA RISHI-160122733048</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340E-7D52-2FAC-6CD3-1BEC83B8F964}"/>
              </a:ext>
            </a:extLst>
          </p:cNvPr>
          <p:cNvSpPr>
            <a:spLocks noGrp="1"/>
          </p:cNvSpPr>
          <p:nvPr>
            <p:ph type="title"/>
          </p:nvPr>
        </p:nvSpPr>
        <p:spPr>
          <a:xfrm>
            <a:off x="581192" y="1111045"/>
            <a:ext cx="11029616" cy="1258529"/>
          </a:xfrm>
        </p:spPr>
        <p:txBody>
          <a:bodyPr/>
          <a:lstStyle/>
          <a:p>
            <a:r>
              <a:rPr lang="en-US" dirty="0"/>
              <a:t>ABSTRACT</a:t>
            </a:r>
            <a:endParaRPr lang="en-IN" dirty="0"/>
          </a:p>
        </p:txBody>
      </p:sp>
      <p:sp>
        <p:nvSpPr>
          <p:cNvPr id="4" name="Rectangle 1">
            <a:extLst>
              <a:ext uri="{FF2B5EF4-FFF2-40B4-BE49-F238E27FC236}">
                <a16:creationId xmlns:a16="http://schemas.microsoft.com/office/drawing/2014/main" id="{FD236EBD-9481-F3D5-1F94-0393AF8EAF9D}"/>
              </a:ext>
            </a:extLst>
          </p:cNvPr>
          <p:cNvSpPr>
            <a:spLocks noGrp="1" noChangeArrowheads="1"/>
          </p:cNvSpPr>
          <p:nvPr>
            <p:ph idx="1"/>
          </p:nvPr>
        </p:nvSpPr>
        <p:spPr bwMode="auto">
          <a:xfrm>
            <a:off x="581193" y="2755449"/>
            <a:ext cx="10470266" cy="2805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Arial" panose="020B0604020202020204" pitchFamily="34" charset="0"/>
              </a:rPr>
              <a:t>The Skill Barter System is a web-based platform designed to facilitate peer-to-peer skill exchange.</a:t>
            </a:r>
          </a:p>
          <a:p>
            <a:pPr marR="0" lvl="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Arial" panose="020B0604020202020204" pitchFamily="34" charset="0"/>
              </a:rPr>
              <a:t>Users can offer skills they possess and request skills they want to learn.</a:t>
            </a:r>
          </a:p>
          <a:p>
            <a:pPr marR="0" lvl="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Arial" panose="020B0604020202020204" pitchFamily="34" charset="0"/>
              </a:rPr>
              <a:t>The platform ensures fair matching based on users’ needs and availability.</a:t>
            </a:r>
          </a:p>
          <a:p>
            <a:pPr marR="0" lvl="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Arial" panose="020B0604020202020204" pitchFamily="34" charset="0"/>
              </a:rPr>
              <a:t>The project aims to eliminate monetary constraints in learning new skills while fostering a</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i="0" u="none" strike="noStrike" cap="none" normalizeH="0" baseline="0" dirty="0">
                <a:ln>
                  <a:noFill/>
                </a:ln>
                <a:solidFill>
                  <a:schemeClr val="tx1"/>
                </a:solidFill>
                <a:effectLst/>
                <a:latin typeface="Arial" panose="020B0604020202020204" pitchFamily="34" charset="0"/>
              </a:rPr>
              <a:t>     collaborative learning community. </a:t>
            </a:r>
          </a:p>
        </p:txBody>
      </p:sp>
    </p:spTree>
    <p:extLst>
      <p:ext uri="{BB962C8B-B14F-4D97-AF65-F5344CB8AC3E}">
        <p14:creationId xmlns:p14="http://schemas.microsoft.com/office/powerpoint/2010/main" val="2810877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B68AD-FE5B-817C-6448-365C6F3BAC54}"/>
              </a:ext>
            </a:extLst>
          </p:cNvPr>
          <p:cNvSpPr>
            <a:spLocks noGrp="1"/>
          </p:cNvSpPr>
          <p:nvPr>
            <p:ph type="title"/>
          </p:nvPr>
        </p:nvSpPr>
        <p:spPr/>
        <p:txBody>
          <a:bodyPr/>
          <a:lstStyle/>
          <a:p>
            <a:r>
              <a:rPr lang="en-US" dirty="0"/>
              <a:t>INTRODUCTION</a:t>
            </a:r>
            <a:endParaRPr lang="en-IN" dirty="0"/>
          </a:p>
        </p:txBody>
      </p:sp>
      <p:sp>
        <p:nvSpPr>
          <p:cNvPr id="4" name="Rectangle 1">
            <a:extLst>
              <a:ext uri="{FF2B5EF4-FFF2-40B4-BE49-F238E27FC236}">
                <a16:creationId xmlns:a16="http://schemas.microsoft.com/office/drawing/2014/main" id="{D1ED2DCA-0B56-8353-895D-CFE81389FD8C}"/>
              </a:ext>
            </a:extLst>
          </p:cNvPr>
          <p:cNvSpPr>
            <a:spLocks noGrp="1" noChangeArrowheads="1"/>
          </p:cNvSpPr>
          <p:nvPr>
            <p:ph idx="1"/>
          </p:nvPr>
        </p:nvSpPr>
        <p:spPr bwMode="auto">
          <a:xfrm>
            <a:off x="581193" y="2385282"/>
            <a:ext cx="10893052" cy="3545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need for an alternative skill-learning approach without financial dependency.</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Traditional learning models (courses, training programs) can be expensive and not always personalized.</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barter-based model allows individuals to exchange knowledge and skills without monetary transactions.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Skill Barter System enables direct interaction and matching of individuals based on mutual skill needs. </a:t>
            </a:r>
          </a:p>
        </p:txBody>
      </p:sp>
    </p:spTree>
    <p:extLst>
      <p:ext uri="{BB962C8B-B14F-4D97-AF65-F5344CB8AC3E}">
        <p14:creationId xmlns:p14="http://schemas.microsoft.com/office/powerpoint/2010/main" val="3330943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288290"/>
            <a:ext cx="11029616" cy="1188720"/>
          </a:xfrm>
        </p:spPr>
        <p:txBody>
          <a:bodyPr/>
          <a:lstStyle/>
          <a:p>
            <a:r>
              <a:rPr lang="en-US" dirty="0"/>
              <a:t>LITERATURE SURVEY</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85032675"/>
              </p:ext>
            </p:extLst>
          </p:nvPr>
        </p:nvGraphicFramePr>
        <p:xfrm>
          <a:off x="1533831" y="2341563"/>
          <a:ext cx="10077143"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E63BC-D52B-520E-4A4F-1918B046A3C1}"/>
              </a:ext>
            </a:extLst>
          </p:cNvPr>
          <p:cNvSpPr>
            <a:spLocks noGrp="1"/>
          </p:cNvSpPr>
          <p:nvPr>
            <p:ph type="title"/>
          </p:nvPr>
        </p:nvSpPr>
        <p:spPr/>
        <p:txBody>
          <a:bodyPr/>
          <a:lstStyle/>
          <a:p>
            <a:r>
              <a:rPr lang="en-US" dirty="0"/>
              <a:t>PROPOSED METHODOLOGY</a:t>
            </a:r>
            <a:endParaRPr lang="en-IN" dirty="0"/>
          </a:p>
        </p:txBody>
      </p:sp>
      <p:sp>
        <p:nvSpPr>
          <p:cNvPr id="4" name="Content Placeholder 3">
            <a:extLst>
              <a:ext uri="{FF2B5EF4-FFF2-40B4-BE49-F238E27FC236}">
                <a16:creationId xmlns:a16="http://schemas.microsoft.com/office/drawing/2014/main" id="{B23689F1-1C66-6302-9419-EE1DA51893E7}"/>
              </a:ext>
            </a:extLst>
          </p:cNvPr>
          <p:cNvSpPr>
            <a:spLocks noGrp="1"/>
          </p:cNvSpPr>
          <p:nvPr>
            <p:ph sz="half" idx="2"/>
          </p:nvPr>
        </p:nvSpPr>
        <p:spPr>
          <a:xfrm>
            <a:off x="6754761" y="2228003"/>
            <a:ext cx="4856047" cy="3633047"/>
          </a:xfrm>
        </p:spPr>
        <p:txBody>
          <a:bodyPr/>
          <a:lstStyle/>
          <a:p>
            <a:pPr marL="0" indent="0">
              <a:buNone/>
            </a:pPr>
            <a:r>
              <a:rPr lang="en-US" sz="2400" b="1" dirty="0">
                <a:latin typeface="Times New Roman" panose="02020603050405020304" pitchFamily="18" charset="0"/>
                <a:cs typeface="Times New Roman" panose="02020603050405020304" pitchFamily="18" charset="0"/>
              </a:rPr>
              <a:t>        System Architecture:</a:t>
            </a:r>
          </a:p>
          <a:p>
            <a:pPr marL="0" indent="0">
              <a:buNone/>
            </a:pPr>
            <a:endParaRPr lang="en-US" sz="24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Frontend:</a:t>
            </a:r>
            <a:r>
              <a:rPr lang="en-US" sz="2000" dirty="0">
                <a:latin typeface="Times New Roman" panose="02020603050405020304" pitchFamily="18" charset="0"/>
                <a:cs typeface="Times New Roman" panose="02020603050405020304" pitchFamily="18" charset="0"/>
              </a:rPr>
              <a:t> React for dynamic UI.</a:t>
            </a:r>
          </a:p>
          <a:p>
            <a:pPr marL="800100" lvl="1" indent="-34290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Backend:</a:t>
            </a:r>
            <a:r>
              <a:rPr lang="en-US" sz="2000" dirty="0">
                <a:latin typeface="Times New Roman" panose="02020603050405020304" pitchFamily="18" charset="0"/>
                <a:cs typeface="Times New Roman" panose="02020603050405020304" pitchFamily="18" charset="0"/>
              </a:rPr>
              <a:t> Node.js &amp; Express for handling requests.</a:t>
            </a:r>
          </a:p>
          <a:p>
            <a:pPr marL="800100" lvl="1" indent="-34290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Database:</a:t>
            </a:r>
            <a:r>
              <a:rPr lang="en-US" sz="2000" dirty="0">
                <a:latin typeface="Times New Roman" panose="02020603050405020304" pitchFamily="18" charset="0"/>
                <a:cs typeface="Times New Roman" panose="02020603050405020304" pitchFamily="18" charset="0"/>
              </a:rPr>
              <a:t> MongoDB for storing users, skills, and matches.</a:t>
            </a:r>
          </a:p>
          <a:p>
            <a:pPr marL="0" indent="0">
              <a:buNone/>
            </a:pPr>
            <a:endParaRPr lang="en-IN" dirty="0"/>
          </a:p>
        </p:txBody>
      </p:sp>
      <p:sp>
        <p:nvSpPr>
          <p:cNvPr id="5" name="Rectangle 1">
            <a:extLst>
              <a:ext uri="{FF2B5EF4-FFF2-40B4-BE49-F238E27FC236}">
                <a16:creationId xmlns:a16="http://schemas.microsoft.com/office/drawing/2014/main" id="{315CFC07-18F2-7FC2-A8F8-E864FB9372FB}"/>
              </a:ext>
            </a:extLst>
          </p:cNvPr>
          <p:cNvSpPr>
            <a:spLocks noGrp="1" noChangeArrowheads="1"/>
          </p:cNvSpPr>
          <p:nvPr>
            <p:ph sz="half" idx="1"/>
          </p:nvPr>
        </p:nvSpPr>
        <p:spPr bwMode="auto">
          <a:xfrm>
            <a:off x="581194" y="2197869"/>
            <a:ext cx="6419374"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Features Implemented: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 typeface="+mj-lt"/>
              <a:buAutoNum type="romanLcPeriod"/>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Authentication: </a:t>
            </a:r>
          </a:p>
          <a:p>
            <a:pPr marL="514350" marR="0" lvl="0" indent="-514350" algn="l" defTabSz="914400" rtl="0" eaLnBrk="0" fontAlgn="base" latinLnBrk="0" hangingPunct="0">
              <a:lnSpc>
                <a:spcPct val="100000"/>
              </a:lnSpc>
              <a:spcBef>
                <a:spcPct val="0"/>
              </a:spcBef>
              <a:spcAft>
                <a:spcPct val="0"/>
              </a:spcAft>
              <a:buClrTx/>
              <a:buSzTx/>
              <a:buFont typeface="+mj-lt"/>
              <a:buAutoNum type="romanLcPeriod"/>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Skill Management:</a:t>
            </a:r>
          </a:p>
          <a:p>
            <a:pPr marL="514350" marR="0" lvl="0" indent="-514350" algn="l" defTabSz="914400" rtl="0" eaLnBrk="0" fontAlgn="base" latinLnBrk="0" hangingPunct="0">
              <a:lnSpc>
                <a:spcPct val="100000"/>
              </a:lnSpc>
              <a:spcBef>
                <a:spcPct val="0"/>
              </a:spcBef>
              <a:spcAft>
                <a:spcPct val="0"/>
              </a:spcAft>
              <a:buClrTx/>
              <a:buSzTx/>
              <a:buFont typeface="+mj-lt"/>
              <a:buAutoNum type="romanLcPeriod"/>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Matching Algorithm: </a:t>
            </a:r>
          </a:p>
          <a:p>
            <a:pPr marL="514350" marR="0" lvl="0" indent="-514350" algn="l" defTabSz="914400" rtl="0" eaLnBrk="0" fontAlgn="base" latinLnBrk="0" hangingPunct="0">
              <a:lnSpc>
                <a:spcPct val="100000"/>
              </a:lnSpc>
              <a:spcBef>
                <a:spcPct val="0"/>
              </a:spcBef>
              <a:spcAft>
                <a:spcPct val="0"/>
              </a:spcAft>
              <a:buClrTx/>
              <a:buSzTx/>
              <a:buFont typeface="+mj-lt"/>
              <a:buAutoNum type="romanLcPeriod"/>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Dashboard:</a:t>
            </a:r>
          </a:p>
          <a:p>
            <a:pPr marL="514350" marR="0" lvl="0" indent="-514350" algn="l" defTabSz="914400" rtl="0" eaLnBrk="0" fontAlgn="base" latinLnBrk="0" hangingPunct="0">
              <a:lnSpc>
                <a:spcPct val="100000"/>
              </a:lnSpc>
              <a:spcBef>
                <a:spcPct val="0"/>
              </a:spcBef>
              <a:spcAft>
                <a:spcPct val="0"/>
              </a:spcAft>
              <a:buClrTx/>
              <a:buSzTx/>
              <a:buFont typeface="+mj-lt"/>
              <a:buAutoNum type="romanLcPeriod"/>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Chat Feature:</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000" dirty="0">
              <a:solidFill>
                <a:schemeClr val="tx1"/>
              </a:solidFill>
              <a:latin typeface="Times New Roman" panose="02020603050405020304" pitchFamily="18" charset="0"/>
              <a:cs typeface="Times New Roman" panose="02020603050405020304" pitchFamily="18" charset="0"/>
            </a:endParaRPr>
          </a:p>
          <a:p>
            <a:pPr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Technology Stack: MERN (MongoDB, Express.js, </a:t>
            </a:r>
          </a:p>
          <a:p>
            <a:pPr marL="0" indent="0" defTabSz="914400" eaLnBrk="0" fontAlgn="base" hangingPunct="0">
              <a:lnSpc>
                <a:spcPct val="100000"/>
              </a:lnSpc>
              <a:spcBef>
                <a:spcPct val="0"/>
              </a:spcBef>
              <a:spcAft>
                <a:spcPct val="0"/>
              </a:spcAft>
              <a:buClrTx/>
              <a:buSzTx/>
              <a:buNone/>
            </a:pPr>
            <a:r>
              <a:rPr lang="en-US" altLang="en-US" sz="2000" dirty="0">
                <a:solidFill>
                  <a:schemeClr val="tx1"/>
                </a:solidFill>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React, Node.js).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775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5BCB9-C91C-F907-F573-983BEEEA4DF4}"/>
              </a:ext>
            </a:extLst>
          </p:cNvPr>
          <p:cNvSpPr>
            <a:spLocks noGrp="1"/>
          </p:cNvSpPr>
          <p:nvPr>
            <p:ph type="title"/>
          </p:nvPr>
        </p:nvSpPr>
        <p:spPr/>
        <p:txBody>
          <a:bodyPr/>
          <a:lstStyle/>
          <a:p>
            <a:r>
              <a:rPr lang="en-US" dirty="0"/>
              <a:t>CONCLUSION</a:t>
            </a:r>
            <a:endParaRPr lang="en-IN" dirty="0"/>
          </a:p>
        </p:txBody>
      </p:sp>
      <p:sp>
        <p:nvSpPr>
          <p:cNvPr id="4" name="Rectangle 1">
            <a:extLst>
              <a:ext uri="{FF2B5EF4-FFF2-40B4-BE49-F238E27FC236}">
                <a16:creationId xmlns:a16="http://schemas.microsoft.com/office/drawing/2014/main" id="{CCC308BE-3E27-5AD5-28E9-6FCD8E0D0E27}"/>
              </a:ext>
            </a:extLst>
          </p:cNvPr>
          <p:cNvSpPr>
            <a:spLocks noGrp="1" noChangeArrowheads="1"/>
          </p:cNvSpPr>
          <p:nvPr>
            <p:ph idx="1"/>
          </p:nvPr>
        </p:nvSpPr>
        <p:spPr bwMode="auto">
          <a:xfrm>
            <a:off x="581193" y="1988282"/>
            <a:ext cx="10283452"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Skill Barter System successfully enables peer-to-peer learning without monetary transactions.</a:t>
            </a:r>
          </a:p>
          <a:p>
            <a:pPr marR="0" lvl="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an efficient, secure, and user-friendly skill exchange platform.</a:t>
            </a:r>
          </a:p>
          <a:p>
            <a:pPr marR="0" lvl="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Helps reduce financial barriers to learning new skills.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Future Enhancements: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Implementing a real-time chat system for communication.</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Rating &amp; Review system to ensure skill quality.</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AI-based match recommendations for improved barter efficiency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63650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CC519-6646-67A4-1E12-72472DBAB4F2}"/>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0491E5D7-9609-AD7E-310B-DB401651AE73}"/>
              </a:ext>
            </a:extLst>
          </p:cNvPr>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Research papers on barter-based learning.</a:t>
            </a:r>
          </a:p>
          <a:p>
            <a:r>
              <a:rPr lang="en-US" sz="2800" dirty="0">
                <a:latin typeface="Times New Roman" panose="02020603050405020304" pitchFamily="18" charset="0"/>
                <a:cs typeface="Times New Roman" panose="02020603050405020304" pitchFamily="18" charset="0"/>
              </a:rPr>
              <a:t>Related online learning platforms for comparison</a:t>
            </a:r>
            <a:r>
              <a:rPr lang="en-US" dirty="0"/>
              <a:t>.</a:t>
            </a:r>
            <a:endParaRPr lang="en-IN" dirty="0"/>
          </a:p>
        </p:txBody>
      </p:sp>
    </p:spTree>
    <p:extLst>
      <p:ext uri="{BB962C8B-B14F-4D97-AF65-F5344CB8AC3E}">
        <p14:creationId xmlns:p14="http://schemas.microsoft.com/office/powerpoint/2010/main" val="263005125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{0CF0EA10-86F7-480D-AC01-D834D2561508}tf33552983_win32</Template>
  <TotalTime>38</TotalTime>
  <Words>336</Words>
  <Application>Microsoft Office PowerPoint</Application>
  <PresentationFormat>Widescreen</PresentationFormat>
  <Paragraphs>53</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Courier New</vt:lpstr>
      <vt:lpstr>Franklin Gothic Book</vt:lpstr>
      <vt:lpstr>Franklin Gothic Demi</vt:lpstr>
      <vt:lpstr>Times New Roman</vt:lpstr>
      <vt:lpstr>Wingdings</vt:lpstr>
      <vt:lpstr>Wingdings 2</vt:lpstr>
      <vt:lpstr>DividendVTI</vt:lpstr>
      <vt:lpstr>SKILL-BARTER-SYSTEM</vt:lpstr>
      <vt:lpstr>ABSTRACT</vt:lpstr>
      <vt:lpstr>INTRODUCTION</vt:lpstr>
      <vt:lpstr>LITERATURE SURVEY</vt:lpstr>
      <vt:lpstr>PROPOSED METHODOLOGY</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Sangeetha Uppari</dc:creator>
  <cp:lastModifiedBy>Sangeetha Uppari</cp:lastModifiedBy>
  <cp:revision>1</cp:revision>
  <dcterms:created xsi:type="dcterms:W3CDTF">2025-02-12T12:51:29Z</dcterms:created>
  <dcterms:modified xsi:type="dcterms:W3CDTF">2025-02-12T13:30:19Z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