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5" d="100"/>
          <a:sy n="85" d="100"/>
        </p:scale>
        <p:origin x="590"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i Maurya" userId="28589d3b83fcc3eb" providerId="LiveId" clId="{9E0FC3A3-48BC-48FB-9CC2-88DD88D0EEB4}"/>
    <pc:docChg chg="modSld">
      <pc:chgData name="Rishi Maurya" userId="28589d3b83fcc3eb" providerId="LiveId" clId="{9E0FC3A3-48BC-48FB-9CC2-88DD88D0EEB4}" dt="2023-03-18T06:47:14.822" v="0" actId="255"/>
      <pc:docMkLst>
        <pc:docMk/>
      </pc:docMkLst>
      <pc:sldChg chg="modSp mod">
        <pc:chgData name="Rishi Maurya" userId="28589d3b83fcc3eb" providerId="LiveId" clId="{9E0FC3A3-48BC-48FB-9CC2-88DD88D0EEB4}" dt="2023-03-18T06:47:14.822" v="0" actId="255"/>
        <pc:sldMkLst>
          <pc:docMk/>
          <pc:sldMk cId="1288474041" sldId="257"/>
        </pc:sldMkLst>
        <pc:spChg chg="mod">
          <ac:chgData name="Rishi Maurya" userId="28589d3b83fcc3eb" providerId="LiveId" clId="{9E0FC3A3-48BC-48FB-9CC2-88DD88D0EEB4}" dt="2023-03-18T06:47:14.822" v="0" actId="255"/>
          <ac:spMkLst>
            <pc:docMk/>
            <pc:sldMk cId="1288474041" sldId="257"/>
            <ac:spMk id="3" creationId="{1507D56E-2AFE-42CB-A440-B8E6682248E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4F90F-BF2F-4ABA-89FC-1A23F34B29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430959E-8BB1-40B5-B693-81349C9881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49DB69B-9853-4E85-B018-DBD1DFC8605A}"/>
              </a:ext>
            </a:extLst>
          </p:cNvPr>
          <p:cNvSpPr>
            <a:spLocks noGrp="1"/>
          </p:cNvSpPr>
          <p:nvPr>
            <p:ph type="dt" sz="half" idx="10"/>
          </p:nvPr>
        </p:nvSpPr>
        <p:spPr/>
        <p:txBody>
          <a:bodyPr/>
          <a:lstStyle/>
          <a:p>
            <a:fld id="{C286BBDD-1C80-4F26-B6B4-FF823E780827}" type="datetimeFigureOut">
              <a:rPr lang="en-IN" smtClean="0"/>
              <a:t>18-03-2023</a:t>
            </a:fld>
            <a:endParaRPr lang="en-IN"/>
          </a:p>
        </p:txBody>
      </p:sp>
      <p:sp>
        <p:nvSpPr>
          <p:cNvPr id="5" name="Footer Placeholder 4">
            <a:extLst>
              <a:ext uri="{FF2B5EF4-FFF2-40B4-BE49-F238E27FC236}">
                <a16:creationId xmlns:a16="http://schemas.microsoft.com/office/drawing/2014/main" id="{A6153E4B-EF43-4AAB-A815-D0A404F29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97FC28-07FC-4B09-9737-385C8A9F48F6}"/>
              </a:ext>
            </a:extLst>
          </p:cNvPr>
          <p:cNvSpPr>
            <a:spLocks noGrp="1"/>
          </p:cNvSpPr>
          <p:nvPr>
            <p:ph type="sldNum" sz="quarter" idx="12"/>
          </p:nvPr>
        </p:nvSpPr>
        <p:spPr/>
        <p:txBody>
          <a:bodyPr/>
          <a:lstStyle/>
          <a:p>
            <a:fld id="{BFEA245A-A97B-4316-90AD-3C37D655A1B4}" type="slidenum">
              <a:rPr lang="en-IN" smtClean="0"/>
              <a:t>‹#›</a:t>
            </a:fld>
            <a:endParaRPr lang="en-IN"/>
          </a:p>
        </p:txBody>
      </p:sp>
    </p:spTree>
    <p:extLst>
      <p:ext uri="{BB962C8B-B14F-4D97-AF65-F5344CB8AC3E}">
        <p14:creationId xmlns:p14="http://schemas.microsoft.com/office/powerpoint/2010/main" val="958114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FD41-6786-4C0D-BC3C-06E7F9DD49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4033C2-4CF9-4534-8581-A4CC0EA4AA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F91709-4CD9-448C-922B-16D80EACE3ED}"/>
              </a:ext>
            </a:extLst>
          </p:cNvPr>
          <p:cNvSpPr>
            <a:spLocks noGrp="1"/>
          </p:cNvSpPr>
          <p:nvPr>
            <p:ph type="dt" sz="half" idx="10"/>
          </p:nvPr>
        </p:nvSpPr>
        <p:spPr/>
        <p:txBody>
          <a:bodyPr/>
          <a:lstStyle/>
          <a:p>
            <a:fld id="{C286BBDD-1C80-4F26-B6B4-FF823E780827}" type="datetimeFigureOut">
              <a:rPr lang="en-IN" smtClean="0"/>
              <a:t>18-03-2023</a:t>
            </a:fld>
            <a:endParaRPr lang="en-IN"/>
          </a:p>
        </p:txBody>
      </p:sp>
      <p:sp>
        <p:nvSpPr>
          <p:cNvPr id="5" name="Footer Placeholder 4">
            <a:extLst>
              <a:ext uri="{FF2B5EF4-FFF2-40B4-BE49-F238E27FC236}">
                <a16:creationId xmlns:a16="http://schemas.microsoft.com/office/drawing/2014/main" id="{D7D640D3-DE8B-4540-8DD4-1BCF944094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0D6569-60DE-4193-8E6E-E9209F27F944}"/>
              </a:ext>
            </a:extLst>
          </p:cNvPr>
          <p:cNvSpPr>
            <a:spLocks noGrp="1"/>
          </p:cNvSpPr>
          <p:nvPr>
            <p:ph type="sldNum" sz="quarter" idx="12"/>
          </p:nvPr>
        </p:nvSpPr>
        <p:spPr/>
        <p:txBody>
          <a:bodyPr/>
          <a:lstStyle/>
          <a:p>
            <a:fld id="{BFEA245A-A97B-4316-90AD-3C37D655A1B4}" type="slidenum">
              <a:rPr lang="en-IN" smtClean="0"/>
              <a:t>‹#›</a:t>
            </a:fld>
            <a:endParaRPr lang="en-IN"/>
          </a:p>
        </p:txBody>
      </p:sp>
    </p:spTree>
    <p:extLst>
      <p:ext uri="{BB962C8B-B14F-4D97-AF65-F5344CB8AC3E}">
        <p14:creationId xmlns:p14="http://schemas.microsoft.com/office/powerpoint/2010/main" val="2164624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16AC74-073D-455F-934C-AB05E543D3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1D4246-CC69-4823-824B-ADA828007C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86D445-E2D4-4FAF-A5D2-8A71476B947A}"/>
              </a:ext>
            </a:extLst>
          </p:cNvPr>
          <p:cNvSpPr>
            <a:spLocks noGrp="1"/>
          </p:cNvSpPr>
          <p:nvPr>
            <p:ph type="dt" sz="half" idx="10"/>
          </p:nvPr>
        </p:nvSpPr>
        <p:spPr/>
        <p:txBody>
          <a:bodyPr/>
          <a:lstStyle/>
          <a:p>
            <a:fld id="{C286BBDD-1C80-4F26-B6B4-FF823E780827}" type="datetimeFigureOut">
              <a:rPr lang="en-IN" smtClean="0"/>
              <a:t>18-03-2023</a:t>
            </a:fld>
            <a:endParaRPr lang="en-IN"/>
          </a:p>
        </p:txBody>
      </p:sp>
      <p:sp>
        <p:nvSpPr>
          <p:cNvPr id="5" name="Footer Placeholder 4">
            <a:extLst>
              <a:ext uri="{FF2B5EF4-FFF2-40B4-BE49-F238E27FC236}">
                <a16:creationId xmlns:a16="http://schemas.microsoft.com/office/drawing/2014/main" id="{5330DFD9-899A-464E-8337-5705816ADF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1FF34F-A3EF-4FE3-A2EF-9FCD27C3BBF4}"/>
              </a:ext>
            </a:extLst>
          </p:cNvPr>
          <p:cNvSpPr>
            <a:spLocks noGrp="1"/>
          </p:cNvSpPr>
          <p:nvPr>
            <p:ph type="sldNum" sz="quarter" idx="12"/>
          </p:nvPr>
        </p:nvSpPr>
        <p:spPr/>
        <p:txBody>
          <a:bodyPr/>
          <a:lstStyle/>
          <a:p>
            <a:fld id="{BFEA245A-A97B-4316-90AD-3C37D655A1B4}" type="slidenum">
              <a:rPr lang="en-IN" smtClean="0"/>
              <a:t>‹#›</a:t>
            </a:fld>
            <a:endParaRPr lang="en-IN"/>
          </a:p>
        </p:txBody>
      </p:sp>
    </p:spTree>
    <p:extLst>
      <p:ext uri="{BB962C8B-B14F-4D97-AF65-F5344CB8AC3E}">
        <p14:creationId xmlns:p14="http://schemas.microsoft.com/office/powerpoint/2010/main" val="3126704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76600-FA1F-4975-BE80-B31BF9A146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A8A133-0DF4-4A22-BF00-3B47825E95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4DC195-2E03-4310-9DF7-C3134C32B3F7}"/>
              </a:ext>
            </a:extLst>
          </p:cNvPr>
          <p:cNvSpPr>
            <a:spLocks noGrp="1"/>
          </p:cNvSpPr>
          <p:nvPr>
            <p:ph type="dt" sz="half" idx="10"/>
          </p:nvPr>
        </p:nvSpPr>
        <p:spPr/>
        <p:txBody>
          <a:bodyPr/>
          <a:lstStyle/>
          <a:p>
            <a:fld id="{C286BBDD-1C80-4F26-B6B4-FF823E780827}" type="datetimeFigureOut">
              <a:rPr lang="en-IN" smtClean="0"/>
              <a:t>18-03-2023</a:t>
            </a:fld>
            <a:endParaRPr lang="en-IN"/>
          </a:p>
        </p:txBody>
      </p:sp>
      <p:sp>
        <p:nvSpPr>
          <p:cNvPr id="5" name="Footer Placeholder 4">
            <a:extLst>
              <a:ext uri="{FF2B5EF4-FFF2-40B4-BE49-F238E27FC236}">
                <a16:creationId xmlns:a16="http://schemas.microsoft.com/office/drawing/2014/main" id="{D3E01495-38CB-43FF-9EC1-6EFFDDFD32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DDDEC1-95FA-4C1C-9B91-3942E9F35907}"/>
              </a:ext>
            </a:extLst>
          </p:cNvPr>
          <p:cNvSpPr>
            <a:spLocks noGrp="1"/>
          </p:cNvSpPr>
          <p:nvPr>
            <p:ph type="sldNum" sz="quarter" idx="12"/>
          </p:nvPr>
        </p:nvSpPr>
        <p:spPr/>
        <p:txBody>
          <a:bodyPr/>
          <a:lstStyle/>
          <a:p>
            <a:fld id="{BFEA245A-A97B-4316-90AD-3C37D655A1B4}" type="slidenum">
              <a:rPr lang="en-IN" smtClean="0"/>
              <a:t>‹#›</a:t>
            </a:fld>
            <a:endParaRPr lang="en-IN"/>
          </a:p>
        </p:txBody>
      </p:sp>
    </p:spTree>
    <p:extLst>
      <p:ext uri="{BB962C8B-B14F-4D97-AF65-F5344CB8AC3E}">
        <p14:creationId xmlns:p14="http://schemas.microsoft.com/office/powerpoint/2010/main" val="1610740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E1F17-FC19-4E12-92C5-E2D1E7E653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3FCB2A0-62ED-4CDA-A0D3-279413BB56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CD4877-D361-4233-AF4A-E4D764B8DE75}"/>
              </a:ext>
            </a:extLst>
          </p:cNvPr>
          <p:cNvSpPr>
            <a:spLocks noGrp="1"/>
          </p:cNvSpPr>
          <p:nvPr>
            <p:ph type="dt" sz="half" idx="10"/>
          </p:nvPr>
        </p:nvSpPr>
        <p:spPr/>
        <p:txBody>
          <a:bodyPr/>
          <a:lstStyle/>
          <a:p>
            <a:fld id="{C286BBDD-1C80-4F26-B6B4-FF823E780827}" type="datetimeFigureOut">
              <a:rPr lang="en-IN" smtClean="0"/>
              <a:t>18-03-2023</a:t>
            </a:fld>
            <a:endParaRPr lang="en-IN"/>
          </a:p>
        </p:txBody>
      </p:sp>
      <p:sp>
        <p:nvSpPr>
          <p:cNvPr id="5" name="Footer Placeholder 4">
            <a:extLst>
              <a:ext uri="{FF2B5EF4-FFF2-40B4-BE49-F238E27FC236}">
                <a16:creationId xmlns:a16="http://schemas.microsoft.com/office/drawing/2014/main" id="{855C2CDA-D70F-4749-A7B6-38464A8AF9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EDFA88-2299-47F9-9C29-A51118164886}"/>
              </a:ext>
            </a:extLst>
          </p:cNvPr>
          <p:cNvSpPr>
            <a:spLocks noGrp="1"/>
          </p:cNvSpPr>
          <p:nvPr>
            <p:ph type="sldNum" sz="quarter" idx="12"/>
          </p:nvPr>
        </p:nvSpPr>
        <p:spPr/>
        <p:txBody>
          <a:bodyPr/>
          <a:lstStyle/>
          <a:p>
            <a:fld id="{BFEA245A-A97B-4316-90AD-3C37D655A1B4}" type="slidenum">
              <a:rPr lang="en-IN" smtClean="0"/>
              <a:t>‹#›</a:t>
            </a:fld>
            <a:endParaRPr lang="en-IN"/>
          </a:p>
        </p:txBody>
      </p:sp>
    </p:spTree>
    <p:extLst>
      <p:ext uri="{BB962C8B-B14F-4D97-AF65-F5344CB8AC3E}">
        <p14:creationId xmlns:p14="http://schemas.microsoft.com/office/powerpoint/2010/main" val="199069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0799A-C2B4-4BAA-882F-580973E704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945D34-0B97-423B-AE15-549E858560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3D33176-26B7-4254-8FBA-418CD13239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B3AE75-4F54-498C-823E-26B4DE426346}"/>
              </a:ext>
            </a:extLst>
          </p:cNvPr>
          <p:cNvSpPr>
            <a:spLocks noGrp="1"/>
          </p:cNvSpPr>
          <p:nvPr>
            <p:ph type="dt" sz="half" idx="10"/>
          </p:nvPr>
        </p:nvSpPr>
        <p:spPr/>
        <p:txBody>
          <a:bodyPr/>
          <a:lstStyle/>
          <a:p>
            <a:fld id="{C286BBDD-1C80-4F26-B6B4-FF823E780827}" type="datetimeFigureOut">
              <a:rPr lang="en-IN" smtClean="0"/>
              <a:t>18-03-2023</a:t>
            </a:fld>
            <a:endParaRPr lang="en-IN"/>
          </a:p>
        </p:txBody>
      </p:sp>
      <p:sp>
        <p:nvSpPr>
          <p:cNvPr id="6" name="Footer Placeholder 5">
            <a:extLst>
              <a:ext uri="{FF2B5EF4-FFF2-40B4-BE49-F238E27FC236}">
                <a16:creationId xmlns:a16="http://schemas.microsoft.com/office/drawing/2014/main" id="{FC388549-DC7C-449A-8284-FCC6E8683D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1B9CAB-F555-4FE3-A0B9-292F07C0A02C}"/>
              </a:ext>
            </a:extLst>
          </p:cNvPr>
          <p:cNvSpPr>
            <a:spLocks noGrp="1"/>
          </p:cNvSpPr>
          <p:nvPr>
            <p:ph type="sldNum" sz="quarter" idx="12"/>
          </p:nvPr>
        </p:nvSpPr>
        <p:spPr/>
        <p:txBody>
          <a:bodyPr/>
          <a:lstStyle/>
          <a:p>
            <a:fld id="{BFEA245A-A97B-4316-90AD-3C37D655A1B4}" type="slidenum">
              <a:rPr lang="en-IN" smtClean="0"/>
              <a:t>‹#›</a:t>
            </a:fld>
            <a:endParaRPr lang="en-IN"/>
          </a:p>
        </p:txBody>
      </p:sp>
    </p:spTree>
    <p:extLst>
      <p:ext uri="{BB962C8B-B14F-4D97-AF65-F5344CB8AC3E}">
        <p14:creationId xmlns:p14="http://schemas.microsoft.com/office/powerpoint/2010/main" val="2714572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8DCD3-001D-4B5D-A6DC-6AC037CD3D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B1C015-8626-4363-A75B-7345310ACA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A4F469-CB73-4445-B0C4-37B3CFEDE8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0363691-CE53-4641-89C8-335C73F13A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AD0C97-DF86-4335-9778-552D2D7F01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A585A3-B9D1-452D-9CB8-92542649039C}"/>
              </a:ext>
            </a:extLst>
          </p:cNvPr>
          <p:cNvSpPr>
            <a:spLocks noGrp="1"/>
          </p:cNvSpPr>
          <p:nvPr>
            <p:ph type="dt" sz="half" idx="10"/>
          </p:nvPr>
        </p:nvSpPr>
        <p:spPr/>
        <p:txBody>
          <a:bodyPr/>
          <a:lstStyle/>
          <a:p>
            <a:fld id="{C286BBDD-1C80-4F26-B6B4-FF823E780827}" type="datetimeFigureOut">
              <a:rPr lang="en-IN" smtClean="0"/>
              <a:t>18-03-2023</a:t>
            </a:fld>
            <a:endParaRPr lang="en-IN"/>
          </a:p>
        </p:txBody>
      </p:sp>
      <p:sp>
        <p:nvSpPr>
          <p:cNvPr id="8" name="Footer Placeholder 7">
            <a:extLst>
              <a:ext uri="{FF2B5EF4-FFF2-40B4-BE49-F238E27FC236}">
                <a16:creationId xmlns:a16="http://schemas.microsoft.com/office/drawing/2014/main" id="{0CD1A3E0-F93E-4ED5-A45A-F066121FA16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A791C8A-7163-41BF-B030-09D390724288}"/>
              </a:ext>
            </a:extLst>
          </p:cNvPr>
          <p:cNvSpPr>
            <a:spLocks noGrp="1"/>
          </p:cNvSpPr>
          <p:nvPr>
            <p:ph type="sldNum" sz="quarter" idx="12"/>
          </p:nvPr>
        </p:nvSpPr>
        <p:spPr/>
        <p:txBody>
          <a:bodyPr/>
          <a:lstStyle/>
          <a:p>
            <a:fld id="{BFEA245A-A97B-4316-90AD-3C37D655A1B4}" type="slidenum">
              <a:rPr lang="en-IN" smtClean="0"/>
              <a:t>‹#›</a:t>
            </a:fld>
            <a:endParaRPr lang="en-IN"/>
          </a:p>
        </p:txBody>
      </p:sp>
    </p:spTree>
    <p:extLst>
      <p:ext uri="{BB962C8B-B14F-4D97-AF65-F5344CB8AC3E}">
        <p14:creationId xmlns:p14="http://schemas.microsoft.com/office/powerpoint/2010/main" val="3470580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1E0F-B42D-4D3A-B4F3-946D3F92BA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953C912-8457-40C7-B308-F5324DCBD275}"/>
              </a:ext>
            </a:extLst>
          </p:cNvPr>
          <p:cNvSpPr>
            <a:spLocks noGrp="1"/>
          </p:cNvSpPr>
          <p:nvPr>
            <p:ph type="dt" sz="half" idx="10"/>
          </p:nvPr>
        </p:nvSpPr>
        <p:spPr/>
        <p:txBody>
          <a:bodyPr/>
          <a:lstStyle/>
          <a:p>
            <a:fld id="{C286BBDD-1C80-4F26-B6B4-FF823E780827}" type="datetimeFigureOut">
              <a:rPr lang="en-IN" smtClean="0"/>
              <a:t>18-03-2023</a:t>
            </a:fld>
            <a:endParaRPr lang="en-IN"/>
          </a:p>
        </p:txBody>
      </p:sp>
      <p:sp>
        <p:nvSpPr>
          <p:cNvPr id="4" name="Footer Placeholder 3">
            <a:extLst>
              <a:ext uri="{FF2B5EF4-FFF2-40B4-BE49-F238E27FC236}">
                <a16:creationId xmlns:a16="http://schemas.microsoft.com/office/drawing/2014/main" id="{887B9966-8FC2-47A9-9EC2-767B4E870C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F6B2A3C-DF22-4EE5-A24A-C155D512D891}"/>
              </a:ext>
            </a:extLst>
          </p:cNvPr>
          <p:cNvSpPr>
            <a:spLocks noGrp="1"/>
          </p:cNvSpPr>
          <p:nvPr>
            <p:ph type="sldNum" sz="quarter" idx="12"/>
          </p:nvPr>
        </p:nvSpPr>
        <p:spPr/>
        <p:txBody>
          <a:bodyPr/>
          <a:lstStyle/>
          <a:p>
            <a:fld id="{BFEA245A-A97B-4316-90AD-3C37D655A1B4}" type="slidenum">
              <a:rPr lang="en-IN" smtClean="0"/>
              <a:t>‹#›</a:t>
            </a:fld>
            <a:endParaRPr lang="en-IN"/>
          </a:p>
        </p:txBody>
      </p:sp>
    </p:spTree>
    <p:extLst>
      <p:ext uri="{BB962C8B-B14F-4D97-AF65-F5344CB8AC3E}">
        <p14:creationId xmlns:p14="http://schemas.microsoft.com/office/powerpoint/2010/main" val="77634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492641-2500-486A-B3DD-8EE01193FC77}"/>
              </a:ext>
            </a:extLst>
          </p:cNvPr>
          <p:cNvSpPr>
            <a:spLocks noGrp="1"/>
          </p:cNvSpPr>
          <p:nvPr>
            <p:ph type="dt" sz="half" idx="10"/>
          </p:nvPr>
        </p:nvSpPr>
        <p:spPr/>
        <p:txBody>
          <a:bodyPr/>
          <a:lstStyle/>
          <a:p>
            <a:fld id="{C286BBDD-1C80-4F26-B6B4-FF823E780827}" type="datetimeFigureOut">
              <a:rPr lang="en-IN" smtClean="0"/>
              <a:t>18-03-2023</a:t>
            </a:fld>
            <a:endParaRPr lang="en-IN"/>
          </a:p>
        </p:txBody>
      </p:sp>
      <p:sp>
        <p:nvSpPr>
          <p:cNvPr id="3" name="Footer Placeholder 2">
            <a:extLst>
              <a:ext uri="{FF2B5EF4-FFF2-40B4-BE49-F238E27FC236}">
                <a16:creationId xmlns:a16="http://schemas.microsoft.com/office/drawing/2014/main" id="{9198B1FE-8EED-43A3-B29D-D8043F10F73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E7FF1AC-1761-4283-BE41-1D5351D1D39D}"/>
              </a:ext>
            </a:extLst>
          </p:cNvPr>
          <p:cNvSpPr>
            <a:spLocks noGrp="1"/>
          </p:cNvSpPr>
          <p:nvPr>
            <p:ph type="sldNum" sz="quarter" idx="12"/>
          </p:nvPr>
        </p:nvSpPr>
        <p:spPr/>
        <p:txBody>
          <a:bodyPr/>
          <a:lstStyle/>
          <a:p>
            <a:fld id="{BFEA245A-A97B-4316-90AD-3C37D655A1B4}" type="slidenum">
              <a:rPr lang="en-IN" smtClean="0"/>
              <a:t>‹#›</a:t>
            </a:fld>
            <a:endParaRPr lang="en-IN"/>
          </a:p>
        </p:txBody>
      </p:sp>
    </p:spTree>
    <p:extLst>
      <p:ext uri="{BB962C8B-B14F-4D97-AF65-F5344CB8AC3E}">
        <p14:creationId xmlns:p14="http://schemas.microsoft.com/office/powerpoint/2010/main" val="3869710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C743E-788D-442F-81F9-79D339CCDE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E1D8BB-6788-433C-BC15-7803985529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1F68B9C-CE08-4D27-8683-85779340D4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2567FA-EDC3-4FB4-BE22-0F7BB276C3D3}"/>
              </a:ext>
            </a:extLst>
          </p:cNvPr>
          <p:cNvSpPr>
            <a:spLocks noGrp="1"/>
          </p:cNvSpPr>
          <p:nvPr>
            <p:ph type="dt" sz="half" idx="10"/>
          </p:nvPr>
        </p:nvSpPr>
        <p:spPr/>
        <p:txBody>
          <a:bodyPr/>
          <a:lstStyle/>
          <a:p>
            <a:fld id="{C286BBDD-1C80-4F26-B6B4-FF823E780827}" type="datetimeFigureOut">
              <a:rPr lang="en-IN" smtClean="0"/>
              <a:t>18-03-2023</a:t>
            </a:fld>
            <a:endParaRPr lang="en-IN"/>
          </a:p>
        </p:txBody>
      </p:sp>
      <p:sp>
        <p:nvSpPr>
          <p:cNvPr id="6" name="Footer Placeholder 5">
            <a:extLst>
              <a:ext uri="{FF2B5EF4-FFF2-40B4-BE49-F238E27FC236}">
                <a16:creationId xmlns:a16="http://schemas.microsoft.com/office/drawing/2014/main" id="{D6BE5E78-374F-4BA0-BACA-E026C10289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C3A5F8-D66E-4644-90B0-14E3CEFF6FD9}"/>
              </a:ext>
            </a:extLst>
          </p:cNvPr>
          <p:cNvSpPr>
            <a:spLocks noGrp="1"/>
          </p:cNvSpPr>
          <p:nvPr>
            <p:ph type="sldNum" sz="quarter" idx="12"/>
          </p:nvPr>
        </p:nvSpPr>
        <p:spPr/>
        <p:txBody>
          <a:bodyPr/>
          <a:lstStyle/>
          <a:p>
            <a:fld id="{BFEA245A-A97B-4316-90AD-3C37D655A1B4}" type="slidenum">
              <a:rPr lang="en-IN" smtClean="0"/>
              <a:t>‹#›</a:t>
            </a:fld>
            <a:endParaRPr lang="en-IN"/>
          </a:p>
        </p:txBody>
      </p:sp>
    </p:spTree>
    <p:extLst>
      <p:ext uri="{BB962C8B-B14F-4D97-AF65-F5344CB8AC3E}">
        <p14:creationId xmlns:p14="http://schemas.microsoft.com/office/powerpoint/2010/main" val="3737997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2F1E3-450D-47F3-A65B-4583031DEC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32C099-CBFF-42AB-9FC2-F2E8EB58FE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FCFDD6-EFB4-4076-9310-CB0687F491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D0E533-393D-4BEA-8A12-DDB6E743FB98}"/>
              </a:ext>
            </a:extLst>
          </p:cNvPr>
          <p:cNvSpPr>
            <a:spLocks noGrp="1"/>
          </p:cNvSpPr>
          <p:nvPr>
            <p:ph type="dt" sz="half" idx="10"/>
          </p:nvPr>
        </p:nvSpPr>
        <p:spPr/>
        <p:txBody>
          <a:bodyPr/>
          <a:lstStyle/>
          <a:p>
            <a:fld id="{C286BBDD-1C80-4F26-B6B4-FF823E780827}" type="datetimeFigureOut">
              <a:rPr lang="en-IN" smtClean="0"/>
              <a:t>18-03-2023</a:t>
            </a:fld>
            <a:endParaRPr lang="en-IN"/>
          </a:p>
        </p:txBody>
      </p:sp>
      <p:sp>
        <p:nvSpPr>
          <p:cNvPr id="6" name="Footer Placeholder 5">
            <a:extLst>
              <a:ext uri="{FF2B5EF4-FFF2-40B4-BE49-F238E27FC236}">
                <a16:creationId xmlns:a16="http://schemas.microsoft.com/office/drawing/2014/main" id="{6AACC326-699F-4691-972E-BB3E2BBA0F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C97592-5CEF-45F2-BC2A-3D2A746C40C0}"/>
              </a:ext>
            </a:extLst>
          </p:cNvPr>
          <p:cNvSpPr>
            <a:spLocks noGrp="1"/>
          </p:cNvSpPr>
          <p:nvPr>
            <p:ph type="sldNum" sz="quarter" idx="12"/>
          </p:nvPr>
        </p:nvSpPr>
        <p:spPr/>
        <p:txBody>
          <a:bodyPr/>
          <a:lstStyle/>
          <a:p>
            <a:fld id="{BFEA245A-A97B-4316-90AD-3C37D655A1B4}" type="slidenum">
              <a:rPr lang="en-IN" smtClean="0"/>
              <a:t>‹#›</a:t>
            </a:fld>
            <a:endParaRPr lang="en-IN"/>
          </a:p>
        </p:txBody>
      </p:sp>
    </p:spTree>
    <p:extLst>
      <p:ext uri="{BB962C8B-B14F-4D97-AF65-F5344CB8AC3E}">
        <p14:creationId xmlns:p14="http://schemas.microsoft.com/office/powerpoint/2010/main" val="1647134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6EC216-9377-4967-AA26-26E8F4D672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43D2A9-C914-44CB-9F06-A2169D866D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C5EF27-1A89-405C-8727-EE322DEF94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6BBDD-1C80-4F26-B6B4-FF823E780827}" type="datetimeFigureOut">
              <a:rPr lang="en-IN" smtClean="0"/>
              <a:t>18-03-2023</a:t>
            </a:fld>
            <a:endParaRPr lang="en-IN"/>
          </a:p>
        </p:txBody>
      </p:sp>
      <p:sp>
        <p:nvSpPr>
          <p:cNvPr id="5" name="Footer Placeholder 4">
            <a:extLst>
              <a:ext uri="{FF2B5EF4-FFF2-40B4-BE49-F238E27FC236}">
                <a16:creationId xmlns:a16="http://schemas.microsoft.com/office/drawing/2014/main" id="{63124750-C651-4D5D-A0FB-21CFD22497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F89CE7B-3FB5-43C4-927E-9D2B4CF270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EA245A-A97B-4316-90AD-3C37D655A1B4}" type="slidenum">
              <a:rPr lang="en-IN" smtClean="0"/>
              <a:t>‹#›</a:t>
            </a:fld>
            <a:endParaRPr lang="en-IN"/>
          </a:p>
        </p:txBody>
      </p:sp>
    </p:spTree>
    <p:extLst>
      <p:ext uri="{BB962C8B-B14F-4D97-AF65-F5344CB8AC3E}">
        <p14:creationId xmlns:p14="http://schemas.microsoft.com/office/powerpoint/2010/main" val="2094769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F4AC7-B75F-4F8E-92D8-61EB193BE968}"/>
              </a:ext>
            </a:extLst>
          </p:cNvPr>
          <p:cNvSpPr>
            <a:spLocks noGrp="1"/>
          </p:cNvSpPr>
          <p:nvPr>
            <p:ph type="ctrTitle"/>
          </p:nvPr>
        </p:nvSpPr>
        <p:spPr>
          <a:xfrm>
            <a:off x="1524000" y="555813"/>
            <a:ext cx="9144000" cy="1524000"/>
          </a:xfrm>
        </p:spPr>
        <p:txBody>
          <a:bodyPr>
            <a:normAutofit fontScale="90000"/>
          </a:bodyPr>
          <a:lstStyle/>
          <a:p>
            <a:r>
              <a:rPr lang="en-US" b="1" dirty="0">
                <a:latin typeface="Times New Roman" panose="02020603050405020304" pitchFamily="18" charset="0"/>
                <a:cs typeface="Times New Roman" panose="02020603050405020304" pitchFamily="18" charset="0"/>
              </a:rPr>
              <a:t>Amazon Web Service (AWS)</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88A90C6-D5DE-4172-89B8-44A9EE2B6A61}"/>
              </a:ext>
            </a:extLst>
          </p:cNvPr>
          <p:cNvSpPr>
            <a:spLocks noGrp="1"/>
          </p:cNvSpPr>
          <p:nvPr>
            <p:ph type="subTitle" idx="1"/>
          </p:nvPr>
        </p:nvSpPr>
        <p:spPr>
          <a:xfrm>
            <a:off x="1335742" y="2241177"/>
            <a:ext cx="9144000" cy="963706"/>
          </a:xfrm>
        </p:spPr>
        <p:txBody>
          <a:bodyPr/>
          <a:lstStyle/>
          <a:p>
            <a:r>
              <a:rPr lang="en-US" b="1">
                <a:latin typeface="Times New Roman" panose="02020603050405020304" pitchFamily="18" charset="0"/>
                <a:cs typeface="Times New Roman" panose="02020603050405020304" pitchFamily="18" charset="0"/>
              </a:rPr>
              <a:t>                                                      </a:t>
            </a:r>
            <a:endParaRPr lang="en-IN" sz="2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0419DA8-2776-49C9-A4E0-00355C5F6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988" y="3045234"/>
            <a:ext cx="6792649" cy="3555555"/>
          </a:xfrm>
          <a:prstGeom prst="rect">
            <a:avLst/>
          </a:prstGeom>
        </p:spPr>
      </p:pic>
    </p:spTree>
    <p:extLst>
      <p:ext uri="{BB962C8B-B14F-4D97-AF65-F5344CB8AC3E}">
        <p14:creationId xmlns:p14="http://schemas.microsoft.com/office/powerpoint/2010/main" val="1984929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50EF6-503A-4D7A-8A7C-38B3D9227800}"/>
              </a:ext>
            </a:extLst>
          </p:cNvPr>
          <p:cNvSpPr>
            <a:spLocks noGrp="1"/>
          </p:cNvSpPr>
          <p:nvPr>
            <p:ph type="title"/>
          </p:nvPr>
        </p:nvSpPr>
        <p:spPr>
          <a:xfrm>
            <a:off x="-2" y="1"/>
            <a:ext cx="12084424" cy="1299882"/>
          </a:xfrm>
        </p:spPr>
        <p:txBody>
          <a:bodyPr>
            <a:normAutofit/>
          </a:bodyPr>
          <a:lstStyle/>
          <a:p>
            <a:pPr algn="ctr"/>
            <a:r>
              <a:rPr lang="en-US" sz="5400" b="1" dirty="0">
                <a:latin typeface="Times New Roman" panose="02020603050405020304" pitchFamily="18" charset="0"/>
                <a:cs typeface="Times New Roman" panose="02020603050405020304" pitchFamily="18" charset="0"/>
              </a:rPr>
              <a:t>Topic</a:t>
            </a:r>
            <a:endParaRPr lang="en-IN"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07D56E-2AFE-42CB-A440-B8E6682248E3}"/>
              </a:ext>
            </a:extLst>
          </p:cNvPr>
          <p:cNvSpPr>
            <a:spLocks noGrp="1"/>
          </p:cNvSpPr>
          <p:nvPr>
            <p:ph idx="1"/>
          </p:nvPr>
        </p:nvSpPr>
        <p:spPr>
          <a:xfrm>
            <a:off x="-1" y="1174377"/>
            <a:ext cx="12084423" cy="3469342"/>
          </a:xfrm>
        </p:spPr>
        <p:txBody>
          <a:bodyPr>
            <a:normAutofit/>
          </a:bodyPr>
          <a:lstStyle/>
          <a:p>
            <a:r>
              <a:rPr lang="en-US" sz="3200" b="1" dirty="0"/>
              <a:t> </a:t>
            </a:r>
            <a:r>
              <a:rPr lang="en-US" sz="3200" b="1" dirty="0">
                <a:latin typeface="Times New Roman" panose="02020603050405020304" pitchFamily="18" charset="0"/>
                <a:cs typeface="Times New Roman" panose="02020603050405020304" pitchFamily="18" charset="0"/>
              </a:rPr>
              <a:t>Introduction</a:t>
            </a:r>
          </a:p>
          <a:p>
            <a:r>
              <a:rPr lang="en-US" sz="3200" b="1" dirty="0">
                <a:latin typeface="Times New Roman" panose="02020603050405020304" pitchFamily="18" charset="0"/>
                <a:cs typeface="Times New Roman" panose="02020603050405020304" pitchFamily="18" charset="0"/>
              </a:rPr>
              <a:t> Benefit of AWS </a:t>
            </a:r>
          </a:p>
          <a:p>
            <a:r>
              <a:rPr lang="en-US" sz="3200" b="1" dirty="0">
                <a:latin typeface="Times New Roman" panose="02020603050405020304" pitchFamily="18" charset="0"/>
                <a:cs typeface="Times New Roman" panose="02020603050405020304" pitchFamily="18" charset="0"/>
              </a:rPr>
              <a:t> Disadvantages of AWS</a:t>
            </a:r>
          </a:p>
          <a:p>
            <a:r>
              <a:rPr lang="en-US" sz="3200" b="1" dirty="0">
                <a:latin typeface="Times New Roman" panose="02020603050405020304" pitchFamily="18" charset="0"/>
                <a:cs typeface="Times New Roman" panose="02020603050405020304" pitchFamily="18" charset="0"/>
              </a:rPr>
              <a:t> History of AWS</a:t>
            </a:r>
          </a:p>
          <a:p>
            <a:r>
              <a:rPr lang="en-US" sz="3200" b="1" dirty="0">
                <a:latin typeface="Times New Roman" panose="02020603050405020304" pitchFamily="18" charset="0"/>
                <a:cs typeface="Times New Roman" panose="02020603050405020304" pitchFamily="18" charset="0"/>
              </a:rPr>
              <a:t> Application of AWS</a:t>
            </a:r>
          </a:p>
          <a:p>
            <a:pPr marL="0" indent="0">
              <a:buNone/>
            </a:pPr>
            <a:endParaRPr lang="en-IN" sz="3200" dirty="0"/>
          </a:p>
        </p:txBody>
      </p:sp>
    </p:spTree>
    <p:extLst>
      <p:ext uri="{BB962C8B-B14F-4D97-AF65-F5344CB8AC3E}">
        <p14:creationId xmlns:p14="http://schemas.microsoft.com/office/powerpoint/2010/main" val="12884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68741-B4D0-407C-8AA8-1696E631264F}"/>
              </a:ext>
            </a:extLst>
          </p:cNvPr>
          <p:cNvSpPr>
            <a:spLocks noGrp="1"/>
          </p:cNvSpPr>
          <p:nvPr>
            <p:ph type="title"/>
          </p:nvPr>
        </p:nvSpPr>
        <p:spPr>
          <a:xfrm>
            <a:off x="0" y="116541"/>
            <a:ext cx="12120282" cy="519953"/>
          </a:xfrm>
        </p:spPr>
        <p:txBody>
          <a:bodyPr>
            <a:noAutofit/>
          </a:bodyPr>
          <a:lstStyle/>
          <a:p>
            <a:pPr algn="ctr"/>
            <a:r>
              <a:rPr lang="en-US" b="1" dirty="0">
                <a:latin typeface="Times New Roman" panose="02020603050405020304" pitchFamily="18" charset="0"/>
                <a:cs typeface="Times New Roman" panose="02020603050405020304" pitchFamily="18" charset="0"/>
              </a:rPr>
              <a:t>Introduction</a:t>
            </a:r>
            <a:endParaRPr lang="en-IN"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C676F7-B586-429A-AA08-1B5E79639621}"/>
              </a:ext>
            </a:extLst>
          </p:cNvPr>
          <p:cNvSpPr>
            <a:spLocks noGrp="1"/>
          </p:cNvSpPr>
          <p:nvPr>
            <p:ph idx="1"/>
          </p:nvPr>
        </p:nvSpPr>
        <p:spPr>
          <a:xfrm>
            <a:off x="0" y="806824"/>
            <a:ext cx="12192000" cy="6176682"/>
          </a:xfrm>
        </p:spPr>
        <p:txBody>
          <a:bodyPr>
            <a:normAutofit/>
          </a:bodyPr>
          <a:lstStyle/>
          <a:p>
            <a:pPr algn="l"/>
            <a:r>
              <a:rPr lang="en-US" dirty="0">
                <a:latin typeface="Times New Roman" panose="02020603050405020304" pitchFamily="18" charset="0"/>
                <a:cs typeface="Times New Roman" panose="02020603050405020304" pitchFamily="18" charset="0"/>
              </a:rPr>
              <a:t> </a:t>
            </a:r>
            <a:r>
              <a:rPr lang="en-US" sz="2400" b="0" i="0" dirty="0">
                <a:solidFill>
                  <a:srgbClr val="212529"/>
                </a:solidFill>
                <a:effectLst/>
                <a:latin typeface="Times New Roman" panose="02020603050405020304" pitchFamily="18" charset="0"/>
                <a:cs typeface="Times New Roman" panose="02020603050405020304" pitchFamily="18" charset="0"/>
              </a:rPr>
              <a:t>AWS is a Cloud Computing platform, which helps you build your applications over the cloud. It offers various services like a combination of infrastructure and software services, along with computing power, scalability, reliability, and secure database storage. </a:t>
            </a:r>
            <a:r>
              <a:rPr lang="en-US" sz="2400" dirty="0">
                <a:solidFill>
                  <a:srgbClr val="212529"/>
                </a:solidFill>
                <a:latin typeface="Times New Roman" panose="02020603050405020304" pitchFamily="18" charset="0"/>
                <a:cs typeface="Times New Roman" panose="02020603050405020304" pitchFamily="18" charset="0"/>
              </a:rPr>
              <a:t>Y</a:t>
            </a:r>
            <a:r>
              <a:rPr lang="en-US" sz="2400" b="0" i="0" dirty="0">
                <a:solidFill>
                  <a:srgbClr val="212529"/>
                </a:solidFill>
                <a:effectLst/>
                <a:latin typeface="Times New Roman" panose="02020603050405020304" pitchFamily="18" charset="0"/>
                <a:cs typeface="Times New Roman" panose="02020603050405020304" pitchFamily="18" charset="0"/>
              </a:rPr>
              <a:t>ou can use AWS for quality development as it offers around 200 products and services all over the world.</a:t>
            </a:r>
          </a:p>
          <a:p>
            <a:pPr algn="l"/>
            <a:r>
              <a:rPr lang="en-US" sz="2400" b="0" i="0" dirty="0">
                <a:solidFill>
                  <a:srgbClr val="212529"/>
                </a:solidFill>
                <a:effectLst/>
                <a:latin typeface="Times New Roman" panose="02020603050405020304" pitchFamily="18" charset="0"/>
                <a:cs typeface="Times New Roman" panose="02020603050405020304" pitchFamily="18" charset="0"/>
              </a:rPr>
              <a:t>The top 5 services provided by Amazon Web Services are:</a:t>
            </a:r>
          </a:p>
          <a:p>
            <a:pPr marL="0" indent="0" algn="l">
              <a:buNone/>
            </a:pPr>
            <a:r>
              <a:rPr lang="en-US" b="0" i="0" dirty="0">
                <a:solidFill>
                  <a:srgbClr val="212529"/>
                </a:solidFill>
                <a:effectLst/>
                <a:latin typeface="Times New Roman" panose="02020603050405020304" pitchFamily="18" charset="0"/>
                <a:cs typeface="Times New Roman" panose="02020603050405020304" pitchFamily="18" charset="0"/>
              </a:rPr>
              <a:t>   </a:t>
            </a:r>
            <a:r>
              <a:rPr lang="en-US" sz="2200" b="1" i="0" dirty="0">
                <a:solidFill>
                  <a:srgbClr val="212529"/>
                </a:solidFill>
                <a:effectLst/>
                <a:latin typeface="Times New Roman" panose="02020603050405020304" pitchFamily="18" charset="0"/>
                <a:cs typeface="Times New Roman" panose="02020603050405020304" pitchFamily="18" charset="0"/>
              </a:rPr>
              <a:t>(1) Amazon Elastic Cloud Compute (EC2)  (2)Amazon Simple Storage Service (S3)</a:t>
            </a:r>
          </a:p>
          <a:p>
            <a:pPr marL="0" indent="0" algn="l">
              <a:buNone/>
            </a:pPr>
            <a:r>
              <a:rPr lang="en-US" sz="2200" b="1" i="0" dirty="0">
                <a:solidFill>
                  <a:srgbClr val="212529"/>
                </a:solidFill>
                <a:effectLst/>
                <a:latin typeface="Times New Roman" panose="02020603050405020304" pitchFamily="18" charset="0"/>
                <a:cs typeface="Times New Roman" panose="02020603050405020304" pitchFamily="18" charset="0"/>
              </a:rPr>
              <a:t>   (3)Amazon Virtual Private Cloud (VPC) (4)Amazon CloudFront</a:t>
            </a:r>
          </a:p>
          <a:p>
            <a:pPr marL="0" indent="0" algn="l">
              <a:buNone/>
            </a:pPr>
            <a:r>
              <a:rPr lang="en-US" sz="2200" b="1" i="0" dirty="0">
                <a:solidFill>
                  <a:srgbClr val="212529"/>
                </a:solidFill>
                <a:effectLst/>
                <a:latin typeface="Times New Roman" panose="02020603050405020304" pitchFamily="18" charset="0"/>
                <a:cs typeface="Times New Roman" panose="02020603050405020304" pitchFamily="18" charset="0"/>
              </a:rPr>
              <a:t>   (5)Amazon Relational Database Services (RDS)</a:t>
            </a:r>
            <a:endParaRPr lang="en-US" sz="22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sz="2400" b="0" i="0" dirty="0">
                <a:solidFill>
                  <a:srgbClr val="000000"/>
                </a:solidFill>
                <a:effectLst/>
                <a:latin typeface="Times New Roman" panose="02020603050405020304" pitchFamily="18" charset="0"/>
                <a:cs typeface="Times New Roman" panose="02020603050405020304" pitchFamily="18" charset="0"/>
              </a:rPr>
              <a:t>It is the world's largest online retailer. Before Amazon.com, the earth's biggest retailer was Wal - Mart. According to the annual report of the year 2009, the net sale of Amazon is $24.51 billion. </a:t>
            </a:r>
          </a:p>
          <a:p>
            <a:r>
              <a:rPr lang="en-US" sz="2400" b="0" i="0" dirty="0">
                <a:solidFill>
                  <a:srgbClr val="000000"/>
                </a:solidFill>
                <a:effectLst/>
                <a:latin typeface="Times New Roman" panose="02020603050405020304" pitchFamily="18" charset="0"/>
                <a:cs typeface="Times New Roman" panose="02020603050405020304" pitchFamily="18" charset="0"/>
              </a:rPr>
              <a:t>It has a vast business and AWS has a huge force and impact in cloud technology, providing the largest Infrastructure as a Service (IaaS) market-place.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598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F983B4-55C1-4FF5-80D9-A2747135E5C6}"/>
              </a:ext>
            </a:extLst>
          </p:cNvPr>
          <p:cNvSpPr>
            <a:spLocks noGrp="1"/>
          </p:cNvSpPr>
          <p:nvPr>
            <p:ph idx="1"/>
          </p:nvPr>
        </p:nvSpPr>
        <p:spPr>
          <a:xfrm>
            <a:off x="0" y="197224"/>
            <a:ext cx="12120282" cy="6541864"/>
          </a:xfrm>
        </p:spPr>
        <p:txBody>
          <a:bodyPr>
            <a:normAutofit lnSpcReduction="10000"/>
          </a:bodyPr>
          <a:lstStyle/>
          <a:p>
            <a:pPr marL="0" indent="0" algn="ctr">
              <a:buNone/>
            </a:pPr>
            <a:r>
              <a:rPr lang="en-US" sz="5800" b="1" dirty="0">
                <a:latin typeface="Times New Roman" panose="02020603050405020304" pitchFamily="18" charset="0"/>
                <a:cs typeface="Times New Roman" panose="02020603050405020304" pitchFamily="18" charset="0"/>
              </a:rPr>
              <a:t>Benefits</a:t>
            </a:r>
            <a:r>
              <a:rPr lang="en-US" sz="58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User-friendly</a:t>
            </a:r>
            <a:r>
              <a:rPr lang="en-US" sz="2400" dirty="0">
                <a:latin typeface="Times New Roman" panose="02020603050405020304" pitchFamily="18" charset="0"/>
                <a:cs typeface="Times New Roman" panose="02020603050405020304" pitchFamily="18" charset="0"/>
              </a:rPr>
              <a:t> :</a:t>
            </a:r>
            <a:r>
              <a:rPr lang="en-US" sz="2400" b="0" i="0" dirty="0">
                <a:solidFill>
                  <a:srgbClr val="212529"/>
                </a:solidFill>
                <a:effectLst/>
                <a:latin typeface="Times New Roman" panose="02020603050405020304" pitchFamily="18" charset="0"/>
                <a:cs typeface="Times New Roman" panose="02020603050405020304" pitchFamily="18" charset="0"/>
              </a:rPr>
              <a:t> </a:t>
            </a:r>
            <a:r>
              <a:rPr lang="en-US" sz="2000" i="0" dirty="0">
                <a:solidFill>
                  <a:srgbClr val="212529"/>
                </a:solidFill>
                <a:effectLst/>
                <a:latin typeface="Times New Roman" panose="02020603050405020304" pitchFamily="18" charset="0"/>
                <a:cs typeface="Times New Roman" panose="02020603050405020304" pitchFamily="18" charset="0"/>
              </a:rPr>
              <a:t>AWS is easy to use as the platform is specially designed for quick and secure access. Users can modify their data whenever they want, wherever they want. </a:t>
            </a:r>
            <a:r>
              <a:rPr lang="en-US" sz="2000" dirty="0">
                <a:solidFill>
                  <a:srgbClr val="212529"/>
                </a:solidFill>
                <a:latin typeface="Times New Roman" panose="02020603050405020304" pitchFamily="18" charset="0"/>
                <a:cs typeface="Times New Roman" panose="02020603050405020304" pitchFamily="18" charset="0"/>
              </a:rPr>
              <a:t>AWS provides all the information, instructions to learn how to use their services.</a:t>
            </a:r>
          </a:p>
          <a:p>
            <a:pPr algn="l"/>
            <a:r>
              <a:rPr lang="en-US" sz="2400" b="0" i="0" dirty="0">
                <a:solidFill>
                  <a:srgbClr val="212529"/>
                </a:solidFill>
                <a:effectLst/>
                <a:latin typeface="Times New Roman" panose="02020603050405020304" pitchFamily="18" charset="0"/>
                <a:cs typeface="Times New Roman" panose="02020603050405020304" pitchFamily="18" charset="0"/>
              </a:rPr>
              <a:t> </a:t>
            </a:r>
            <a:r>
              <a:rPr lang="en-US" sz="2400" b="1" i="0" dirty="0">
                <a:solidFill>
                  <a:srgbClr val="212529"/>
                </a:solidFill>
                <a:effectLst/>
                <a:latin typeface="Times New Roman" panose="02020603050405020304" pitchFamily="18" charset="0"/>
                <a:cs typeface="Times New Roman" panose="02020603050405020304" pitchFamily="18" charset="0"/>
              </a:rPr>
              <a:t>Flexibility: </a:t>
            </a:r>
            <a:r>
              <a:rPr lang="en-US" sz="2000" i="0" dirty="0">
                <a:solidFill>
                  <a:srgbClr val="212529"/>
                </a:solidFill>
                <a:effectLst/>
                <a:latin typeface="Times New Roman" panose="02020603050405020304" pitchFamily="18" charset="0"/>
                <a:cs typeface="Times New Roman" panose="02020603050405020304" pitchFamily="18" charset="0"/>
              </a:rPr>
              <a:t>It</a:t>
            </a:r>
            <a:r>
              <a:rPr lang="en-US" sz="2000" b="0" i="0" dirty="0">
                <a:solidFill>
                  <a:srgbClr val="212529"/>
                </a:solidFill>
                <a:effectLst/>
                <a:latin typeface="Times New Roman" panose="02020603050405020304" pitchFamily="18" charset="0"/>
                <a:cs typeface="Times New Roman" panose="02020603050405020304" pitchFamily="18" charset="0"/>
              </a:rPr>
              <a:t> is also the reason why many companies prefer AWS. It always lets you use those operating systems, programming languages, and web application platforms that you are comfortable with.</a:t>
            </a:r>
          </a:p>
          <a:p>
            <a:pPr algn="l"/>
            <a:r>
              <a:rPr lang="en-US" sz="2400" b="1" dirty="0">
                <a:solidFill>
                  <a:srgbClr val="212529"/>
                </a:solidFill>
                <a:latin typeface="Times New Roman" panose="02020603050405020304" pitchFamily="18" charset="0"/>
                <a:cs typeface="Times New Roman" panose="02020603050405020304" pitchFamily="18" charset="0"/>
              </a:rPr>
              <a:t> Secure</a:t>
            </a:r>
            <a:r>
              <a:rPr lang="en-US" sz="2400" dirty="0">
                <a:solidFill>
                  <a:srgbClr val="212529"/>
                </a:solidFill>
                <a:latin typeface="Times New Roman" panose="02020603050405020304" pitchFamily="18" charset="0"/>
                <a:cs typeface="Times New Roman" panose="02020603050405020304" pitchFamily="18" charset="0"/>
              </a:rPr>
              <a:t>: </a:t>
            </a:r>
            <a:r>
              <a:rPr lang="en-US" sz="2000" b="0" i="0" dirty="0">
                <a:solidFill>
                  <a:srgbClr val="212529"/>
                </a:solidFill>
                <a:effectLst/>
                <a:latin typeface="Times New Roman" panose="02020603050405020304" pitchFamily="18" charset="0"/>
                <a:cs typeface="Times New Roman" panose="02020603050405020304" pitchFamily="18" charset="0"/>
              </a:rPr>
              <a:t>Security is one of the best benefits of AWS cloud computing. As we know, security is the uppermost priority for any company that is data-driven. AWS provides a highly secure infrastructure to ensure the privacy of your data. </a:t>
            </a:r>
          </a:p>
          <a:p>
            <a:pPr algn="l"/>
            <a:r>
              <a:rPr lang="en-US" sz="2000" dirty="0">
                <a:solidFill>
                  <a:srgbClr val="212529"/>
                </a:solidFill>
                <a:latin typeface="Times New Roman" panose="02020603050405020304" pitchFamily="18" charset="0"/>
                <a:cs typeface="Times New Roman" panose="02020603050405020304" pitchFamily="18" charset="0"/>
              </a:rPr>
              <a:t> </a:t>
            </a:r>
            <a:r>
              <a:rPr lang="en-US" sz="2000" b="1" dirty="0">
                <a:solidFill>
                  <a:srgbClr val="212529"/>
                </a:solidFill>
                <a:latin typeface="Times New Roman" panose="02020603050405020304" pitchFamily="18" charset="0"/>
                <a:cs typeface="Times New Roman" panose="02020603050405020304" pitchFamily="18" charset="0"/>
              </a:rPr>
              <a:t>Cost-Effective: </a:t>
            </a:r>
            <a:r>
              <a:rPr lang="en-US" sz="2000" dirty="0">
                <a:solidFill>
                  <a:srgbClr val="212529"/>
                </a:solidFill>
                <a:latin typeface="Times New Roman" panose="02020603050405020304" pitchFamily="18" charset="0"/>
                <a:cs typeface="Times New Roman" panose="02020603050405020304" pitchFamily="18" charset="0"/>
              </a:rPr>
              <a:t>Y</a:t>
            </a:r>
            <a:r>
              <a:rPr lang="en-US" sz="2000" b="0" i="0" dirty="0">
                <a:solidFill>
                  <a:srgbClr val="212529"/>
                </a:solidFill>
                <a:effectLst/>
                <a:latin typeface="Times New Roman" panose="02020603050405020304" pitchFamily="18" charset="0"/>
                <a:cs typeface="Times New Roman" panose="02020603050405020304" pitchFamily="18" charset="0"/>
              </a:rPr>
              <a:t>ou can use AWS where you need to pay only for the tools and services that you use. AWS offers a pay-as-you-go pricing method, which means that a company will only pay for the services that it needs and has used for a period of time. It is the same as paying your electricity bill.</a:t>
            </a:r>
          </a:p>
          <a:p>
            <a:pPr algn="l"/>
            <a:r>
              <a:rPr lang="en-US" sz="2000" dirty="0">
                <a:solidFill>
                  <a:srgbClr val="212529"/>
                </a:solidFill>
                <a:latin typeface="Times New Roman" panose="02020603050405020304" pitchFamily="18" charset="0"/>
                <a:cs typeface="Times New Roman" panose="02020603050405020304" pitchFamily="18" charset="0"/>
              </a:rPr>
              <a:t> </a:t>
            </a:r>
            <a:r>
              <a:rPr lang="en-US" sz="2000" b="1" dirty="0">
                <a:solidFill>
                  <a:srgbClr val="212529"/>
                </a:solidFill>
                <a:latin typeface="Times New Roman" panose="02020603050405020304" pitchFamily="18" charset="0"/>
                <a:cs typeface="Times New Roman" panose="02020603050405020304" pitchFamily="18" charset="0"/>
              </a:rPr>
              <a:t>Reliable: </a:t>
            </a:r>
            <a:r>
              <a:rPr lang="en-US" sz="2000" b="0" i="0" dirty="0">
                <a:solidFill>
                  <a:srgbClr val="212529"/>
                </a:solidFill>
                <a:effectLst/>
                <a:latin typeface="Times New Roman" panose="02020603050405020304" pitchFamily="18" charset="0"/>
                <a:cs typeface="Times New Roman" panose="02020603050405020304" pitchFamily="18" charset="0"/>
              </a:rPr>
              <a:t>Amazon offers the highest reliability for its customers. AWS serves over a million active clients in more than 200 nations all over the world.. AWS performs its tasks accurately when it is required and offers many services that make it more reliable like the capability to automatically recover from failure.</a:t>
            </a:r>
          </a:p>
          <a:p>
            <a:pPr algn="l"/>
            <a:r>
              <a:rPr lang="en-US" sz="2000" dirty="0">
                <a:solidFill>
                  <a:srgbClr val="212529"/>
                </a:solidFill>
                <a:latin typeface="Times New Roman" panose="02020603050405020304" pitchFamily="18" charset="0"/>
                <a:cs typeface="Times New Roman" panose="02020603050405020304" pitchFamily="18" charset="0"/>
              </a:rPr>
              <a:t> </a:t>
            </a:r>
            <a:r>
              <a:rPr lang="en-US" sz="2000" b="1" i="0" dirty="0">
                <a:solidFill>
                  <a:srgbClr val="212529"/>
                </a:solidFill>
                <a:effectLst/>
                <a:latin typeface="Times New Roman" panose="02020603050405020304" pitchFamily="18" charset="0"/>
                <a:cs typeface="Times New Roman" panose="02020603050405020304" pitchFamily="18" charset="0"/>
              </a:rPr>
              <a:t>Scalable and Elastic</a:t>
            </a:r>
            <a:r>
              <a:rPr lang="en-US" sz="2000" dirty="0">
                <a:solidFill>
                  <a:srgbClr val="212529"/>
                </a:solidFill>
                <a:latin typeface="Times New Roman" panose="02020603050405020304" pitchFamily="18" charset="0"/>
                <a:cs typeface="Times New Roman" panose="02020603050405020304" pitchFamily="18" charset="0"/>
              </a:rPr>
              <a:t>: </a:t>
            </a:r>
            <a:r>
              <a:rPr lang="en-US" sz="2000" b="0" i="0" dirty="0">
                <a:solidFill>
                  <a:srgbClr val="212529"/>
                </a:solidFill>
                <a:effectLst/>
                <a:latin typeface="Times New Roman" panose="02020603050405020304" pitchFamily="18" charset="0"/>
                <a:cs typeface="Times New Roman" panose="02020603050405020304" pitchFamily="18" charset="0"/>
              </a:rPr>
              <a:t>AWS is scalable because the AWS Auto Scaling service automatically increases the capacity of constrained resources as per requirements so that the application is always available.</a:t>
            </a:r>
          </a:p>
          <a:p>
            <a:pPr algn="l"/>
            <a:r>
              <a:rPr lang="en-US" sz="2000" dirty="0">
                <a:solidFill>
                  <a:srgbClr val="212529"/>
                </a:solidFill>
                <a:latin typeface="Times New Roman" panose="02020603050405020304" pitchFamily="18" charset="0"/>
                <a:cs typeface="Times New Roman" panose="02020603050405020304" pitchFamily="18" charset="0"/>
              </a:rPr>
              <a:t> </a:t>
            </a:r>
            <a:r>
              <a:rPr lang="en-US" sz="2000" b="1" i="0" dirty="0">
                <a:solidFill>
                  <a:srgbClr val="212529"/>
                </a:solidFill>
                <a:effectLst/>
                <a:latin typeface="Times New Roman" panose="02020603050405020304" pitchFamily="18" charset="0"/>
                <a:cs typeface="Times New Roman" panose="02020603050405020304" pitchFamily="18" charset="0"/>
              </a:rPr>
              <a:t>Highly Performant</a:t>
            </a:r>
            <a:r>
              <a:rPr lang="en-US" sz="2000" dirty="0">
                <a:solidFill>
                  <a:srgbClr val="212529"/>
                </a:solidFill>
                <a:latin typeface="Times New Roman" panose="02020603050405020304" pitchFamily="18" charset="0"/>
                <a:cs typeface="Times New Roman" panose="02020603050405020304" pitchFamily="18" charset="0"/>
              </a:rPr>
              <a:t>: </a:t>
            </a:r>
            <a:r>
              <a:rPr lang="en-US" sz="2000" b="0" i="0" dirty="0">
                <a:solidFill>
                  <a:srgbClr val="212529"/>
                </a:solidFill>
                <a:effectLst/>
                <a:latin typeface="Times New Roman" panose="02020603050405020304" pitchFamily="18" charset="0"/>
                <a:cs typeface="Times New Roman" panose="02020603050405020304" pitchFamily="18" charset="0"/>
              </a:rPr>
              <a:t>High-performance computing (HPC) is the ability to process a massive amount of data at high speed.</a:t>
            </a:r>
          </a:p>
          <a:p>
            <a:pPr algn="l"/>
            <a:endParaRPr lang="en-US" sz="2000" b="0" i="0" dirty="0">
              <a:solidFill>
                <a:srgbClr val="212529"/>
              </a:solidFill>
              <a:effectLst/>
              <a:latin typeface="Times New Roman" panose="02020603050405020304" pitchFamily="18" charset="0"/>
              <a:cs typeface="Times New Roman" panose="02020603050405020304" pitchFamily="18" charset="0"/>
            </a:endParaRPr>
          </a:p>
          <a:p>
            <a:pPr algn="l"/>
            <a:endParaRPr lang="en-US" sz="2000" dirty="0">
              <a:solidFill>
                <a:srgbClr val="21252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0601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192F8-BA35-4509-8312-12251865303C}"/>
              </a:ext>
            </a:extLst>
          </p:cNvPr>
          <p:cNvSpPr>
            <a:spLocks noGrp="1"/>
          </p:cNvSpPr>
          <p:nvPr>
            <p:ph type="title"/>
          </p:nvPr>
        </p:nvSpPr>
        <p:spPr>
          <a:xfrm>
            <a:off x="134471" y="365125"/>
            <a:ext cx="11219329" cy="522381"/>
          </a:xfrm>
        </p:spPr>
        <p:txBody>
          <a:bodyPr>
            <a:normAutofit fontScale="90000"/>
          </a:bodyPr>
          <a:lstStyle/>
          <a:p>
            <a:pPr algn="ctr"/>
            <a:r>
              <a:rPr lang="en-US" sz="5400" b="1" dirty="0">
                <a:latin typeface="Times New Roman" panose="02020603050405020304" pitchFamily="18" charset="0"/>
                <a:cs typeface="Times New Roman" panose="02020603050405020304" pitchFamily="18" charset="0"/>
              </a:rPr>
              <a:t>Disadvantages</a:t>
            </a:r>
            <a:endParaRPr lang="en-IN"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75A9EF-7C31-4738-B779-6B5C7F0F8D1C}"/>
              </a:ext>
            </a:extLst>
          </p:cNvPr>
          <p:cNvSpPr>
            <a:spLocks noGrp="1"/>
          </p:cNvSpPr>
          <p:nvPr>
            <p:ph idx="1"/>
          </p:nvPr>
        </p:nvSpPr>
        <p:spPr>
          <a:xfrm>
            <a:off x="134471" y="1039907"/>
            <a:ext cx="11976847" cy="4016188"/>
          </a:xfrm>
        </p:spPr>
        <p:txBody>
          <a:bodyPr/>
          <a:lstStyle/>
          <a:p>
            <a:pPr algn="l"/>
            <a:r>
              <a:rPr lang="en-US" sz="2400" b="1" i="0" dirty="0">
                <a:solidFill>
                  <a:srgbClr val="212529"/>
                </a:solidFill>
                <a:effectLst/>
                <a:latin typeface="Times New Roman" panose="02020603050405020304" pitchFamily="18" charset="0"/>
                <a:cs typeface="Times New Roman" panose="02020603050405020304" pitchFamily="18" charset="0"/>
              </a:rPr>
              <a:t>Limitations</a:t>
            </a:r>
            <a:r>
              <a:rPr lang="en-US" dirty="0">
                <a:solidFill>
                  <a:srgbClr val="212529"/>
                </a:solidFill>
                <a:latin typeface="Times New Roman" panose="02020603050405020304" pitchFamily="18" charset="0"/>
                <a:cs typeface="Times New Roman" panose="02020603050405020304" pitchFamily="18" charset="0"/>
              </a:rPr>
              <a:t>: </a:t>
            </a:r>
            <a:r>
              <a:rPr lang="en-US" sz="2400" b="0" i="0" dirty="0">
                <a:solidFill>
                  <a:srgbClr val="212529"/>
                </a:solidFill>
                <a:effectLst/>
                <a:latin typeface="Times New Roman" panose="02020603050405020304" pitchFamily="18" charset="0"/>
                <a:cs typeface="Times New Roman" panose="02020603050405020304" pitchFamily="18" charset="0"/>
              </a:rPr>
              <a:t>In AWS, there are some limitations regarding security. Companies that are using AWS will have default resources to use, but the problem comes when default resource limits vary from region to region. </a:t>
            </a:r>
          </a:p>
          <a:p>
            <a:pPr algn="l"/>
            <a:r>
              <a:rPr lang="en-US" sz="2400" b="1" i="0" dirty="0">
                <a:solidFill>
                  <a:srgbClr val="212529"/>
                </a:solidFill>
                <a:effectLst/>
                <a:latin typeface="Times New Roman" panose="02020603050405020304" pitchFamily="18" charset="0"/>
                <a:cs typeface="Times New Roman" panose="02020603050405020304" pitchFamily="18" charset="0"/>
              </a:rPr>
              <a:t>Price Variations</a:t>
            </a:r>
            <a:r>
              <a:rPr lang="en-US" sz="2400" dirty="0">
                <a:solidFill>
                  <a:srgbClr val="212529"/>
                </a:solidFill>
                <a:latin typeface="Times New Roman" panose="02020603050405020304" pitchFamily="18" charset="0"/>
                <a:cs typeface="Times New Roman" panose="02020603050405020304" pitchFamily="18" charset="0"/>
              </a:rPr>
              <a:t>: </a:t>
            </a:r>
            <a:r>
              <a:rPr lang="en-US" sz="2400" b="0" i="0" dirty="0">
                <a:solidFill>
                  <a:srgbClr val="212529"/>
                </a:solidFill>
                <a:effectLst/>
                <a:latin typeface="Times New Roman" panose="02020603050405020304" pitchFamily="18" charset="0"/>
                <a:cs typeface="Times New Roman" panose="02020603050405020304" pitchFamily="18" charset="0"/>
              </a:rPr>
              <a:t>The price of AWS services varies based on factors such as the cost of land, fiber, electricity, and taxes from region to region. Variations also occur when you need additional tech support.</a:t>
            </a:r>
          </a:p>
          <a:p>
            <a:pPr algn="l"/>
            <a:r>
              <a:rPr lang="en-US" sz="2400" b="1" i="0" dirty="0">
                <a:solidFill>
                  <a:srgbClr val="212529"/>
                </a:solidFill>
                <a:effectLst/>
                <a:latin typeface="Times New Roman" panose="02020603050405020304" pitchFamily="18" charset="0"/>
                <a:cs typeface="Times New Roman" panose="02020603050405020304" pitchFamily="18" charset="0"/>
              </a:rPr>
              <a:t>General Issues</a:t>
            </a:r>
            <a:r>
              <a:rPr lang="en-US" sz="2400" dirty="0">
                <a:solidFill>
                  <a:srgbClr val="212529"/>
                </a:solidFill>
                <a:latin typeface="Times New Roman" panose="02020603050405020304" pitchFamily="18" charset="0"/>
                <a:cs typeface="Times New Roman" panose="02020603050405020304" pitchFamily="18" charset="0"/>
              </a:rPr>
              <a:t>: </a:t>
            </a:r>
            <a:r>
              <a:rPr lang="en-US" sz="2400" b="0" i="0" dirty="0">
                <a:solidFill>
                  <a:srgbClr val="212529"/>
                </a:solidFill>
                <a:effectLst/>
                <a:latin typeface="Times New Roman" panose="02020603050405020304" pitchFamily="18" charset="0"/>
                <a:cs typeface="Times New Roman" panose="02020603050405020304" pitchFamily="18" charset="0"/>
              </a:rPr>
              <a:t>Amazon is a huge family with millions of customers, so it has some temporary Cloud Computing issues. Users sometimes face downtime with servers.</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2400" b="0" i="0" dirty="0">
                <a:solidFill>
                  <a:srgbClr val="212529"/>
                </a:solidFill>
                <a:effectLst/>
                <a:latin typeface="Times New Roman" panose="02020603050405020304" pitchFamily="18" charset="0"/>
                <a:cs typeface="Times New Roman" panose="02020603050405020304" pitchFamily="18" charset="0"/>
              </a:rPr>
              <a:t>It may be because of the power loss or network connectivity with the cloud provider</a:t>
            </a:r>
          </a:p>
          <a:p>
            <a:pPr marL="0" indent="0" algn="l">
              <a:buNone/>
            </a:pPr>
            <a:endParaRPr lang="en-US" sz="2400" b="0" i="0" dirty="0">
              <a:solidFill>
                <a:srgbClr val="212529"/>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7502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9F69-F864-494C-AAF5-1D216E44AB2E}"/>
              </a:ext>
            </a:extLst>
          </p:cNvPr>
          <p:cNvSpPr>
            <a:spLocks noGrp="1"/>
          </p:cNvSpPr>
          <p:nvPr>
            <p:ph type="title"/>
          </p:nvPr>
        </p:nvSpPr>
        <p:spPr>
          <a:xfrm>
            <a:off x="0" y="275478"/>
            <a:ext cx="12111318" cy="585134"/>
          </a:xfrm>
        </p:spPr>
        <p:txBody>
          <a:bodyPr>
            <a:normAutofit fontScale="90000"/>
          </a:bodyPr>
          <a:lstStyle/>
          <a:p>
            <a:pPr algn="ctr"/>
            <a:r>
              <a:rPr lang="en-US" sz="5400" b="1" dirty="0">
                <a:latin typeface="Times New Roman" panose="02020603050405020304" pitchFamily="18" charset="0"/>
                <a:cs typeface="Times New Roman" panose="02020603050405020304" pitchFamily="18" charset="0"/>
              </a:rPr>
              <a:t>History of AWS</a:t>
            </a:r>
            <a:endParaRPr lang="en-IN"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398C1D-A831-4D24-88FC-73EE4512DB0D}"/>
              </a:ext>
            </a:extLst>
          </p:cNvPr>
          <p:cNvSpPr>
            <a:spLocks noGrp="1"/>
          </p:cNvSpPr>
          <p:nvPr>
            <p:ph idx="1"/>
          </p:nvPr>
        </p:nvSpPr>
        <p:spPr>
          <a:xfrm>
            <a:off x="0" y="1030941"/>
            <a:ext cx="12192000" cy="3720354"/>
          </a:xfrm>
        </p:spPr>
        <p:txBody>
          <a:bodyPr>
            <a:norm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b="0" i="0" dirty="0">
                <a:solidFill>
                  <a:srgbClr val="51565E"/>
                </a:solidFill>
                <a:effectLst/>
                <a:latin typeface="Times New Roman" panose="02020603050405020304" pitchFamily="18" charset="0"/>
                <a:cs typeface="Times New Roman" panose="02020603050405020304" pitchFamily="18" charset="0"/>
              </a:rPr>
              <a:t>In the year 2002 - AWS services were launched</a:t>
            </a:r>
          </a:p>
          <a:p>
            <a:pPr algn="l">
              <a:buFont typeface="Arial" panose="020B0604020202020204" pitchFamily="34" charset="0"/>
              <a:buChar char="•"/>
            </a:pPr>
            <a:r>
              <a:rPr lang="en-US" sz="2400" b="0" i="0" dirty="0">
                <a:solidFill>
                  <a:srgbClr val="51565E"/>
                </a:solidFill>
                <a:effectLst/>
                <a:latin typeface="Times New Roman" panose="02020603050405020304" pitchFamily="18" charset="0"/>
                <a:cs typeface="Times New Roman" panose="02020603050405020304" pitchFamily="18" charset="0"/>
              </a:rPr>
              <a:t>In the year 2006- AWS cloud products were launched</a:t>
            </a:r>
          </a:p>
          <a:p>
            <a:pPr algn="l">
              <a:buFont typeface="Arial" panose="020B0604020202020204" pitchFamily="34" charset="0"/>
              <a:buChar char="•"/>
            </a:pPr>
            <a:r>
              <a:rPr lang="en-US" sz="2400" b="0" i="0" dirty="0">
                <a:solidFill>
                  <a:srgbClr val="51565E"/>
                </a:solidFill>
                <a:effectLst/>
                <a:latin typeface="Times New Roman" panose="02020603050405020304" pitchFamily="18" charset="0"/>
                <a:cs typeface="Times New Roman" panose="02020603050405020304" pitchFamily="18" charset="0"/>
              </a:rPr>
              <a:t>In the year 2012 - AWS had its first customer event</a:t>
            </a:r>
          </a:p>
          <a:p>
            <a:pPr algn="l">
              <a:buFont typeface="Arial" panose="020B0604020202020204" pitchFamily="34" charset="0"/>
              <a:buChar char="•"/>
            </a:pPr>
            <a:r>
              <a:rPr lang="en-US" sz="2400" b="0" i="0" dirty="0">
                <a:solidFill>
                  <a:srgbClr val="51565E"/>
                </a:solidFill>
                <a:effectLst/>
                <a:latin typeface="Times New Roman" panose="02020603050405020304" pitchFamily="18" charset="0"/>
                <a:cs typeface="Times New Roman" panose="02020603050405020304" pitchFamily="18" charset="0"/>
              </a:rPr>
              <a:t>In the year 2015- AWS achieved $4.6 billion</a:t>
            </a:r>
          </a:p>
          <a:p>
            <a:pPr algn="l">
              <a:buFont typeface="Arial" panose="020B0604020202020204" pitchFamily="34" charset="0"/>
              <a:buChar char="•"/>
            </a:pPr>
            <a:r>
              <a:rPr lang="en-US" sz="2400" b="0" i="0" dirty="0">
                <a:solidFill>
                  <a:srgbClr val="51565E"/>
                </a:solidFill>
                <a:effectLst/>
                <a:latin typeface="Times New Roman" panose="02020603050405020304" pitchFamily="18" charset="0"/>
                <a:cs typeface="Times New Roman" panose="02020603050405020304" pitchFamily="18" charset="0"/>
              </a:rPr>
              <a:t>In the year 2016- Surpassed the $10 billion revenue target</a:t>
            </a:r>
          </a:p>
          <a:p>
            <a:pPr algn="l">
              <a:buFont typeface="Arial" panose="020B0604020202020204" pitchFamily="34" charset="0"/>
              <a:buChar char="•"/>
            </a:pPr>
            <a:r>
              <a:rPr lang="en-US" sz="2400" b="0" i="0" dirty="0">
                <a:solidFill>
                  <a:srgbClr val="51565E"/>
                </a:solidFill>
                <a:effectLst/>
                <a:latin typeface="Times New Roman" panose="02020603050405020304" pitchFamily="18" charset="0"/>
                <a:cs typeface="Times New Roman" panose="02020603050405020304" pitchFamily="18" charset="0"/>
              </a:rPr>
              <a:t>In the year 2016- AWS snowball and AWS snowmobile were launched</a:t>
            </a:r>
          </a:p>
          <a:p>
            <a:pPr algn="l">
              <a:buFont typeface="Arial" panose="020B0604020202020204" pitchFamily="34" charset="0"/>
              <a:buChar char="•"/>
            </a:pPr>
            <a:r>
              <a:rPr lang="en-US" sz="2400" b="0" i="0" dirty="0">
                <a:solidFill>
                  <a:srgbClr val="51565E"/>
                </a:solidFill>
                <a:effectLst/>
                <a:latin typeface="Times New Roman" panose="02020603050405020304" pitchFamily="18" charset="0"/>
                <a:cs typeface="Times New Roman" panose="02020603050405020304" pitchFamily="18" charset="0"/>
              </a:rPr>
              <a:t>In the year 2019- Released approximately 100 cloud services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6074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2D303-81F9-47FF-AD07-7BDD5D4D4420}"/>
              </a:ext>
            </a:extLst>
          </p:cNvPr>
          <p:cNvSpPr>
            <a:spLocks noGrp="1"/>
          </p:cNvSpPr>
          <p:nvPr>
            <p:ph type="title"/>
          </p:nvPr>
        </p:nvSpPr>
        <p:spPr>
          <a:xfrm>
            <a:off x="0" y="365125"/>
            <a:ext cx="11353800" cy="576169"/>
          </a:xfrm>
        </p:spPr>
        <p:txBody>
          <a:bodyPr>
            <a:noAutofit/>
          </a:bodyPr>
          <a:lstStyle/>
          <a:p>
            <a:pPr algn="ctr"/>
            <a:r>
              <a:rPr lang="en-US" sz="5400" b="1" dirty="0">
                <a:latin typeface="Times New Roman" panose="02020603050405020304" pitchFamily="18" charset="0"/>
                <a:cs typeface="Times New Roman" panose="02020603050405020304" pitchFamily="18" charset="0"/>
              </a:rPr>
              <a:t>Application of AWS</a:t>
            </a:r>
            <a:endParaRPr lang="en-IN"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D71F26-901B-415F-872D-95473A021008}"/>
              </a:ext>
            </a:extLst>
          </p:cNvPr>
          <p:cNvSpPr>
            <a:spLocks noGrp="1"/>
          </p:cNvSpPr>
          <p:nvPr>
            <p:ph idx="1"/>
          </p:nvPr>
        </p:nvSpPr>
        <p:spPr>
          <a:xfrm>
            <a:off x="107576" y="1183341"/>
            <a:ext cx="12084424" cy="5540188"/>
          </a:xfrm>
        </p:spPr>
        <p:txBody>
          <a:bodyPr>
            <a:noAutofit/>
          </a:bodyPr>
          <a:lstStyle/>
          <a:p>
            <a:pPr algn="l"/>
            <a:r>
              <a:rPr lang="en-US" sz="2400" b="1" i="0" dirty="0">
                <a:solidFill>
                  <a:srgbClr val="272C37"/>
                </a:solidFill>
                <a:effectLst/>
                <a:latin typeface="Times New Roman" panose="02020603050405020304" pitchFamily="18" charset="0"/>
                <a:cs typeface="Times New Roman" panose="02020603050405020304" pitchFamily="18" charset="0"/>
              </a:rPr>
              <a:t>Storage and Backup</a:t>
            </a:r>
            <a:r>
              <a:rPr lang="en-US" sz="2400" b="0" i="0" dirty="0">
                <a:solidFill>
                  <a:srgbClr val="272C37"/>
                </a:solidFill>
                <a:effectLst/>
                <a:latin typeface="Times New Roman" panose="02020603050405020304" pitchFamily="18" charset="0"/>
                <a:cs typeface="Times New Roman" panose="02020603050405020304" pitchFamily="18" charset="0"/>
              </a:rPr>
              <a:t>: </a:t>
            </a:r>
            <a:r>
              <a:rPr lang="en-US" sz="2400" b="0" i="0" dirty="0">
                <a:solidFill>
                  <a:srgbClr val="51565E"/>
                </a:solidFill>
                <a:effectLst/>
                <a:latin typeface="Times New Roman" panose="02020603050405020304" pitchFamily="18" charset="0"/>
                <a:cs typeface="Times New Roman" panose="02020603050405020304" pitchFamily="18" charset="0"/>
              </a:rPr>
              <a:t>One of the reasons why many businesses use AWS is because it offers multiple types of storage to choose from and is easily accessible as well. It can be used for storage and file indexing as well as to run critical business applications.</a:t>
            </a:r>
          </a:p>
          <a:p>
            <a:pPr algn="l"/>
            <a:r>
              <a:rPr lang="en-US" sz="2400" b="1" i="0" dirty="0">
                <a:solidFill>
                  <a:srgbClr val="272C37"/>
                </a:solidFill>
                <a:effectLst/>
                <a:latin typeface="Times New Roman" panose="02020603050405020304" pitchFamily="18" charset="0"/>
                <a:cs typeface="Times New Roman" panose="02020603050405020304" pitchFamily="18" charset="0"/>
              </a:rPr>
              <a:t> Websites</a:t>
            </a:r>
            <a:r>
              <a:rPr lang="en-US" sz="2400" b="0" i="0" dirty="0">
                <a:solidFill>
                  <a:srgbClr val="272C37"/>
                </a:solidFill>
                <a:effectLst/>
                <a:latin typeface="Times New Roman" panose="02020603050405020304" pitchFamily="18" charset="0"/>
                <a:cs typeface="Times New Roman" panose="02020603050405020304" pitchFamily="18" charset="0"/>
              </a:rPr>
              <a:t>: </a:t>
            </a:r>
            <a:r>
              <a:rPr lang="en-US" sz="2400" b="0" i="0" dirty="0">
                <a:solidFill>
                  <a:srgbClr val="51565E"/>
                </a:solidFill>
                <a:effectLst/>
                <a:latin typeface="Times New Roman" panose="02020603050405020304" pitchFamily="18" charset="0"/>
                <a:cs typeface="Times New Roman" panose="02020603050405020304" pitchFamily="18" charset="0"/>
              </a:rPr>
              <a:t>Businesses can host their websites on the AWS cloud, similar to other web applications. </a:t>
            </a:r>
          </a:p>
          <a:p>
            <a:pPr algn="l"/>
            <a:r>
              <a:rPr lang="en-US" sz="2400" b="0" i="0" dirty="0">
                <a:solidFill>
                  <a:srgbClr val="272C37"/>
                </a:solidFill>
                <a:effectLst/>
                <a:latin typeface="Times New Roman" panose="02020603050405020304" pitchFamily="18" charset="0"/>
                <a:cs typeface="Times New Roman" panose="02020603050405020304" pitchFamily="18" charset="0"/>
              </a:rPr>
              <a:t> </a:t>
            </a:r>
            <a:r>
              <a:rPr lang="en-US" sz="2400" b="1" i="0" dirty="0">
                <a:solidFill>
                  <a:srgbClr val="272C37"/>
                </a:solidFill>
                <a:effectLst/>
                <a:latin typeface="Times New Roman" panose="02020603050405020304" pitchFamily="18" charset="0"/>
                <a:cs typeface="Times New Roman" panose="02020603050405020304" pitchFamily="18" charset="0"/>
              </a:rPr>
              <a:t>Gaming</a:t>
            </a:r>
            <a:r>
              <a:rPr lang="en-US" sz="2400" b="0" i="0" dirty="0">
                <a:solidFill>
                  <a:srgbClr val="272C37"/>
                </a:solidFill>
                <a:effectLst/>
                <a:latin typeface="Times New Roman" panose="02020603050405020304" pitchFamily="18" charset="0"/>
                <a:cs typeface="Times New Roman" panose="02020603050405020304" pitchFamily="18" charset="0"/>
              </a:rPr>
              <a:t>: </a:t>
            </a:r>
            <a:r>
              <a:rPr lang="en-US" sz="2400" b="0" i="0" dirty="0">
                <a:solidFill>
                  <a:srgbClr val="51565E"/>
                </a:solidFill>
                <a:effectLst/>
                <a:latin typeface="Times New Roman" panose="02020603050405020304" pitchFamily="18" charset="0"/>
                <a:cs typeface="Times New Roman" panose="02020603050405020304" pitchFamily="18" charset="0"/>
              </a:rPr>
              <a:t>There is a lot of computing power needed to run gaming applications. AWS makes it easier to provide the best online gaming experience to gamers across the world.</a:t>
            </a:r>
          </a:p>
          <a:p>
            <a:pPr algn="l"/>
            <a:r>
              <a:rPr lang="en-US" sz="2400" b="0" i="0" dirty="0">
                <a:solidFill>
                  <a:srgbClr val="272C37"/>
                </a:solidFill>
                <a:effectLst/>
                <a:latin typeface="Times New Roman" panose="02020603050405020304" pitchFamily="18" charset="0"/>
                <a:cs typeface="Times New Roman" panose="02020603050405020304" pitchFamily="18" charset="0"/>
              </a:rPr>
              <a:t> </a:t>
            </a:r>
            <a:r>
              <a:rPr lang="en-US" sz="2400" b="1" i="0" dirty="0">
                <a:solidFill>
                  <a:srgbClr val="272C37"/>
                </a:solidFill>
                <a:effectLst/>
                <a:latin typeface="Times New Roman" panose="02020603050405020304" pitchFamily="18" charset="0"/>
                <a:cs typeface="Times New Roman" panose="02020603050405020304" pitchFamily="18" charset="0"/>
              </a:rPr>
              <a:t>Mobile, Web and Social Applications</a:t>
            </a:r>
            <a:r>
              <a:rPr lang="en-US" sz="2400" b="0" i="0" dirty="0">
                <a:solidFill>
                  <a:srgbClr val="272C37"/>
                </a:solidFill>
                <a:effectLst/>
                <a:latin typeface="Times New Roman" panose="02020603050405020304" pitchFamily="18" charset="0"/>
                <a:cs typeface="Times New Roman" panose="02020603050405020304" pitchFamily="18" charset="0"/>
              </a:rPr>
              <a:t>: </a:t>
            </a:r>
            <a:r>
              <a:rPr lang="en-US" sz="2400" b="0" i="0" dirty="0">
                <a:solidFill>
                  <a:srgbClr val="51565E"/>
                </a:solidFill>
                <a:effectLst/>
                <a:latin typeface="Times New Roman" panose="02020603050405020304" pitchFamily="18" charset="0"/>
                <a:cs typeface="Times New Roman" panose="02020603050405020304" pitchFamily="18" charset="0"/>
              </a:rPr>
              <a:t>A feature that separates AWS from other cloud services is its capability to launch and scale mobile, e-commerce, and SaaS applications.</a:t>
            </a:r>
          </a:p>
          <a:p>
            <a:pPr algn="l"/>
            <a:r>
              <a:rPr lang="en-US" sz="2400" b="1" dirty="0" err="1">
                <a:solidFill>
                  <a:srgbClr val="51565E"/>
                </a:solidFill>
                <a:latin typeface="Times New Roman" panose="02020603050405020304" pitchFamily="18" charset="0"/>
                <a:cs typeface="Times New Roman" panose="02020603050405020304" pitchFamily="18" charset="0"/>
              </a:rPr>
              <a:t>Comapanies</a:t>
            </a:r>
            <a:r>
              <a:rPr lang="en-US" sz="2400" b="1" dirty="0">
                <a:solidFill>
                  <a:srgbClr val="51565E"/>
                </a:solidFill>
                <a:latin typeface="Times New Roman" panose="02020603050405020304" pitchFamily="18" charset="0"/>
                <a:cs typeface="Times New Roman" panose="02020603050405020304" pitchFamily="18" charset="0"/>
              </a:rPr>
              <a:t> using AWS:</a:t>
            </a:r>
            <a:r>
              <a:rPr lang="en-US" sz="2400" dirty="0">
                <a:solidFill>
                  <a:srgbClr val="51565E"/>
                </a:solidFill>
                <a:latin typeface="Times New Roman" panose="02020603050405020304" pitchFamily="18" charset="0"/>
                <a:cs typeface="Times New Roman" panose="02020603050405020304" pitchFamily="18" charset="0"/>
              </a:rPr>
              <a:t> Netflix, </a:t>
            </a:r>
            <a:r>
              <a:rPr lang="en-US" sz="2400" dirty="0" err="1">
                <a:solidFill>
                  <a:srgbClr val="51565E"/>
                </a:solidFill>
                <a:latin typeface="Times New Roman" panose="02020603050405020304" pitchFamily="18" charset="0"/>
                <a:cs typeface="Times New Roman" panose="02020603050405020304" pitchFamily="18" charset="0"/>
              </a:rPr>
              <a:t>Linkedln</a:t>
            </a:r>
            <a:r>
              <a:rPr lang="en-US" sz="2400" dirty="0">
                <a:solidFill>
                  <a:srgbClr val="51565E"/>
                </a:solidFill>
                <a:latin typeface="Times New Roman" panose="02020603050405020304" pitchFamily="18" charset="0"/>
                <a:cs typeface="Times New Roman" panose="02020603050405020304" pitchFamily="18" charset="0"/>
              </a:rPr>
              <a:t>, Facebook, BBC, ESPN, Adobe, Twitter</a:t>
            </a:r>
            <a:endParaRPr lang="en-IN" sz="1600" b="0" i="0" dirty="0">
              <a:solidFill>
                <a:srgbClr val="4D4D4D"/>
              </a:solidFill>
              <a:effectLst/>
              <a:latin typeface="Times New Roman" panose="02020603050405020304" pitchFamily="18" charset="0"/>
              <a:cs typeface="Times New Roman" panose="02020603050405020304" pitchFamily="18" charset="0"/>
            </a:endParaRPr>
          </a:p>
          <a:p>
            <a:pPr marL="0" indent="0" algn="ctr">
              <a:buNone/>
            </a:pPr>
            <a:r>
              <a:rPr lang="en-US" sz="2400" b="0" i="0" dirty="0">
                <a:solidFill>
                  <a:srgbClr val="51565E"/>
                </a:solidFill>
                <a:effectLst/>
                <a:latin typeface="Times New Roman" panose="02020603050405020304" pitchFamily="18" charset="0"/>
                <a:cs typeface="Times New Roman" panose="02020603050405020304" pitchFamily="18" charset="0"/>
              </a:rPr>
              <a:t>  </a:t>
            </a:r>
          </a:p>
          <a:p>
            <a:pPr marL="0" indent="0" algn="ctr">
              <a:buNone/>
            </a:pPr>
            <a:r>
              <a:rPr lang="en-US" sz="6000" b="0" i="0" dirty="0">
                <a:solidFill>
                  <a:srgbClr val="51565E"/>
                </a:solidFill>
                <a:effectLst/>
                <a:latin typeface="Times New Roman" panose="02020603050405020304" pitchFamily="18" charset="0"/>
                <a:cs typeface="Times New Roman" panose="02020603050405020304" pitchFamily="18" charset="0"/>
              </a:rPr>
              <a:t> </a:t>
            </a:r>
            <a:r>
              <a:rPr lang="en-US" sz="6000" b="1" i="0" dirty="0">
                <a:solidFill>
                  <a:srgbClr val="51565E"/>
                </a:solidFill>
                <a:effectLst/>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2823083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879</Words>
  <Application>Microsoft Office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Amazon Web Service (AWS)</vt:lpstr>
      <vt:lpstr>Topic</vt:lpstr>
      <vt:lpstr>Introduction</vt:lpstr>
      <vt:lpstr>PowerPoint Presentation</vt:lpstr>
      <vt:lpstr>Disadvantages</vt:lpstr>
      <vt:lpstr>History of AWS</vt:lpstr>
      <vt:lpstr>Application of AWS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Web Service (AWS)</dc:title>
  <dc:creator>Rishi Maurya</dc:creator>
  <cp:lastModifiedBy>Rishi Maurya</cp:lastModifiedBy>
  <cp:revision>8</cp:revision>
  <dcterms:created xsi:type="dcterms:W3CDTF">2021-12-08T11:59:43Z</dcterms:created>
  <dcterms:modified xsi:type="dcterms:W3CDTF">2023-03-18T06:47:23Z</dcterms:modified>
</cp:coreProperties>
</file>