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8" r:id="rId7"/>
    <p:sldId id="269" r:id="rId8"/>
    <p:sldId id="270" r:id="rId9"/>
    <p:sldId id="261" r:id="rId10"/>
    <p:sldId id="262" r:id="rId11"/>
    <p:sldId id="263" r:id="rId12"/>
    <p:sldId id="264" r:id="rId13"/>
    <p:sldId id="267"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BCAD085-E8A6-8845-BD4E-CB4CCA059FC4}" type="datetimeFigureOut">
              <a:rPr lang="en-US" smtClean="0"/>
              <a:t>9/28/2024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F6DA9-008F-8B48-92A6-B652298478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F6DA9-008F-8B48-92A6-B652298478B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BCAD085-E8A6-8845-BD4E-CB4CCA059FC4}" type="datetimeFigureOut">
              <a:rPr lang="en-US" smtClean="0"/>
              <a:t>9/28/2024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FF6DA9-008F-8B48-92A6-B652298478B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CAD085-E8A6-8845-BD4E-CB4CCA059FC4}" type="datetimeFigureOut">
              <a:rPr lang="en-US" smtClean="0"/>
              <a:t>9/28/2024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t>Predicting Stock Prices Using WallStreetBets Data</a:t>
            </a:r>
          </a:p>
        </p:txBody>
      </p:sp>
      <p:sp>
        <p:nvSpPr>
          <p:cNvPr id="3" name="Subtitle 2"/>
          <p:cNvSpPr>
            <a:spLocks noGrp="1"/>
          </p:cNvSpPr>
          <p:nvPr>
            <p:ph type="subTitle" idx="1"/>
          </p:nvPr>
        </p:nvSpPr>
        <p:spPr/>
        <p:txBody>
          <a:bodyPr>
            <a:normAutofit fontScale="77500" lnSpcReduction="20000"/>
          </a:bodyPr>
          <a:lstStyle/>
          <a:p>
            <a:r>
              <a:rPr dirty="0"/>
              <a:t>Combining Sentiment Analysis with Historical Stock Data</a:t>
            </a:r>
          </a:p>
          <a:p>
            <a:r>
              <a:rPr dirty="0"/>
              <a:t>Presented by: </a:t>
            </a:r>
            <a:r>
              <a:rPr lang="en-US" dirty="0" smtClean="0"/>
              <a:t>TEAM B</a:t>
            </a:r>
            <a:endParaRPr dirty="0"/>
          </a:p>
          <a:p>
            <a:r>
              <a:rPr dirty="0"/>
              <a:t>Date</a:t>
            </a:r>
            <a:r>
              <a:rPr dirty="0" smtClean="0"/>
              <a:t>:</a:t>
            </a:r>
            <a:r>
              <a:rPr lang="en-US" dirty="0" smtClean="0"/>
              <a:t> 29/09/2024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Objective: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In this slide, the goal is to decide which machine learning models would be the most effective for predicting stock price movements.</a:t>
            </a:r>
          </a:p>
          <a:p>
            <a:r>
              <a:rPr lang="en-US" b="1" dirty="0">
                <a:latin typeface="Times New Roman" pitchFamily="18" charset="0"/>
                <a:cs typeface="Times New Roman" pitchFamily="18" charset="0"/>
              </a:rPr>
              <a:t>Model Options:</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Logistic Regression:</a:t>
            </a:r>
            <a:r>
              <a:rPr lang="en-US" dirty="0">
                <a:latin typeface="Times New Roman" pitchFamily="18" charset="0"/>
                <a:cs typeface="Times New Roman" pitchFamily="18" charset="0"/>
              </a:rPr>
              <a:t> Used for binary classification (e.g., whether stock will go up or down).</a:t>
            </a:r>
          </a:p>
          <a:p>
            <a:pPr lvl="1"/>
            <a:r>
              <a:rPr lang="en-US" b="1" dirty="0">
                <a:latin typeface="Times New Roman" pitchFamily="18" charset="0"/>
                <a:cs typeface="Times New Roman" pitchFamily="18" charset="0"/>
              </a:rPr>
              <a:t>Random Forest:</a:t>
            </a:r>
            <a:r>
              <a:rPr lang="en-US" dirty="0">
                <a:latin typeface="Times New Roman" pitchFamily="18" charset="0"/>
                <a:cs typeface="Times New Roman" pitchFamily="18" charset="0"/>
              </a:rPr>
              <a:t> A more complex model that uses decision trees for classification or regression.</a:t>
            </a:r>
          </a:p>
          <a:p>
            <a:pPr lvl="1"/>
            <a:r>
              <a:rPr lang="en-US" b="1" dirty="0">
                <a:latin typeface="Times New Roman" pitchFamily="18" charset="0"/>
                <a:cs typeface="Times New Roman" pitchFamily="18" charset="0"/>
              </a:rPr>
              <a:t>SVM (Support Vector Machine):</a:t>
            </a:r>
            <a:r>
              <a:rPr lang="en-US" dirty="0">
                <a:latin typeface="Times New Roman" pitchFamily="18" charset="0"/>
                <a:cs typeface="Times New Roman" pitchFamily="18" charset="0"/>
              </a:rPr>
              <a:t> Effective in high-dimensional spaces, used for classification tasks.</a:t>
            </a:r>
          </a:p>
          <a:p>
            <a:pPr lvl="1"/>
            <a:r>
              <a:rPr lang="en-US" b="1" dirty="0">
                <a:latin typeface="Times New Roman" pitchFamily="18" charset="0"/>
                <a:cs typeface="Times New Roman" pitchFamily="18" charset="0"/>
              </a:rPr>
              <a:t>Naive Bayes:</a:t>
            </a:r>
            <a:r>
              <a:rPr lang="en-US" dirty="0">
                <a:latin typeface="Times New Roman" pitchFamily="18" charset="0"/>
                <a:cs typeface="Times New Roman" pitchFamily="18" charset="0"/>
              </a:rPr>
              <a:t> Based on Bayes’ Theorem, used when features are independent.</a:t>
            </a:r>
          </a:p>
          <a:p>
            <a:r>
              <a:rPr lang="en-US" b="1" dirty="0">
                <a:latin typeface="Times New Roman" pitchFamily="18" charset="0"/>
                <a:cs typeface="Times New Roman" pitchFamily="18" charset="0"/>
              </a:rPr>
              <a:t>Criteria:</a:t>
            </a:r>
            <a:r>
              <a:rPr lang="en-US" dirty="0">
                <a:latin typeface="Times New Roman" pitchFamily="18" charset="0"/>
                <a:cs typeface="Times New Roman" pitchFamily="18" charset="0"/>
              </a:rPr>
              <a:t> These models are compared based on performance metrics like accuracy, precision, and recall.</a:t>
            </a:r>
          </a:p>
          <a:p>
            <a:pPr marL="137160" indent="0">
              <a:buNone/>
            </a:pPr>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Model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Steps:</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Data Splitting:</a:t>
            </a:r>
            <a:r>
              <a:rPr lang="en-US" dirty="0">
                <a:latin typeface="Times New Roman" pitchFamily="18" charset="0"/>
                <a:cs typeface="Times New Roman" pitchFamily="18" charset="0"/>
              </a:rPr>
              <a:t> Dividing the dataset into a training set (80%) for model training and a testing set (20%) for evaluation.</a:t>
            </a:r>
          </a:p>
          <a:p>
            <a:pPr lvl="1"/>
            <a:r>
              <a:rPr lang="en-US" b="1" dirty="0">
                <a:latin typeface="Times New Roman" pitchFamily="18" charset="0"/>
                <a:cs typeface="Times New Roman" pitchFamily="18" charset="0"/>
              </a:rPr>
              <a:t>Training the Model:</a:t>
            </a:r>
            <a:r>
              <a:rPr lang="en-US" dirty="0">
                <a:latin typeface="Times New Roman" pitchFamily="18" charset="0"/>
                <a:cs typeface="Times New Roman" pitchFamily="18" charset="0"/>
              </a:rPr>
              <a:t> Applying machine learning models to the training data to build predictions.</a:t>
            </a:r>
          </a:p>
          <a:p>
            <a:pPr lvl="1"/>
            <a:r>
              <a:rPr lang="en-US" b="1" dirty="0">
                <a:latin typeface="Times New Roman" pitchFamily="18" charset="0"/>
                <a:cs typeface="Times New Roman" pitchFamily="18" charset="0"/>
              </a:rPr>
              <a:t>Evaluation:</a:t>
            </a:r>
            <a:r>
              <a:rPr lang="en-US" dirty="0">
                <a:latin typeface="Times New Roman" pitchFamily="18" charset="0"/>
                <a:cs typeface="Times New Roman" pitchFamily="18" charset="0"/>
              </a:rPr>
              <a:t> Testing the models on unseen data to check how well they predict stock price movements.</a:t>
            </a:r>
          </a:p>
          <a:p>
            <a:pPr lvl="1"/>
            <a:r>
              <a:rPr lang="en-US" b="1" dirty="0" err="1">
                <a:latin typeface="Times New Roman" pitchFamily="18" charset="0"/>
                <a:cs typeface="Times New Roman" pitchFamily="18" charset="0"/>
              </a:rPr>
              <a:t>Hyperparameter</a:t>
            </a:r>
            <a:r>
              <a:rPr lang="en-US" b="1" dirty="0">
                <a:latin typeface="Times New Roman" pitchFamily="18" charset="0"/>
                <a:cs typeface="Times New Roman" pitchFamily="18" charset="0"/>
              </a:rPr>
              <a:t> Tuning:</a:t>
            </a:r>
            <a:r>
              <a:rPr lang="en-US" dirty="0">
                <a:latin typeface="Times New Roman" pitchFamily="18" charset="0"/>
                <a:cs typeface="Times New Roman" pitchFamily="18" charset="0"/>
              </a:rPr>
              <a:t> Using techniques like </a:t>
            </a:r>
            <a:r>
              <a:rPr lang="en-US" dirty="0" err="1">
                <a:latin typeface="Times New Roman" pitchFamily="18" charset="0"/>
                <a:cs typeface="Times New Roman" pitchFamily="18" charset="0"/>
              </a:rPr>
              <a:t>GridSearchCV</a:t>
            </a:r>
            <a:r>
              <a:rPr lang="en-US" dirty="0">
                <a:latin typeface="Times New Roman" pitchFamily="18" charset="0"/>
                <a:cs typeface="Times New Roman" pitchFamily="18" charset="0"/>
              </a:rPr>
              <a:t> to find the best set of parameters for the models, improving performance.</a:t>
            </a:r>
          </a:p>
          <a:p>
            <a:pPr marL="137160" indent="0">
              <a:buNone/>
            </a:pPr>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Model Building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latin typeface="Times New Roman" pitchFamily="18" charset="0"/>
                <a:cs typeface="Times New Roman" pitchFamily="18" charset="0"/>
              </a:rPr>
              <a:t>Goal: Deploy the model to make it accessible for real-time stock price predictions</a:t>
            </a:r>
            <a:r>
              <a:rPr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Steps: first we have developed our model by help of different python libraries, then we executed every model to find out which model gives the best accuracy then we chooses the model (</a:t>
            </a:r>
            <a:r>
              <a:rPr lang="en-US" dirty="0" err="1">
                <a:latin typeface="Times New Roman" pitchFamily="18" charset="0"/>
                <a:cs typeface="Times New Roman" pitchFamily="18" charset="0"/>
              </a:rPr>
              <a:t>gb-clf</a:t>
            </a:r>
            <a:r>
              <a:rPr lang="en-US" dirty="0">
                <a:latin typeface="Times New Roman" pitchFamily="18" charset="0"/>
                <a:cs typeface="Times New Roman" pitchFamily="18" charset="0"/>
              </a:rPr>
              <a:t>) and then we dumped that file by help of pickle library then by help of a .</a:t>
            </a:r>
            <a:r>
              <a:rPr lang="en-US" dirty="0" err="1">
                <a:latin typeface="Times New Roman" pitchFamily="18" charset="0"/>
                <a:cs typeface="Times New Roman" pitchFamily="18" charset="0"/>
              </a:rPr>
              <a:t>py</a:t>
            </a:r>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file</a:t>
            </a:r>
            <a:r>
              <a:rPr lang="en-US" dirty="0">
                <a:latin typeface="Times New Roman" pitchFamily="18" charset="0"/>
                <a:cs typeface="Times New Roman" pitchFamily="18" charset="0"/>
              </a:rPr>
              <a:t> we imported </a:t>
            </a:r>
            <a:r>
              <a:rPr lang="en-US" dirty="0" err="1">
                <a:latin typeface="Times New Roman" pitchFamily="18" charset="0"/>
                <a:cs typeface="Times New Roman" pitchFamily="18" charset="0"/>
              </a:rPr>
              <a:t>streamlit</a:t>
            </a:r>
            <a:r>
              <a:rPr lang="en-US" dirty="0">
                <a:latin typeface="Times New Roman" pitchFamily="18" charset="0"/>
                <a:cs typeface="Times New Roman" pitchFamily="18" charset="0"/>
              </a:rPr>
              <a:t> as it is one of the efficient and effective tools for model deployment then by using the dumped model we attached with our model deployment part by help of </a:t>
            </a:r>
            <a:r>
              <a:rPr lang="en-US" dirty="0" err="1">
                <a:latin typeface="Times New Roman" pitchFamily="18" charset="0"/>
                <a:cs typeface="Times New Roman" pitchFamily="18" charset="0"/>
              </a:rPr>
              <a:t>pickle.loads</a:t>
            </a:r>
            <a:r>
              <a:rPr lang="en-US" dirty="0">
                <a:latin typeface="Times New Roman" pitchFamily="18" charset="0"/>
                <a:cs typeface="Times New Roman" pitchFamily="18" charset="0"/>
              </a:rPr>
              <a:t> and then </a:t>
            </a:r>
            <a:r>
              <a:rPr lang="en-US" dirty="0" err="1">
                <a:latin typeface="Times New Roman" pitchFamily="18" charset="0"/>
                <a:cs typeface="Times New Roman" pitchFamily="18" charset="0"/>
              </a:rPr>
              <a:t>succesfully</a:t>
            </a:r>
            <a:r>
              <a:rPr lang="en-US" dirty="0">
                <a:latin typeface="Times New Roman" pitchFamily="18" charset="0"/>
                <a:cs typeface="Times New Roman" pitchFamily="18" charset="0"/>
              </a:rPr>
              <a:t> we are able to deploy our model which return earns profit or suffered loss</a:t>
            </a:r>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Model Deployment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620" y="388307"/>
            <a:ext cx="3995802" cy="58120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312" y="388307"/>
            <a:ext cx="4033380" cy="5715000"/>
          </a:xfrm>
          <a:prstGeom prst="rect">
            <a:avLst/>
          </a:prstGeom>
        </p:spPr>
      </p:pic>
    </p:spTree>
    <p:extLst>
      <p:ext uri="{BB962C8B-B14F-4D97-AF65-F5344CB8AC3E}">
        <p14:creationId xmlns:p14="http://schemas.microsoft.com/office/powerpoint/2010/main" val="357828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025"/>
            <a:ext cx="8229600" cy="5094335"/>
          </a:xfrm>
        </p:spPr>
        <p:txBody>
          <a:bodyPr>
            <a:normAutofit fontScale="85000" lnSpcReduction="20000"/>
          </a:bodyPr>
          <a:lstStyle/>
          <a:p>
            <a:r>
              <a:rPr lang="en-US" b="1" dirty="0" smtClean="0">
                <a:latin typeface="Times New Roman" pitchFamily="18" charset="0"/>
                <a:cs typeface="Times New Roman" pitchFamily="18" charset="0"/>
              </a:rPr>
              <a:t>1. Model Insights</a:t>
            </a:r>
          </a:p>
          <a:p>
            <a:r>
              <a:rPr lang="en-US" b="1" dirty="0" smtClean="0">
                <a:latin typeface="Times New Roman" pitchFamily="18" charset="0"/>
                <a:cs typeface="Times New Roman" pitchFamily="18" charset="0"/>
              </a:rPr>
              <a:t>Impactful Features: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Sentiment analysis from </a:t>
            </a:r>
            <a:r>
              <a:rPr lang="en-US" dirty="0" err="1" smtClean="0">
                <a:latin typeface="Times New Roman" pitchFamily="18" charset="0"/>
                <a:cs typeface="Times New Roman" pitchFamily="18" charset="0"/>
              </a:rPr>
              <a:t>WallStreetBets</a:t>
            </a:r>
            <a:r>
              <a:rPr lang="en-US" dirty="0" smtClean="0">
                <a:latin typeface="Times New Roman" pitchFamily="18" charset="0"/>
                <a:cs typeface="Times New Roman" pitchFamily="18" charset="0"/>
              </a:rPr>
              <a:t> significantly influences stock price movements. Positive sentiments correlate with rising prices, while negative sentiments are linked to declines. Engagement metrics, like the number of comments, also affect market volatility.</a:t>
            </a:r>
          </a:p>
          <a:p>
            <a:r>
              <a:rPr lang="en-US" b="1" dirty="0" smtClean="0">
                <a:latin typeface="Times New Roman" pitchFamily="18" charset="0"/>
                <a:cs typeface="Times New Roman" pitchFamily="18" charset="0"/>
              </a:rPr>
              <a:t>2. Model Performance</a:t>
            </a:r>
          </a:p>
          <a:p>
            <a:r>
              <a:rPr lang="en-US" b="1" dirty="0" smtClean="0">
                <a:latin typeface="Times New Roman" pitchFamily="18" charset="0"/>
                <a:cs typeface="Times New Roman" pitchFamily="18" charset="0"/>
              </a:rPr>
              <a:t>Accuracy and Predictive Capability:</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model demonstrates strong performance, with high accuracy, precision, recall, and F1 scores, indicating its effectiveness in predicting stock price movements based on sentiment and engagement data.</a:t>
            </a:r>
          </a:p>
          <a:p>
            <a:r>
              <a:rPr lang="en-US" b="1" dirty="0" smtClean="0">
                <a:latin typeface="Times New Roman" pitchFamily="18" charset="0"/>
                <a:cs typeface="Times New Roman" pitchFamily="18" charset="0"/>
              </a:rPr>
              <a:t>3. Real-World Application</a:t>
            </a:r>
          </a:p>
          <a:p>
            <a:r>
              <a:rPr lang="en-US" b="1" dirty="0" smtClean="0">
                <a:latin typeface="Times New Roman" pitchFamily="18" charset="0"/>
                <a:cs typeface="Times New Roman" pitchFamily="18" charset="0"/>
              </a:rPr>
              <a:t>Trading Strategy Development:</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Insights suggest that traders can utilize sentiment trends for informed decision-making, improving market timing and minimizing risks based on community sentiment from platforms like </a:t>
            </a:r>
            <a:r>
              <a:rPr lang="en-US" dirty="0" err="1" smtClean="0">
                <a:latin typeface="Times New Roman" pitchFamily="18" charset="0"/>
                <a:cs typeface="Times New Roman" pitchFamily="18" charset="0"/>
              </a:rPr>
              <a:t>Reddit</a:t>
            </a:r>
            <a:r>
              <a:rPr lang="en-US" dirty="0" smtClean="0">
                <a:latin typeface="Times New Roman" pitchFamily="18" charset="0"/>
                <a:cs typeface="Times New Roman" pitchFamily="18" charset="0"/>
              </a:rPr>
              <a:t>.</a:t>
            </a:r>
          </a:p>
          <a:p>
            <a:pPr marL="137160" indent="0">
              <a:buNone/>
            </a:pPr>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Key Findings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err="1">
                <a:latin typeface="Times New Roman" pitchFamily="18" charset="0"/>
                <a:cs typeface="Times New Roman" pitchFamily="18" charset="0"/>
              </a:rPr>
              <a:t>Summary:</a:t>
            </a:r>
            <a:r>
              <a:rPr lang="en-US" dirty="0" err="1">
                <a:latin typeface="Times New Roman" pitchFamily="18" charset="0"/>
                <a:cs typeface="Times New Roman" pitchFamily="18" charset="0"/>
              </a:rPr>
              <a:t>The</a:t>
            </a:r>
            <a:r>
              <a:rPr lang="en-US" dirty="0">
                <a:latin typeface="Times New Roman" pitchFamily="18" charset="0"/>
                <a:cs typeface="Times New Roman" pitchFamily="18" charset="0"/>
              </a:rPr>
              <a:t> conclusion summarizes the project’s success in combining </a:t>
            </a:r>
            <a:r>
              <a:rPr lang="en-US" dirty="0" err="1">
                <a:latin typeface="Times New Roman" pitchFamily="18" charset="0"/>
                <a:cs typeface="Times New Roman" pitchFamily="18" charset="0"/>
              </a:rPr>
              <a:t>Reddit</a:t>
            </a:r>
            <a:r>
              <a:rPr lang="en-US" dirty="0">
                <a:latin typeface="Times New Roman" pitchFamily="18" charset="0"/>
                <a:cs typeface="Times New Roman" pitchFamily="18" charset="0"/>
              </a:rPr>
              <a:t> sentiment analysis and historical stock data for predicting stock prices. The model provides value to short-term traders by offering insights on stock movement influenced by social sentiment.</a:t>
            </a:r>
          </a:p>
          <a:p>
            <a:r>
              <a:rPr lang="en-US" b="1" dirty="0">
                <a:latin typeface="Times New Roman" pitchFamily="18" charset="0"/>
                <a:cs typeface="Times New Roman" pitchFamily="18" charset="0"/>
              </a:rPr>
              <a:t>Future </a:t>
            </a:r>
            <a:r>
              <a:rPr lang="en-US" b="1" dirty="0" err="1">
                <a:latin typeface="Times New Roman" pitchFamily="18" charset="0"/>
                <a:cs typeface="Times New Roman" pitchFamily="18" charset="0"/>
              </a:rPr>
              <a:t>Enhancements:</a:t>
            </a:r>
            <a:r>
              <a:rPr lang="en-US" dirty="0" err="1">
                <a:latin typeface="Times New Roman" pitchFamily="18" charset="0"/>
                <a:cs typeface="Times New Roman" pitchFamily="18" charset="0"/>
              </a:rPr>
              <a:t>Expanding</a:t>
            </a:r>
            <a:r>
              <a:rPr lang="en-US" dirty="0">
                <a:latin typeface="Times New Roman" pitchFamily="18" charset="0"/>
                <a:cs typeface="Times New Roman" pitchFamily="18" charset="0"/>
              </a:rPr>
              <a:t> the scope of data sources (e.g., Twitter, news articles) to broaden the model's market coverage.</a:t>
            </a:r>
          </a:p>
          <a:p>
            <a:r>
              <a:rPr lang="en-US" dirty="0">
                <a:latin typeface="Times New Roman" pitchFamily="18" charset="0"/>
                <a:cs typeface="Times New Roman" pitchFamily="18" charset="0"/>
              </a:rPr>
              <a:t>Integrating more advanced techniques like deep learning to refine predictions.</a:t>
            </a:r>
          </a:p>
          <a:p>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Conclusion and Future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latin typeface="Times New Roman" pitchFamily="18" charset="0"/>
                <a:cs typeface="Times New Roman" pitchFamily="18" charset="0"/>
              </a:rPr>
              <a:t>Objective: </a:t>
            </a:r>
            <a:r>
              <a:rPr lang="en-US" dirty="0">
                <a:latin typeface="Times New Roman" pitchFamily="18" charset="0"/>
                <a:cs typeface="Times New Roman" pitchFamily="18" charset="0"/>
              </a:rPr>
              <a:t>The slide introduces the project’s main goal: </a:t>
            </a:r>
            <a:r>
              <a:rPr lang="en-US" b="1" dirty="0">
                <a:latin typeface="Times New Roman" pitchFamily="18" charset="0"/>
                <a:cs typeface="Times New Roman" pitchFamily="18" charset="0"/>
              </a:rPr>
              <a:t>predicting stock price movements</a:t>
            </a:r>
            <a:r>
              <a:rPr lang="en-US" dirty="0">
                <a:latin typeface="Times New Roman" pitchFamily="18" charset="0"/>
                <a:cs typeface="Times New Roman" pitchFamily="18" charset="0"/>
              </a:rPr>
              <a:t> using a combination of </a:t>
            </a:r>
            <a:r>
              <a:rPr lang="en-US" dirty="0" err="1">
                <a:latin typeface="Times New Roman" pitchFamily="18" charset="0"/>
                <a:cs typeface="Times New Roman" pitchFamily="18" charset="0"/>
              </a:rPr>
              <a:t>Reddit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WallStreetBets</a:t>
            </a:r>
            <a:r>
              <a:rPr lang="en-US" dirty="0">
                <a:latin typeface="Times New Roman" pitchFamily="18" charset="0"/>
                <a:cs typeface="Times New Roman" pitchFamily="18" charset="0"/>
              </a:rPr>
              <a:t>) sentiment analysis and historical stock data from the Yahoo Finance </a:t>
            </a:r>
            <a:r>
              <a:rPr lang="en-US" dirty="0" smtClean="0">
                <a:latin typeface="Times New Roman" pitchFamily="18" charset="0"/>
                <a:cs typeface="Times New Roman" pitchFamily="18" charset="0"/>
              </a:rPr>
              <a:t>API</a:t>
            </a:r>
            <a:r>
              <a:rPr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dirty="0">
              <a:latin typeface="Times New Roman" pitchFamily="18" charset="0"/>
              <a:cs typeface="Times New Roman" pitchFamily="18" charset="0"/>
            </a:endParaRPr>
          </a:p>
          <a:p>
            <a:r>
              <a:rPr dirty="0" smtClean="0">
                <a:latin typeface="Times New Roman" pitchFamily="18" charset="0"/>
                <a:cs typeface="Times New Roman" pitchFamily="18" charset="0"/>
              </a:rPr>
              <a:t>Goal:</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goal is to leverage these data sources to develop </a:t>
            </a:r>
            <a:r>
              <a:rPr lang="en-US" b="1" dirty="0">
                <a:latin typeface="Times New Roman" pitchFamily="18" charset="0"/>
                <a:cs typeface="Times New Roman" pitchFamily="18" charset="0"/>
              </a:rPr>
              <a:t>data-driven insights into market volatility and stock price prediction</a:t>
            </a:r>
            <a:r>
              <a:rPr lang="en-US" dirty="0">
                <a:latin typeface="Times New Roman" pitchFamily="18" charset="0"/>
                <a:cs typeface="Times New Roman" pitchFamily="18" charset="0"/>
              </a:rPr>
              <a:t>. It frames the project as one that bridges financial markets and online communities like </a:t>
            </a:r>
            <a:r>
              <a:rPr lang="en-US" dirty="0" err="1">
                <a:latin typeface="Times New Roman" pitchFamily="18" charset="0"/>
                <a:cs typeface="Times New Roman" pitchFamily="18" charset="0"/>
              </a:rPr>
              <a:t>Reddit</a:t>
            </a:r>
            <a:r>
              <a:rPr lang="en-US" sz="240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dirty="0"/>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3000" b="1" dirty="0">
                <a:latin typeface="Times New Roman" pitchFamily="18" charset="0"/>
                <a:cs typeface="Times New Roman" pitchFamily="18" charset="0"/>
              </a:rPr>
              <a:t>Data </a:t>
            </a:r>
            <a:r>
              <a:rPr lang="en-US" sz="3000" b="1" dirty="0" err="1">
                <a:latin typeface="Times New Roman" pitchFamily="18" charset="0"/>
                <a:cs typeface="Times New Roman" pitchFamily="18" charset="0"/>
              </a:rPr>
              <a:t>Sources:Yahoo</a:t>
            </a:r>
            <a:r>
              <a:rPr lang="en-US" sz="3000" b="1" dirty="0">
                <a:latin typeface="Times New Roman" pitchFamily="18" charset="0"/>
                <a:cs typeface="Times New Roman" pitchFamily="18" charset="0"/>
              </a:rPr>
              <a:t> Finance API</a:t>
            </a:r>
            <a:r>
              <a:rPr lang="en-US" sz="3000" dirty="0">
                <a:latin typeface="Times New Roman" pitchFamily="18" charset="0"/>
                <a:cs typeface="Times New Roman" pitchFamily="18" charset="0"/>
              </a:rPr>
              <a:t> provides crucial stock market information such as open price, close price, and volume, forming the foundation for analyzing stock trends</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r>
              <a:rPr lang="en-US" sz="3000" b="1" dirty="0" err="1">
                <a:latin typeface="Times New Roman" pitchFamily="18" charset="0"/>
                <a:cs typeface="Times New Roman" pitchFamily="18" charset="0"/>
              </a:rPr>
              <a:t>Reddit</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WallStreetBets</a:t>
            </a:r>
            <a:r>
              <a:rPr lang="en-US" sz="3000" b="1" dirty="0">
                <a:latin typeface="Times New Roman" pitchFamily="18" charset="0"/>
                <a:cs typeface="Times New Roman" pitchFamily="18" charset="0"/>
              </a:rPr>
              <a:t>)</a:t>
            </a:r>
            <a:r>
              <a:rPr lang="en-US" sz="3000" dirty="0">
                <a:latin typeface="Times New Roman" pitchFamily="18" charset="0"/>
                <a:cs typeface="Times New Roman" pitchFamily="18" charset="0"/>
              </a:rPr>
              <a:t> sentiment data consists of comments and posts that represent public opinion, used to gauge the emotional reaction of retail investors, which can influence market behavior.</a:t>
            </a:r>
          </a:p>
          <a:p>
            <a:r>
              <a:rPr lang="en-US" sz="3000" b="1" dirty="0" err="1">
                <a:latin typeface="Times New Roman" pitchFamily="18" charset="0"/>
                <a:cs typeface="Times New Roman" pitchFamily="18" charset="0"/>
              </a:rPr>
              <a:t>Integration:</a:t>
            </a:r>
            <a:r>
              <a:rPr lang="en-US" sz="3000" dirty="0" err="1">
                <a:latin typeface="Times New Roman" pitchFamily="18" charset="0"/>
                <a:cs typeface="Times New Roman" pitchFamily="18" charset="0"/>
              </a:rPr>
              <a:t>Combining</a:t>
            </a:r>
            <a:r>
              <a:rPr lang="en-US" sz="3000" dirty="0">
                <a:latin typeface="Times New Roman" pitchFamily="18" charset="0"/>
                <a:cs typeface="Times New Roman" pitchFamily="18" charset="0"/>
              </a:rPr>
              <a:t> the </a:t>
            </a:r>
            <a:r>
              <a:rPr lang="en-US" sz="3000" dirty="0" err="1">
                <a:latin typeface="Times New Roman" pitchFamily="18" charset="0"/>
                <a:cs typeface="Times New Roman" pitchFamily="18" charset="0"/>
              </a:rPr>
              <a:t>Reddit</a:t>
            </a:r>
            <a:r>
              <a:rPr lang="en-US" sz="3000" dirty="0">
                <a:latin typeface="Times New Roman" pitchFamily="18" charset="0"/>
                <a:cs typeface="Times New Roman" pitchFamily="18" charset="0"/>
              </a:rPr>
              <a:t> sentiment data and stock data to create a dataset for machine learning models. This combination enables better prediction of price movements by integrating social and financial data.</a:t>
            </a:r>
          </a:p>
          <a:p>
            <a:pPr marL="137160" indent="0">
              <a:buNone/>
            </a:pPr>
            <a:endParaRPr dirty="0"/>
          </a:p>
        </p:txBody>
      </p:sp>
      <p:sp>
        <p:nvSpPr>
          <p:cNvPr id="2" name="Title 1"/>
          <p:cNvSpPr>
            <a:spLocks noGrp="1"/>
          </p:cNvSpPr>
          <p:nvPr>
            <p:ph type="title"/>
          </p:nvPr>
        </p:nvSpPr>
        <p:spPr/>
        <p:txBody>
          <a:bodyPr/>
          <a:lstStyle/>
          <a:p>
            <a:r>
              <a:t>Data Collection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r>
              <a:rPr lang="en-US" sz="6000" b="1" dirty="0" err="1">
                <a:latin typeface="Times New Roman" pitchFamily="18" charset="0"/>
                <a:cs typeface="Times New Roman" pitchFamily="18" charset="0"/>
              </a:rPr>
              <a:t>Reddit</a:t>
            </a:r>
            <a:r>
              <a:rPr lang="en-US" sz="6000" b="1" dirty="0">
                <a:latin typeface="Times New Roman" pitchFamily="18" charset="0"/>
                <a:cs typeface="Times New Roman" pitchFamily="18" charset="0"/>
              </a:rPr>
              <a:t> </a:t>
            </a:r>
            <a:r>
              <a:rPr lang="en-US" sz="6000" b="1" dirty="0" err="1">
                <a:latin typeface="Times New Roman" pitchFamily="18" charset="0"/>
                <a:cs typeface="Times New Roman" pitchFamily="18" charset="0"/>
              </a:rPr>
              <a:t>Data:Impute</a:t>
            </a:r>
            <a:r>
              <a:rPr lang="en-US" sz="6000" b="1" dirty="0">
                <a:latin typeface="Times New Roman" pitchFamily="18" charset="0"/>
                <a:cs typeface="Times New Roman" pitchFamily="18" charset="0"/>
              </a:rPr>
              <a:t> missing values:</a:t>
            </a:r>
            <a:r>
              <a:rPr lang="en-US" sz="6000" dirty="0">
                <a:latin typeface="Times New Roman" pitchFamily="18" charset="0"/>
                <a:cs typeface="Times New Roman" pitchFamily="18" charset="0"/>
              </a:rPr>
              <a:t> This ensures that gaps in the </a:t>
            </a:r>
            <a:r>
              <a:rPr lang="en-US" sz="6000" dirty="0" err="1">
                <a:latin typeface="Times New Roman" pitchFamily="18" charset="0"/>
                <a:cs typeface="Times New Roman" pitchFamily="18" charset="0"/>
              </a:rPr>
              <a:t>Reddit</a:t>
            </a:r>
            <a:r>
              <a:rPr lang="en-US" sz="6000" dirty="0">
                <a:latin typeface="Times New Roman" pitchFamily="18" charset="0"/>
                <a:cs typeface="Times New Roman" pitchFamily="18" charset="0"/>
              </a:rPr>
              <a:t> dataset are filled with reasonable values, preventing model errors.</a:t>
            </a:r>
          </a:p>
          <a:p>
            <a:r>
              <a:rPr lang="en-US" sz="6000" b="1" dirty="0">
                <a:latin typeface="Times New Roman" pitchFamily="18" charset="0"/>
                <a:cs typeface="Times New Roman" pitchFamily="18" charset="0"/>
              </a:rPr>
              <a:t>Remove irrelevant posts:</a:t>
            </a:r>
            <a:r>
              <a:rPr lang="en-US" sz="6000" dirty="0">
                <a:latin typeface="Times New Roman" pitchFamily="18" charset="0"/>
                <a:cs typeface="Times New Roman" pitchFamily="18" charset="0"/>
              </a:rPr>
              <a:t> Filtering posts based on certain keywords (like stock tickers) to ensure only relevant discussions are included in the sentiment analysis.</a:t>
            </a:r>
          </a:p>
          <a:p>
            <a:r>
              <a:rPr lang="en-US" sz="6000" b="1" dirty="0">
                <a:latin typeface="Times New Roman" pitchFamily="18" charset="0"/>
                <a:cs typeface="Times New Roman" pitchFamily="18" charset="0"/>
              </a:rPr>
              <a:t>Text Parsing:</a:t>
            </a:r>
            <a:r>
              <a:rPr lang="en-US" sz="6000" dirty="0">
                <a:latin typeface="Times New Roman" pitchFamily="18" charset="0"/>
                <a:cs typeface="Times New Roman" pitchFamily="18" charset="0"/>
              </a:rPr>
              <a:t> This step involves cleaning and transforming </a:t>
            </a:r>
            <a:r>
              <a:rPr lang="en-US" sz="6000" dirty="0" err="1">
                <a:latin typeface="Times New Roman" pitchFamily="18" charset="0"/>
                <a:cs typeface="Times New Roman" pitchFamily="18" charset="0"/>
              </a:rPr>
              <a:t>Reddit</a:t>
            </a:r>
            <a:r>
              <a:rPr lang="en-US" sz="6000" dirty="0">
                <a:latin typeface="Times New Roman" pitchFamily="18" charset="0"/>
                <a:cs typeface="Times New Roman" pitchFamily="18" charset="0"/>
              </a:rPr>
              <a:t> text data by tokenizing sentences, removing </a:t>
            </a:r>
            <a:r>
              <a:rPr lang="en-US" sz="6000" dirty="0" err="1">
                <a:latin typeface="Times New Roman" pitchFamily="18" charset="0"/>
                <a:cs typeface="Times New Roman" pitchFamily="18" charset="0"/>
              </a:rPr>
              <a:t>stopwords</a:t>
            </a:r>
            <a:r>
              <a:rPr lang="en-US" sz="6000" dirty="0">
                <a:latin typeface="Times New Roman" pitchFamily="18" charset="0"/>
                <a:cs typeface="Times New Roman" pitchFamily="18" charset="0"/>
              </a:rPr>
              <a:t> (common, non-informative words), and applying stemming or lemmatization to reduce words to their base forms.</a:t>
            </a:r>
          </a:p>
          <a:p>
            <a:r>
              <a:rPr lang="en-US" sz="6000" b="1" dirty="0">
                <a:latin typeface="Times New Roman" pitchFamily="18" charset="0"/>
                <a:cs typeface="Times New Roman" pitchFamily="18" charset="0"/>
              </a:rPr>
              <a:t>Stock </a:t>
            </a:r>
            <a:r>
              <a:rPr lang="en-US" sz="6000" b="1" dirty="0" err="1">
                <a:latin typeface="Times New Roman" pitchFamily="18" charset="0"/>
                <a:cs typeface="Times New Roman" pitchFamily="18" charset="0"/>
              </a:rPr>
              <a:t>Data:</a:t>
            </a:r>
            <a:r>
              <a:rPr lang="en-US" sz="6000" dirty="0" err="1">
                <a:latin typeface="Times New Roman" pitchFamily="18" charset="0"/>
                <a:cs typeface="Times New Roman" pitchFamily="18" charset="0"/>
              </a:rPr>
              <a:t>Handling</a:t>
            </a:r>
            <a:r>
              <a:rPr lang="en-US" sz="6000" dirty="0">
                <a:latin typeface="Times New Roman" pitchFamily="18" charset="0"/>
                <a:cs typeface="Times New Roman" pitchFamily="18" charset="0"/>
              </a:rPr>
              <a:t> missing stock data using interpolation or forward-fill methods to ensure continuous and reliable stock price information.</a:t>
            </a:r>
          </a:p>
          <a:p>
            <a:r>
              <a:rPr lang="en-US" sz="6000" b="1" dirty="0">
                <a:latin typeface="Times New Roman" pitchFamily="18" charset="0"/>
                <a:cs typeface="Times New Roman" pitchFamily="18" charset="0"/>
              </a:rPr>
              <a:t>Normalization:</a:t>
            </a:r>
            <a:r>
              <a:rPr lang="en-US" sz="6000" dirty="0">
                <a:latin typeface="Times New Roman" pitchFamily="18" charset="0"/>
                <a:cs typeface="Times New Roman" pitchFamily="18" charset="0"/>
              </a:rPr>
              <a:t> Aligning stock price data with the </a:t>
            </a:r>
            <a:r>
              <a:rPr lang="en-US" sz="6000" dirty="0" err="1">
                <a:latin typeface="Times New Roman" pitchFamily="18" charset="0"/>
                <a:cs typeface="Times New Roman" pitchFamily="18" charset="0"/>
              </a:rPr>
              <a:t>Reddit</a:t>
            </a:r>
            <a:r>
              <a:rPr lang="en-US" sz="6000" dirty="0">
                <a:latin typeface="Times New Roman" pitchFamily="18" charset="0"/>
                <a:cs typeface="Times New Roman" pitchFamily="18" charset="0"/>
              </a:rPr>
              <a:t> sentiment timeline, to compare them on the same time scale</a:t>
            </a:r>
            <a:r>
              <a:rPr lang="en-US" sz="4500" dirty="0">
                <a:latin typeface="Times New Roman" pitchFamily="18" charset="0"/>
                <a:cs typeface="Times New Roman" pitchFamily="18" charset="0"/>
              </a:rPr>
              <a:t>.</a:t>
            </a:r>
          </a:p>
          <a:p>
            <a:pPr marL="137160" indent="0">
              <a:buNone/>
            </a:pPr>
            <a:endParaRPr dirty="0"/>
          </a:p>
        </p:txBody>
      </p:sp>
      <p:sp>
        <p:nvSpPr>
          <p:cNvPr id="2" name="Title 1"/>
          <p:cNvSpPr>
            <a:spLocks noGrp="1"/>
          </p:cNvSpPr>
          <p:nvPr>
            <p:ph type="title"/>
          </p:nvPr>
        </p:nvSpPr>
        <p:spPr/>
        <p:txBody>
          <a:bodyPr/>
          <a:lstStyle/>
          <a:p>
            <a:r>
              <a:t>Data Processing and Cleaning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latin typeface="Times New Roman" pitchFamily="18" charset="0"/>
                <a:cs typeface="Times New Roman" pitchFamily="18" charset="0"/>
              </a:rPr>
              <a:t>Objective: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This slide covers analyzing and visualizing data to uncover relationships between </a:t>
            </a:r>
            <a:r>
              <a:rPr lang="en-US" dirty="0" err="1">
                <a:latin typeface="Times New Roman" pitchFamily="18" charset="0"/>
                <a:cs typeface="Times New Roman" pitchFamily="18" charset="0"/>
              </a:rPr>
              <a:t>Reddit</a:t>
            </a:r>
            <a:r>
              <a:rPr lang="en-US" dirty="0">
                <a:latin typeface="Times New Roman" pitchFamily="18" charset="0"/>
                <a:cs typeface="Times New Roman" pitchFamily="18" charset="0"/>
              </a:rPr>
              <a:t> posts (their sentiments and engagement) and stock price movements.</a:t>
            </a:r>
          </a:p>
          <a:p>
            <a:r>
              <a:rPr lang="en-US" b="1" dirty="0">
                <a:latin typeface="Times New Roman" pitchFamily="18" charset="0"/>
                <a:cs typeface="Times New Roman" pitchFamily="18" charset="0"/>
              </a:rPr>
              <a:t>Steps: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Visualizations:</a:t>
            </a:r>
            <a:r>
              <a:rPr lang="en-US" dirty="0">
                <a:latin typeface="Times New Roman" pitchFamily="18" charset="0"/>
                <a:cs typeface="Times New Roman" pitchFamily="18" charset="0"/>
              </a:rPr>
              <a:t> Graphs like those presented (posts per day, post sentiment </a:t>
            </a:r>
            <a:r>
              <a:rPr lang="en-US" dirty="0" err="1">
                <a:latin typeface="Times New Roman" pitchFamily="18" charset="0"/>
                <a:cs typeface="Times New Roman" pitchFamily="18" charset="0"/>
              </a:rPr>
              <a:t>vs</a:t>
            </a:r>
            <a:r>
              <a:rPr lang="en-US" dirty="0">
                <a:latin typeface="Times New Roman" pitchFamily="18" charset="0"/>
                <a:cs typeface="Times New Roman" pitchFamily="18" charset="0"/>
              </a:rPr>
              <a:t> stock prices) allow you to detect correlations between </a:t>
            </a:r>
            <a:r>
              <a:rPr lang="en-US" dirty="0" err="1">
                <a:latin typeface="Times New Roman" pitchFamily="18" charset="0"/>
                <a:cs typeface="Times New Roman" pitchFamily="18" charset="0"/>
              </a:rPr>
              <a:t>Reddit</a:t>
            </a:r>
            <a:r>
              <a:rPr lang="en-US" dirty="0">
                <a:latin typeface="Times New Roman" pitchFamily="18" charset="0"/>
                <a:cs typeface="Times New Roman" pitchFamily="18" charset="0"/>
              </a:rPr>
              <a:t> activity and stock market trends.</a:t>
            </a:r>
          </a:p>
          <a:p>
            <a:r>
              <a:rPr lang="en-US" b="1" dirty="0">
                <a:latin typeface="Times New Roman" pitchFamily="18" charset="0"/>
                <a:cs typeface="Times New Roman" pitchFamily="18" charset="0"/>
              </a:rPr>
              <a:t>Correlation Analysis:</a:t>
            </a:r>
            <a:r>
              <a:rPr lang="en-US" dirty="0">
                <a:latin typeface="Times New Roman" pitchFamily="18" charset="0"/>
                <a:cs typeface="Times New Roman" pitchFamily="18" charset="0"/>
              </a:rPr>
              <a:t> By quantifying the relationship between the two data sets, you can evaluate whether there’s a direct link between how people feel on </a:t>
            </a:r>
            <a:r>
              <a:rPr lang="en-US" dirty="0" err="1">
                <a:latin typeface="Times New Roman" pitchFamily="18" charset="0"/>
                <a:cs typeface="Times New Roman" pitchFamily="18" charset="0"/>
              </a:rPr>
              <a:t>WallStreetBets</a:t>
            </a:r>
            <a:r>
              <a:rPr lang="en-US" dirty="0">
                <a:latin typeface="Times New Roman" pitchFamily="18" charset="0"/>
                <a:cs typeface="Times New Roman" pitchFamily="18" charset="0"/>
              </a:rPr>
              <a:t> and how the stock market reacts.</a:t>
            </a:r>
          </a:p>
          <a:p>
            <a:r>
              <a:rPr lang="en-US" b="1" dirty="0">
                <a:latin typeface="Times New Roman" pitchFamily="18" charset="0"/>
                <a:cs typeface="Times New Roman" pitchFamily="18" charset="0"/>
              </a:rPr>
              <a:t>Tools: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Seaborn</a:t>
            </a:r>
            <a:r>
              <a:rPr lang="en-US" dirty="0">
                <a:latin typeface="Times New Roman" pitchFamily="18" charset="0"/>
                <a:cs typeface="Times New Roman" pitchFamily="18" charset="0"/>
              </a:rPr>
              <a:t> are used to create informative and clean visualizations, while Pandas is used for handling data operations.</a:t>
            </a:r>
          </a:p>
          <a:p>
            <a:pPr marL="137160" indent="0">
              <a:buNone/>
            </a:pPr>
            <a:endParaRPr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t>Exploratory Data Analysis (EDA)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08" y="87682"/>
            <a:ext cx="8640381" cy="38204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09" y="4070959"/>
            <a:ext cx="8640381" cy="2880986"/>
          </a:xfrm>
          <a:prstGeom prst="rect">
            <a:avLst/>
          </a:prstGeom>
        </p:spPr>
      </p:pic>
    </p:spTree>
    <p:extLst>
      <p:ext uri="{BB962C8B-B14F-4D97-AF65-F5344CB8AC3E}">
        <p14:creationId xmlns:p14="http://schemas.microsoft.com/office/powerpoint/2010/main" val="393336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77" y="105851"/>
            <a:ext cx="7859222" cy="35141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77" y="3745282"/>
            <a:ext cx="7859222" cy="3662994"/>
          </a:xfrm>
          <a:prstGeom prst="rect">
            <a:avLst/>
          </a:prstGeom>
        </p:spPr>
      </p:pic>
    </p:spTree>
    <p:extLst>
      <p:ext uri="{BB962C8B-B14F-4D97-AF65-F5344CB8AC3E}">
        <p14:creationId xmlns:p14="http://schemas.microsoft.com/office/powerpoint/2010/main" val="377825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05" y="337754"/>
            <a:ext cx="7816241" cy="31532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06" y="3845489"/>
            <a:ext cx="7816242" cy="2867529"/>
          </a:xfrm>
          <a:prstGeom prst="rect">
            <a:avLst/>
          </a:prstGeom>
        </p:spPr>
      </p:pic>
    </p:spTree>
    <p:extLst>
      <p:ext uri="{BB962C8B-B14F-4D97-AF65-F5344CB8AC3E}">
        <p14:creationId xmlns:p14="http://schemas.microsoft.com/office/powerpoint/2010/main" val="33768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err="1">
                <a:latin typeface="Times New Roman" pitchFamily="18" charset="0"/>
                <a:cs typeface="Times New Roman" pitchFamily="18" charset="0"/>
              </a:rPr>
              <a:t>Goal:</a:t>
            </a:r>
            <a:r>
              <a:rPr lang="en-US" dirty="0" err="1">
                <a:latin typeface="Times New Roman" pitchFamily="18" charset="0"/>
                <a:cs typeface="Times New Roman" pitchFamily="18" charset="0"/>
              </a:rPr>
              <a:t>Creating</a:t>
            </a:r>
            <a:r>
              <a:rPr lang="en-US" dirty="0">
                <a:latin typeface="Times New Roman" pitchFamily="18" charset="0"/>
                <a:cs typeface="Times New Roman" pitchFamily="18" charset="0"/>
              </a:rPr>
              <a:t> new features from the dataset to enhance the model’s ability to predict stock prices.</a:t>
            </a:r>
          </a:p>
          <a:p>
            <a:r>
              <a:rPr lang="en-US" b="1" dirty="0">
                <a:latin typeface="Times New Roman" pitchFamily="18" charset="0"/>
                <a:cs typeface="Times New Roman" pitchFamily="18" charset="0"/>
              </a:rPr>
              <a:t>Key </a:t>
            </a:r>
            <a:r>
              <a:rPr lang="en-US" b="1" dirty="0" err="1">
                <a:latin typeface="Times New Roman" pitchFamily="18" charset="0"/>
                <a:cs typeface="Times New Roman" pitchFamily="18" charset="0"/>
              </a:rPr>
              <a:t>Features:Sentiment</a:t>
            </a:r>
            <a:r>
              <a:rPr lang="en-US" b="1" dirty="0">
                <a:latin typeface="Times New Roman" pitchFamily="18" charset="0"/>
                <a:cs typeface="Times New Roman" pitchFamily="18" charset="0"/>
              </a:rPr>
              <a:t> Analysis:</a:t>
            </a:r>
            <a:r>
              <a:rPr lang="en-US" dirty="0">
                <a:latin typeface="Times New Roman" pitchFamily="18" charset="0"/>
                <a:cs typeface="Times New Roman" pitchFamily="18" charset="0"/>
              </a:rPr>
              <a:t> Using natural language processing (NLP) techniques to classify posts as positive, negative, or neutral, which acts as the sentiment score.</a:t>
            </a:r>
          </a:p>
          <a:p>
            <a:r>
              <a:rPr lang="en-US" b="1" dirty="0">
                <a:latin typeface="Times New Roman" pitchFamily="18" charset="0"/>
                <a:cs typeface="Times New Roman" pitchFamily="18" charset="0"/>
              </a:rPr>
              <a:t>Engagement Metrics:</a:t>
            </a:r>
            <a:r>
              <a:rPr lang="en-US" dirty="0">
                <a:latin typeface="Times New Roman" pitchFamily="18" charset="0"/>
                <a:cs typeface="Times New Roman" pitchFamily="18" charset="0"/>
              </a:rPr>
              <a:t> The number of comments, post scores (</a:t>
            </a:r>
            <a:r>
              <a:rPr lang="en-US" dirty="0" err="1">
                <a:latin typeface="Times New Roman" pitchFamily="18" charset="0"/>
                <a:cs typeface="Times New Roman" pitchFamily="18" charset="0"/>
              </a:rPr>
              <a:t>upvotes</a:t>
            </a:r>
            <a:r>
              <a:rPr lang="en-US" dirty="0">
                <a:latin typeface="Times New Roman" pitchFamily="18" charset="0"/>
                <a:cs typeface="Times New Roman" pitchFamily="18" charset="0"/>
              </a:rPr>
              <a:t>), and length of posts are added as features to capture the overall influence and reach of a post.</a:t>
            </a:r>
          </a:p>
          <a:p>
            <a:r>
              <a:rPr lang="en-US" b="1" dirty="0">
                <a:latin typeface="Times New Roman" pitchFamily="18" charset="0"/>
                <a:cs typeface="Times New Roman" pitchFamily="18" charset="0"/>
              </a:rPr>
              <a:t>Sentiment Trends:</a:t>
            </a:r>
            <a:r>
              <a:rPr lang="en-US" dirty="0">
                <a:latin typeface="Times New Roman" pitchFamily="18" charset="0"/>
                <a:cs typeface="Times New Roman" pitchFamily="18" charset="0"/>
              </a:rPr>
              <a:t> Creating new features such as moving averages of sentiment over time to smooth out the data and focus on general trends, which helps with price forecasting.</a:t>
            </a:r>
          </a:p>
          <a:p>
            <a:pPr marL="137160" indent="0">
              <a:buNone/>
            </a:pPr>
            <a:endParaRPr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t>Feature Engineering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TotalTime>
  <Words>1074</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Predicting Stock Prices Using WallStreetBets Data</vt:lpstr>
      <vt:lpstr>Introduction</vt:lpstr>
      <vt:lpstr>Data Collection</vt:lpstr>
      <vt:lpstr>Data Processing and Cleaning</vt:lpstr>
      <vt:lpstr>Exploratory Data Analysis (EDA)</vt:lpstr>
      <vt:lpstr>PowerPoint Presentation</vt:lpstr>
      <vt:lpstr>PowerPoint Presentation</vt:lpstr>
      <vt:lpstr>PowerPoint Presentation</vt:lpstr>
      <vt:lpstr>Feature Engineering</vt:lpstr>
      <vt:lpstr>Model Planning</vt:lpstr>
      <vt:lpstr>Model Building</vt:lpstr>
      <vt:lpstr>Model Deployment</vt:lpstr>
      <vt:lpstr>PowerPoint Presentation</vt:lpstr>
      <vt:lpstr>Key Findings</vt:lpstr>
      <vt:lpstr>Conclusion and Future Work</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Using WallStreetBets Data</dc:title>
  <dc:creator>RISHI MISHRA</dc:creator>
  <dc:description>generated using python-pptx</dc:description>
  <cp:lastModifiedBy>RISHI MISHRA</cp:lastModifiedBy>
  <cp:revision>7</cp:revision>
  <dcterms:created xsi:type="dcterms:W3CDTF">2013-01-27T09:14:16Z</dcterms:created>
  <dcterms:modified xsi:type="dcterms:W3CDTF">2024-09-27T19:12:15Z</dcterms:modified>
</cp:coreProperties>
</file>