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4" r:id="rId2"/>
    <p:sldId id="256" r:id="rId3"/>
    <p:sldId id="257" r:id="rId4"/>
    <p:sldId id="259" r:id="rId5"/>
    <p:sldId id="260" r:id="rId6"/>
    <p:sldId id="261" r:id="rId7"/>
    <p:sldId id="262" r:id="rId8"/>
    <p:sldId id="258" r:id="rId9"/>
    <p:sldId id="263" r:id="rId10"/>
    <p:sldId id="265" r:id="rId11"/>
    <p:sldId id="266" r:id="rId12"/>
    <p:sldId id="267" r:id="rId13"/>
    <p:sldId id="268" r:id="rId14"/>
    <p:sldId id="272" r:id="rId15"/>
    <p:sldId id="270" r:id="rId16"/>
    <p:sldId id="269" r:id="rId17"/>
    <p:sldId id="271" r:id="rId18"/>
    <p:sldId id="273" r:id="rId19"/>
    <p:sldId id="274" r:id="rId20"/>
    <p:sldId id="282" r:id="rId21"/>
    <p:sldId id="283" r:id="rId22"/>
    <p:sldId id="277" r:id="rId23"/>
    <p:sldId id="278" r:id="rId24"/>
    <p:sldId id="275" r:id="rId25"/>
    <p:sldId id="276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77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984E8-F9BB-4F05-9A9E-A7769996E783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93831-5A89-431C-904D-35D6A70C6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4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93831-5A89-431C-904D-35D6A70C66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1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5A41-FDD5-418C-97E8-A8848041BD7C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0576-C81E-4F05-B292-08EF6D4C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5A41-FDD5-418C-97E8-A8848041BD7C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0576-C81E-4F05-B292-08EF6D4C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9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5A41-FDD5-418C-97E8-A8848041BD7C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0576-C81E-4F05-B292-08EF6D4C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5A41-FDD5-418C-97E8-A8848041BD7C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0576-C81E-4F05-B292-08EF6D4C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7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5A41-FDD5-418C-97E8-A8848041BD7C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0576-C81E-4F05-B292-08EF6D4C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6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5A41-FDD5-418C-97E8-A8848041BD7C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0576-C81E-4F05-B292-08EF6D4C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8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5A41-FDD5-418C-97E8-A8848041BD7C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0576-C81E-4F05-B292-08EF6D4C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0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5A41-FDD5-418C-97E8-A8848041BD7C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0576-C81E-4F05-B292-08EF6D4C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5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5A41-FDD5-418C-97E8-A8848041BD7C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0576-C81E-4F05-B292-08EF6D4C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7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5A41-FDD5-418C-97E8-A8848041BD7C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0576-C81E-4F05-B292-08EF6D4C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0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5A41-FDD5-418C-97E8-A8848041BD7C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A0576-C81E-4F05-B292-08EF6D4C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9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65A41-FDD5-418C-97E8-A8848041BD7C}" type="datetimeFigureOut">
              <a:rPr lang="en-US" smtClean="0"/>
              <a:t>1/2/2014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A0576-C81E-4F05-B292-08EF6D4C4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2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http://cloudstory.in/wp-content/uploads/2012/08/india_big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63" y="352926"/>
            <a:ext cx="9213015" cy="6142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4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778" y="415231"/>
            <a:ext cx="7493019" cy="54401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715" y="6322289"/>
            <a:ext cx="445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taken from </a:t>
            </a:r>
            <a:r>
              <a:rPr lang="en-US" dirty="0" err="1" smtClean="0"/>
              <a:t>Jignesh</a:t>
            </a:r>
            <a:r>
              <a:rPr lang="en-US" dirty="0" smtClean="0"/>
              <a:t> Patel course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5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304" y="141000"/>
            <a:ext cx="7633835" cy="59389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715" y="6322289"/>
            <a:ext cx="445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taken from </a:t>
            </a:r>
            <a:r>
              <a:rPr lang="en-US" dirty="0" err="1" smtClean="0"/>
              <a:t>Jignesh</a:t>
            </a:r>
            <a:r>
              <a:rPr lang="en-US" dirty="0" smtClean="0"/>
              <a:t> Patel course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7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757" y="155274"/>
            <a:ext cx="8145221" cy="58299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715" y="6322289"/>
            <a:ext cx="445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taken from </a:t>
            </a:r>
            <a:r>
              <a:rPr lang="en-US" dirty="0" err="1" smtClean="0"/>
              <a:t>Jignesh</a:t>
            </a:r>
            <a:r>
              <a:rPr lang="en-US" dirty="0" smtClean="0"/>
              <a:t> Patel course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store? non-volatile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Disk</a:t>
            </a:r>
          </a:p>
          <a:p>
            <a:r>
              <a:rPr lang="en-US" dirty="0" smtClean="0"/>
              <a:t>SSD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3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popular and widely used secondary storage device – remaining life time about 10 years</a:t>
            </a:r>
          </a:p>
          <a:p>
            <a:r>
              <a:rPr lang="en-US" dirty="0" smtClean="0"/>
              <a:t>Data is stored and retrieved in units called disk blocks or pages</a:t>
            </a:r>
          </a:p>
          <a:p>
            <a:r>
              <a:rPr lang="en-US" dirty="0" smtClean="0"/>
              <a:t>Elector-Magnetic-Mechanical device</a:t>
            </a:r>
          </a:p>
          <a:p>
            <a:r>
              <a:rPr lang="en-US" dirty="0" smtClean="0"/>
              <a:t>Time to retrieve a disk page varies depending upon location on disk</a:t>
            </a:r>
          </a:p>
          <a:p>
            <a:pPr lvl="1"/>
            <a:r>
              <a:rPr lang="en-US" dirty="0" smtClean="0"/>
              <a:t>Therefore, relative placement of page on disk has major impact on DBMS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2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431" y="0"/>
            <a:ext cx="7058526" cy="59944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715" y="6322289"/>
            <a:ext cx="445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taken from </a:t>
            </a:r>
            <a:r>
              <a:rPr lang="en-US" dirty="0" err="1" smtClean="0"/>
              <a:t>Jignesh</a:t>
            </a:r>
            <a:r>
              <a:rPr lang="en-US" dirty="0" smtClean="0"/>
              <a:t> Patel course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71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fig13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304800"/>
            <a:ext cx="8207375" cy="59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71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13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18" y="1263316"/>
            <a:ext cx="10895801" cy="361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663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Disks are divided into concentric circular tracks on each disk surface. Track capacities vary from 4 to 100 Kbytes</a:t>
            </a:r>
          </a:p>
          <a:p>
            <a:r>
              <a:rPr lang="en-US" dirty="0" smtClean="0"/>
              <a:t>A track is divided into blocks. The block size </a:t>
            </a:r>
            <a:r>
              <a:rPr lang="en-US" u="sng" dirty="0" smtClean="0">
                <a:solidFill>
                  <a:srgbClr val="FF0000"/>
                </a:solidFill>
              </a:rPr>
              <a:t>B</a:t>
            </a:r>
            <a:r>
              <a:rPr lang="en-US" dirty="0" smtClean="0"/>
              <a:t> is fixed for each system. Typical block sizes range from 512 to 8192 bytes (mostly 4096 bytes). Whole blocks are transferred between disk and main memory for processing</a:t>
            </a:r>
          </a:p>
          <a:p>
            <a:r>
              <a:rPr lang="en-US" dirty="0" smtClean="0"/>
              <a:t>A physical disk block address consists of a surface number, a track number (within surface), and a block number (within track).</a:t>
            </a:r>
          </a:p>
          <a:p>
            <a:r>
              <a:rPr lang="en-US" dirty="0" smtClean="0"/>
              <a:t>Reading or writing a disk block is time consuming because of the seek time </a:t>
            </a:r>
            <a:r>
              <a:rPr lang="en-US" u="sng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and rotational delay (latency) </a:t>
            </a:r>
            <a:r>
              <a:rPr lang="en-US" u="sng" dirty="0" smtClean="0">
                <a:solidFill>
                  <a:srgbClr val="FF0000"/>
                </a:solidFill>
              </a:rPr>
              <a:t>rd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block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time does it take on an average to perform disk block access?</a:t>
            </a:r>
          </a:p>
          <a:p>
            <a:pPr lvl="1"/>
            <a:r>
              <a:rPr lang="en-US" sz="2800" dirty="0" smtClean="0"/>
              <a:t>Best case </a:t>
            </a:r>
          </a:p>
          <a:p>
            <a:pPr lvl="1"/>
            <a:r>
              <a:rPr lang="en-US" sz="2800" dirty="0" smtClean="0"/>
              <a:t>Worst case </a:t>
            </a:r>
          </a:p>
          <a:p>
            <a:pPr lvl="1"/>
            <a:r>
              <a:rPr lang="en-US" sz="2800" dirty="0" smtClean="0"/>
              <a:t>Average case</a:t>
            </a:r>
          </a:p>
          <a:p>
            <a:r>
              <a:rPr lang="en-US" dirty="0" smtClean="0"/>
              <a:t>What about accessing a set blocks rom disk?</a:t>
            </a:r>
          </a:p>
          <a:p>
            <a:pPr lvl="1"/>
            <a:r>
              <a:rPr lang="en-US" sz="2800" dirty="0" smtClean="0"/>
              <a:t>Best case</a:t>
            </a:r>
          </a:p>
          <a:p>
            <a:pPr lvl="1"/>
            <a:r>
              <a:rPr lang="en-US" sz="2800" dirty="0" smtClean="0"/>
              <a:t>Worst case</a:t>
            </a:r>
          </a:p>
          <a:p>
            <a:pPr lvl="1"/>
            <a:r>
              <a:rPr lang="en-US" sz="2800" dirty="0" smtClean="0"/>
              <a:t>Average case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828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6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Example </a:t>
            </a:r>
            <a:r>
              <a:rPr lang="en-US" dirty="0" err="1" smtClean="0"/>
              <a:t>Megatron</a:t>
            </a:r>
            <a:r>
              <a:rPr lang="en-US" dirty="0" smtClean="0"/>
              <a:t> 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74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4 platters – 8 surfaces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baseline="30000" dirty="0" smtClean="0"/>
              <a:t>13</a:t>
            </a:r>
            <a:r>
              <a:rPr lang="en-US" dirty="0" smtClean="0"/>
              <a:t> = 8192 tracks per surface</a:t>
            </a:r>
          </a:p>
          <a:p>
            <a:pPr marL="0" indent="0">
              <a:buNone/>
            </a:pPr>
            <a:r>
              <a:rPr lang="en-US" dirty="0" smtClean="0"/>
              <a:t>Average 2</a:t>
            </a:r>
            <a:r>
              <a:rPr lang="en-US" baseline="30000" dirty="0" smtClean="0"/>
              <a:t>8</a:t>
            </a:r>
            <a:r>
              <a:rPr lang="en-US" dirty="0" smtClean="0"/>
              <a:t> = 256 sectors per track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baseline="30000" dirty="0" smtClean="0"/>
              <a:t>9</a:t>
            </a:r>
            <a:r>
              <a:rPr lang="en-US" dirty="0" smtClean="0"/>
              <a:t>=512 bytes per sector</a:t>
            </a:r>
          </a:p>
          <a:p>
            <a:pPr marL="0" indent="0">
              <a:buNone/>
            </a:pPr>
            <a:r>
              <a:rPr lang="en-US" dirty="0" smtClean="0"/>
              <a:t>Capacity = 8*8192*256*512 = 2</a:t>
            </a:r>
            <a:r>
              <a:rPr lang="en-US" baseline="30000" dirty="0" smtClean="0"/>
              <a:t>33</a:t>
            </a:r>
            <a:r>
              <a:rPr lang="en-US" dirty="0" smtClean="0"/>
              <a:t> bytes = 8 Gigabytes</a:t>
            </a:r>
          </a:p>
          <a:p>
            <a:pPr marL="0" indent="0">
              <a:buNone/>
            </a:pPr>
            <a:r>
              <a:rPr lang="en-US" dirty="0" smtClean="0"/>
              <a:t>Track holds 256*512 = 128 K bytes – average</a:t>
            </a:r>
          </a:p>
          <a:p>
            <a:pPr marL="0" indent="0">
              <a:buNone/>
            </a:pPr>
            <a:r>
              <a:rPr lang="en-US" dirty="0" smtClean="0"/>
              <a:t>If disk block size is 4096 bytes – 1 block = 8 sectors =&gt; 256/8 = 32 blocks per track</a:t>
            </a:r>
          </a:p>
          <a:p>
            <a:pPr marL="0" indent="0">
              <a:buNone/>
            </a:pPr>
            <a:r>
              <a:rPr lang="en-US" dirty="0" smtClean="0"/>
              <a:t>Densities can vary a lot from inner to outer track – to keep the density variation small number of sectors per track vary form inner track to outer track.</a:t>
            </a:r>
          </a:p>
        </p:txBody>
      </p:sp>
    </p:spTree>
    <p:extLst>
      <p:ext uri="{BB962C8B-B14F-4D97-AF65-F5344CB8AC3E}">
        <p14:creationId xmlns:p14="http://schemas.microsoft.com/office/powerpoint/2010/main" val="21466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Seek, Latency and transfer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10 </a:t>
            </a:r>
            <a:r>
              <a:rPr lang="en-US" dirty="0" err="1" smtClean="0"/>
              <a:t>ms</a:t>
            </a:r>
            <a:r>
              <a:rPr lang="en-US" dirty="0" smtClean="0"/>
              <a:t> to 40 </a:t>
            </a:r>
            <a:r>
              <a:rPr lang="en-US" dirty="0" err="1" smtClean="0"/>
              <a:t>ms</a:t>
            </a:r>
            <a:r>
              <a:rPr lang="en-US" dirty="0" smtClean="0"/>
              <a:t> for this disk</a:t>
            </a:r>
          </a:p>
          <a:p>
            <a:pPr marL="0" indent="0">
              <a:buNone/>
            </a:pPr>
            <a:r>
              <a:rPr lang="en-US" dirty="0" smtClean="0"/>
              <a:t>In general 3x to 20x depending on distance in terms of number tracks to travel</a:t>
            </a:r>
          </a:p>
          <a:p>
            <a:pPr marL="0" indent="0">
              <a:buNone/>
            </a:pPr>
            <a:r>
              <a:rPr lang="en-US" dirty="0" smtClean="0"/>
              <a:t>One rotation of disk on average 10 </a:t>
            </a:r>
            <a:r>
              <a:rPr lang="en-US" dirty="0" err="1" smtClean="0"/>
              <a:t>ms.</a:t>
            </a:r>
            <a:r>
              <a:rPr lang="en-US" dirty="0" smtClean="0"/>
              <a:t> On average half a circle.</a:t>
            </a:r>
          </a:p>
          <a:p>
            <a:pPr marL="0" indent="0">
              <a:buNone/>
            </a:pPr>
            <a:r>
              <a:rPr lang="en-US" dirty="0" smtClean="0"/>
              <a:t>Transfer time as disk rotates it can read blocks under the head</a:t>
            </a:r>
          </a:p>
          <a:p>
            <a:pPr marL="0" indent="0">
              <a:buNone/>
            </a:pPr>
            <a:r>
              <a:rPr lang="en-US" dirty="0" smtClean="0"/>
              <a:t>Since the disk rotates once in about 10 </a:t>
            </a:r>
            <a:r>
              <a:rPr lang="en-US" dirty="0" err="1" smtClean="0"/>
              <a:t>ms</a:t>
            </a:r>
            <a:r>
              <a:rPr lang="en-US" dirty="0" smtClean="0"/>
              <a:t>, we can read about 10 megabytes per second</a:t>
            </a:r>
          </a:p>
          <a:p>
            <a:pPr marL="0" indent="0">
              <a:buNone/>
            </a:pPr>
            <a:r>
              <a:rPr lang="en-US" dirty="0" smtClean="0"/>
              <a:t>Transfer time for a 4096 bytes block is about 0.5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Minimum = 0.5ms, Maximum = 33.5 </a:t>
            </a:r>
            <a:r>
              <a:rPr lang="en-US" dirty="0" err="1" smtClean="0"/>
              <a:t>ms</a:t>
            </a:r>
            <a:r>
              <a:rPr lang="en-US" dirty="0" smtClean="0"/>
              <a:t>, 14.8ms – check text book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33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Faster than disks</a:t>
            </a:r>
          </a:p>
          <a:p>
            <a:r>
              <a:rPr lang="en-US" dirty="0" smtClean="0"/>
              <a:t>Almost uniform access</a:t>
            </a:r>
          </a:p>
          <a:p>
            <a:r>
              <a:rPr lang="en-US" dirty="0" smtClean="0"/>
              <a:t>Can get up to 512 GB</a:t>
            </a:r>
          </a:p>
          <a:p>
            <a:r>
              <a:rPr lang="en-US" dirty="0" smtClean="0"/>
              <a:t>Long term cheaper than disks – farms of SSDs – Facebook.</a:t>
            </a:r>
          </a:p>
          <a:p>
            <a:r>
              <a:rPr lang="en-US" dirty="0" smtClean="0"/>
              <a:t>End is near for disks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1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SSHD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Major disk – 1-4TB</a:t>
            </a:r>
          </a:p>
          <a:p>
            <a:r>
              <a:rPr lang="en-US" dirty="0" smtClean="0"/>
              <a:t>Minor SSD – 8 GB</a:t>
            </a:r>
          </a:p>
          <a:p>
            <a:r>
              <a:rPr lang="en-US" dirty="0" smtClean="0"/>
              <a:t>SSD as cache </a:t>
            </a:r>
          </a:p>
          <a:p>
            <a:r>
              <a:rPr lang="en-US" dirty="0" smtClean="0"/>
              <a:t>Single device</a:t>
            </a:r>
          </a:p>
          <a:p>
            <a:r>
              <a:rPr lang="en-US" dirty="0" smtClean="0"/>
              <a:t>Both for reads and also to map DRAM to NAND cache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5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13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857375"/>
            <a:ext cx="10935010" cy="3773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10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13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49" y="1835150"/>
            <a:ext cx="11021321" cy="3667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69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 dirty="0" smtClean="0"/>
              <a:t>The data in the database is stored in files on the disk. Therefore, the organization of files, and indexes to access these files determine the performance of the database system.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b="1" dirty="0" smtClean="0"/>
              <a:t>That is, performance of queries and transactions.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7602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378" y="1016919"/>
            <a:ext cx="6762063" cy="4423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7094" y="5648520"/>
            <a:ext cx="445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taken from </a:t>
            </a:r>
            <a:r>
              <a:rPr lang="en-US" dirty="0" err="1" smtClean="0"/>
              <a:t>Jignesh</a:t>
            </a:r>
            <a:r>
              <a:rPr lang="en-US" dirty="0" smtClean="0"/>
              <a:t> Patel course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Total time to execute Database Query/Update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3479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From start of initiation of the database operation till getting of final result/non-result</a:t>
            </a:r>
          </a:p>
          <a:p>
            <a:pPr marL="0" indent="0">
              <a:buNone/>
            </a:pPr>
            <a:r>
              <a:rPr lang="en-US" dirty="0" smtClean="0"/>
              <a:t>Consists of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800" b="1" dirty="0" smtClean="0"/>
              <a:t>Time taken to preprocess operation – legal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800" b="1" dirty="0" smtClean="0"/>
              <a:t>Time taken to find best possible way of performing the operation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800" b="1" dirty="0" smtClean="0"/>
              <a:t>Time taken to execute sub-operations of the operation 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800" b="1" dirty="0" smtClean="0"/>
              <a:t>Time taken to wait for synchronization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800" b="1" dirty="0" smtClean="0"/>
              <a:t>Time taken to complete recovery related operations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sz="2800" b="1" dirty="0" smtClean="0"/>
              <a:t>Time taken to generate and send final result to user</a:t>
            </a:r>
          </a:p>
          <a:p>
            <a:pPr marL="0" indent="0">
              <a:buNone/>
            </a:pPr>
            <a:r>
              <a:rPr lang="en-US" b="1" dirty="0" smtClean="0"/>
              <a:t>Total time = a + b + c + d + e +f</a:t>
            </a:r>
          </a:p>
          <a:p>
            <a:pPr marL="0" indent="0">
              <a:buNone/>
            </a:pPr>
            <a:r>
              <a:rPr lang="en-US" b="1" dirty="0" smtClean="0"/>
              <a:t>How much CPU, How much Secondary Storage Access, How much Waiting, How much data transfer time.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76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data?</a:t>
            </a:r>
          </a:p>
          <a:p>
            <a:r>
              <a:rPr lang="en-US" dirty="0" smtClean="0"/>
              <a:t>Variety of data.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4454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take!</a:t>
            </a:r>
            <a:endParaRPr lang="en-US" dirty="0"/>
          </a:p>
        </p:txBody>
      </p:sp>
      <p:pic>
        <p:nvPicPr>
          <p:cNvPr id="2050" name="Picture 2" descr="http://www.bretswanson.com/wp-content/uploads/2011/02/GR2011021100614-e12974413441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758" y="365125"/>
            <a:ext cx="8149389" cy="622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7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Pi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85" y="633577"/>
            <a:ext cx="11034476" cy="570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9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p-big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06" y="1134979"/>
            <a:ext cx="10813364" cy="473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47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much of this data is in databases?</a:t>
            </a:r>
          </a:p>
          <a:p>
            <a:endParaRPr lang="en-US" dirty="0"/>
          </a:p>
          <a:p>
            <a:r>
              <a:rPr lang="en-US" dirty="0" smtClean="0"/>
              <a:t>Does the definition of database change?</a:t>
            </a:r>
          </a:p>
          <a:p>
            <a:endParaRPr lang="en-US" dirty="0"/>
          </a:p>
          <a:p>
            <a:r>
              <a:rPr lang="en-US" dirty="0" smtClean="0"/>
              <a:t>Does the functionality of database system change?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take!</a:t>
            </a:r>
            <a:endParaRPr lang="en-US" dirty="0"/>
          </a:p>
        </p:txBody>
      </p:sp>
      <p:pic>
        <p:nvPicPr>
          <p:cNvPr id="1026" name="Picture 2" descr="Structured_unstructured_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237" y="1434013"/>
            <a:ext cx="7432342" cy="532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28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database system do?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999" y="1690688"/>
            <a:ext cx="6762063" cy="44230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2715" y="6322289"/>
            <a:ext cx="4459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taken from </a:t>
            </a:r>
            <a:r>
              <a:rPr lang="en-US" dirty="0" err="1" smtClean="0"/>
              <a:t>Jignesh</a:t>
            </a:r>
            <a:r>
              <a:rPr lang="en-US" dirty="0" smtClean="0"/>
              <a:t> Patel course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7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705</Words>
  <Application>Microsoft Office PowerPoint</Application>
  <PresentationFormat>Widescreen</PresentationFormat>
  <Paragraphs>86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Data Storage</vt:lpstr>
      <vt:lpstr>Databases</vt:lpstr>
      <vt:lpstr>One take!</vt:lpstr>
      <vt:lpstr>PowerPoint Presentation</vt:lpstr>
      <vt:lpstr>PowerPoint Presentation</vt:lpstr>
      <vt:lpstr>Databases </vt:lpstr>
      <vt:lpstr>Another take!</vt:lpstr>
      <vt:lpstr>What does a database system do?</vt:lpstr>
      <vt:lpstr>PowerPoint Presentation</vt:lpstr>
      <vt:lpstr>PowerPoint Presentation</vt:lpstr>
      <vt:lpstr>PowerPoint Presentation</vt:lpstr>
      <vt:lpstr>Where to store? non-volatile</vt:lpstr>
      <vt:lpstr>Disks</vt:lpstr>
      <vt:lpstr>PowerPoint Presentation</vt:lpstr>
      <vt:lpstr>PowerPoint Presentation</vt:lpstr>
      <vt:lpstr>PowerPoint Presentation</vt:lpstr>
      <vt:lpstr>Disks</vt:lpstr>
      <vt:lpstr>Disk block access</vt:lpstr>
      <vt:lpstr>Specific Example Megatron Disk</vt:lpstr>
      <vt:lpstr>Seek, Latency and transfer time</vt:lpstr>
      <vt:lpstr>SSD</vt:lpstr>
      <vt:lpstr>SSHD</vt:lpstr>
      <vt:lpstr>PowerPoint Presentation</vt:lpstr>
      <vt:lpstr>PowerPoint Presentation</vt:lpstr>
      <vt:lpstr>PowerPoint Presentation</vt:lpstr>
      <vt:lpstr>PowerPoint Presentation</vt:lpstr>
      <vt:lpstr>Total time to execute Database Query/Update Operation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Storage</dc:title>
  <dc:creator>Kamal Karlapalem</dc:creator>
  <cp:lastModifiedBy>Kamal Karlapalem</cp:lastModifiedBy>
  <cp:revision>22</cp:revision>
  <dcterms:created xsi:type="dcterms:W3CDTF">2014-01-01T05:40:43Z</dcterms:created>
  <dcterms:modified xsi:type="dcterms:W3CDTF">2014-01-02T03:59:51Z</dcterms:modified>
</cp:coreProperties>
</file>