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D2F6-6F3B-4EAA-9995-D035DF80477A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E970-EFBC-4FDE-BEB5-EE386135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Kamalakar Karlapalem</a:t>
            </a:r>
          </a:p>
          <a:p>
            <a:r>
              <a:rPr lang="en-US" dirty="0" smtClean="0"/>
              <a:t>A5 301 Vindhya Building</a:t>
            </a:r>
          </a:p>
          <a:p>
            <a:r>
              <a:rPr lang="en-US" dirty="0" smtClean="0"/>
              <a:t>kamal@iiit.ac.in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properties of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represents some aspect of the real world (</a:t>
            </a:r>
            <a:r>
              <a:rPr lang="en-US" dirty="0" smtClean="0">
                <a:solidFill>
                  <a:srgbClr val="FF0000"/>
                </a:solidFill>
              </a:rPr>
              <a:t>mini-world</a:t>
            </a:r>
            <a:r>
              <a:rPr lang="en-US" dirty="0" smtClean="0"/>
              <a:t> or Universe of Discourse (</a:t>
            </a:r>
            <a:r>
              <a:rPr lang="en-US" dirty="0" err="1" smtClean="0"/>
              <a:t>UoD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 database is a </a:t>
            </a:r>
            <a:r>
              <a:rPr lang="en-US" dirty="0" smtClean="0">
                <a:solidFill>
                  <a:srgbClr val="FF0000"/>
                </a:solidFill>
              </a:rPr>
              <a:t>logically coherent (associated, related) </a:t>
            </a:r>
            <a:r>
              <a:rPr lang="en-US" dirty="0" smtClean="0"/>
              <a:t>collection of data with some inherent meaning</a:t>
            </a:r>
          </a:p>
          <a:p>
            <a:r>
              <a:rPr lang="en-US" dirty="0" smtClean="0"/>
              <a:t>A database is designed, built and populated with data for </a:t>
            </a:r>
            <a:r>
              <a:rPr lang="en-US" dirty="0" smtClean="0">
                <a:solidFill>
                  <a:srgbClr val="FF0000"/>
                </a:solidFill>
              </a:rPr>
              <a:t>a specific purpose</a:t>
            </a:r>
          </a:p>
          <a:p>
            <a:r>
              <a:rPr lang="en-US" dirty="0" smtClean="0"/>
              <a:t>It has an </a:t>
            </a:r>
            <a:r>
              <a:rPr lang="en-US" dirty="0" smtClean="0">
                <a:solidFill>
                  <a:srgbClr val="FF0000"/>
                </a:solidFill>
              </a:rPr>
              <a:t>intended</a:t>
            </a:r>
            <a:r>
              <a:rPr lang="en-US" dirty="0" smtClean="0"/>
              <a:t> group of users and some </a:t>
            </a:r>
            <a:r>
              <a:rPr lang="en-US" dirty="0" smtClean="0">
                <a:solidFill>
                  <a:srgbClr val="FF0000"/>
                </a:solidFill>
              </a:rPr>
              <a:t>preconceived</a:t>
            </a:r>
            <a:r>
              <a:rPr lang="en-US" dirty="0" smtClean="0"/>
              <a:t> (already thought of) applications in which these users are interested.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650"/>
            <a:ext cx="10515600" cy="1031338"/>
          </a:xfrm>
        </p:spPr>
        <p:txBody>
          <a:bodyPr/>
          <a:lstStyle/>
          <a:p>
            <a:r>
              <a:rPr lang="en-US" dirty="0" smtClean="0"/>
              <a:t>Simplified Database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65450" y="802178"/>
            <a:ext cx="6261100" cy="5638800"/>
            <a:chOff x="1406525" y="685800"/>
            <a:chExt cx="6261100" cy="563880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336925" y="685800"/>
              <a:ext cx="32051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400" b="1" dirty="0"/>
                <a:t>USERS/PROGRAMMERS</a:t>
              </a: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06525" y="1371600"/>
              <a:ext cx="6261100" cy="495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4502150" y="10668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95625" y="2667000"/>
              <a:ext cx="3163888" cy="685800"/>
              <a:chOff x="2256" y="1175"/>
              <a:chExt cx="1920" cy="457"/>
            </a:xfrm>
          </p:grpSpPr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1920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175"/>
                <a:ext cx="112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sz="2400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65475" y="1524000"/>
              <a:ext cx="2947988" cy="685800"/>
              <a:chOff x="2256" y="1200"/>
              <a:chExt cx="2012" cy="432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1920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361" y="1222"/>
                <a:ext cx="1907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b="1"/>
                  <a:t>APPLICATION  PROGRAMS/</a:t>
                </a:r>
              </a:p>
              <a:p>
                <a:r>
                  <a:rPr lang="en-US" b="1"/>
                  <a:t>QUERIES</a:t>
                </a:r>
                <a:endParaRPr lang="en-US" sz="2400"/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2954338" y="2743200"/>
              <a:ext cx="34464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/>
                <a:t>SOFTWARE  TO  PROCESS QUERIES/ PROGRAMS</a:t>
              </a:r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4572000" y="22098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305175" y="3733800"/>
              <a:ext cx="2462213" cy="685800"/>
              <a:chOff x="2256" y="1175"/>
              <a:chExt cx="1920" cy="457"/>
            </a:xfrm>
          </p:grpSpPr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1920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auto">
              <a:xfrm>
                <a:off x="3150" y="1175"/>
                <a:ext cx="144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376613" y="3810000"/>
              <a:ext cx="2265362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/>
                <a:t>SOFTWARE TO ACCESS </a:t>
              </a:r>
            </a:p>
            <a:p>
              <a:r>
                <a:rPr lang="en-US" b="1"/>
                <a:t>STORED DATA</a:t>
              </a:r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4502150" y="33528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687513" y="2362200"/>
              <a:ext cx="5486400" cy="2209800"/>
              <a:chOff x="2256" y="1175"/>
              <a:chExt cx="1920" cy="457"/>
            </a:xfrm>
          </p:grpSpPr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1920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Text Box 42"/>
              <p:cNvSpPr txBox="1">
                <a:spLocks noChangeArrowheads="1"/>
              </p:cNvSpPr>
              <p:nvPr/>
            </p:nvSpPr>
            <p:spPr bwMode="auto">
              <a:xfrm>
                <a:off x="3186" y="1175"/>
                <a:ext cx="65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H="1">
              <a:off x="3165475" y="4419600"/>
              <a:ext cx="8445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>
              <a:off x="4994275" y="4419600"/>
              <a:ext cx="84455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46"/>
            <p:cNvSpPr>
              <a:spLocks noChangeArrowheads="1"/>
            </p:cNvSpPr>
            <p:nvPr/>
          </p:nvSpPr>
          <p:spPr bwMode="auto">
            <a:xfrm>
              <a:off x="2320925" y="4800600"/>
              <a:ext cx="1689100" cy="1447800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AutoShape 47"/>
            <p:cNvSpPr>
              <a:spLocks noChangeArrowheads="1"/>
            </p:cNvSpPr>
            <p:nvPr/>
          </p:nvSpPr>
          <p:spPr bwMode="auto">
            <a:xfrm>
              <a:off x="4924425" y="4724400"/>
              <a:ext cx="1757363" cy="1524000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924425" y="5410200"/>
              <a:ext cx="16176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/>
                <a:t>Stored Database</a:t>
              </a:r>
              <a:endParaRPr lang="en-US" sz="2400" b="1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2343150" y="5257800"/>
              <a:ext cx="18129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/>
                <a:t>Stored Database </a:t>
              </a:r>
            </a:p>
            <a:p>
              <a:r>
                <a:rPr lang="en-US" b="1"/>
                <a:t>Definition</a:t>
              </a:r>
            </a:p>
            <a:p>
              <a:r>
                <a:rPr lang="en-US" b="1"/>
                <a:t>(Meta-Data)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1458913" y="1447800"/>
              <a:ext cx="116998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/>
                <a:t>DATABASE</a:t>
              </a:r>
            </a:p>
            <a:p>
              <a:r>
                <a:rPr lang="en-US" b="1"/>
                <a:t>SYSTEM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1687513" y="2590800"/>
              <a:ext cx="13366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b="1"/>
                <a:t>DBMS</a:t>
              </a:r>
            </a:p>
            <a:p>
              <a:r>
                <a:rPr lang="en-US" b="1"/>
                <a:t>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9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568552"/>
            <a:ext cx="5678978" cy="5104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a part of a university environment</a:t>
            </a:r>
          </a:p>
          <a:p>
            <a:pPr marL="0" indent="0">
              <a:buNone/>
            </a:pPr>
            <a:r>
              <a:rPr lang="en-US" dirty="0" smtClean="0"/>
              <a:t>We need data about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COURSEs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SECTIONs (of COURSEs)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(academic) DEPARTMENTs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INSTRUCTORs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20641" y="1568552"/>
            <a:ext cx="6781800" cy="510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The university data is related as follows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SECTIONs are of specific COURSEs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STUDENTs take 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COURSEs have prerequisite COURSEs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INSTRUCTORs teach 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COURSEs are offered by DEPARTMENTs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STUDENTs major in 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12663"/>
              </p:ext>
            </p:extLst>
          </p:nvPr>
        </p:nvGraphicFramePr>
        <p:xfrm>
          <a:off x="744139" y="1390997"/>
          <a:ext cx="51212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Document" r:id="rId3" imgW="3493" imgH="1258" progId="">
                  <p:embed/>
                </p:oleObj>
              </mc:Choice>
              <mc:Fallback>
                <p:oleObj name="Document" r:id="rId3" imgW="3493" imgH="12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39" y="1390997"/>
                        <a:ext cx="5121275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60269"/>
              </p:ext>
            </p:extLst>
          </p:nvPr>
        </p:nvGraphicFramePr>
        <p:xfrm>
          <a:off x="4260495" y="1390997"/>
          <a:ext cx="42624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Document" r:id="rId5" imgW="2909" imgH="1335" progId="">
                  <p:embed/>
                </p:oleObj>
              </mc:Choice>
              <mc:Fallback>
                <p:oleObj name="Document" r:id="rId5" imgW="2909" imgH="1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495" y="1390997"/>
                        <a:ext cx="4262438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70371"/>
              </p:ext>
            </p:extLst>
          </p:nvPr>
        </p:nvGraphicFramePr>
        <p:xfrm>
          <a:off x="7046557" y="1390997"/>
          <a:ext cx="46704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Document" r:id="rId7" imgW="3188" imgH="1280" progId="">
                  <p:embed/>
                </p:oleObj>
              </mc:Choice>
              <mc:Fallback>
                <p:oleObj name="Document" r:id="rId7" imgW="3188" imgH="1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557" y="1390997"/>
                        <a:ext cx="4670425" cy="202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07112"/>
              </p:ext>
            </p:extLst>
          </p:nvPr>
        </p:nvGraphicFramePr>
        <p:xfrm>
          <a:off x="744139" y="3508722"/>
          <a:ext cx="51498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Document" r:id="rId9" imgW="3517" imgH="2312" progId="">
                  <p:embed/>
                </p:oleObj>
              </mc:Choice>
              <mc:Fallback>
                <p:oleObj name="Document" r:id="rId9" imgW="3517" imgH="23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39" y="3508722"/>
                        <a:ext cx="5149850" cy="378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39335"/>
              </p:ext>
            </p:extLst>
          </p:nvPr>
        </p:nvGraphicFramePr>
        <p:xfrm>
          <a:off x="5788464" y="3418235"/>
          <a:ext cx="572452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cument" r:id="rId11" imgW="3908" imgH="1959" progId="">
                  <p:embed/>
                </p:oleObj>
              </mc:Choice>
              <mc:Fallback>
                <p:oleObj name="Document" r:id="rId11" imgW="3908" imgH="19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464" y="3418235"/>
                        <a:ext cx="5724525" cy="321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1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three-schema architecture</a:t>
            </a:r>
            <a:endParaRPr lang="en-US" dirty="0"/>
          </a:p>
        </p:txBody>
      </p:sp>
      <p:pic>
        <p:nvPicPr>
          <p:cNvPr id="5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3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5" y="-250017"/>
            <a:ext cx="10515600" cy="1325563"/>
          </a:xfrm>
        </p:spPr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81149" y="500149"/>
            <a:ext cx="9448800" cy="5946775"/>
            <a:chOff x="881149" y="500149"/>
            <a:chExt cx="9448800" cy="5946775"/>
          </a:xfrm>
        </p:grpSpPr>
        <p:sp>
          <p:nvSpPr>
            <p:cNvPr id="4" name="Oval 3075"/>
            <p:cNvSpPr>
              <a:spLocks noChangeArrowheads="1"/>
            </p:cNvSpPr>
            <p:nvPr/>
          </p:nvSpPr>
          <p:spPr bwMode="auto">
            <a:xfrm>
              <a:off x="7281949" y="500149"/>
              <a:ext cx="1336675" cy="533400"/>
            </a:xfrm>
            <a:prstGeom prst="ellipse">
              <a:avLst/>
            </a:prstGeom>
            <a:noFill/>
            <a:ln w="38100">
              <a:solidFill>
                <a:srgbClr val="B500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" name="Text Box 3076"/>
            <p:cNvSpPr txBox="1">
              <a:spLocks noChangeArrowheads="1"/>
            </p:cNvSpPr>
            <p:nvPr/>
          </p:nvSpPr>
          <p:spPr bwMode="auto">
            <a:xfrm>
              <a:off x="7402599" y="576349"/>
              <a:ext cx="1233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>
                  <a:solidFill>
                    <a:srgbClr val="BC3700"/>
                  </a:solidFill>
                </a:rPr>
                <a:t>Mini World</a:t>
              </a:r>
            </a:p>
          </p:txBody>
        </p:sp>
        <p:sp>
          <p:nvSpPr>
            <p:cNvPr id="6" name="Text Box 3081"/>
            <p:cNvSpPr txBox="1">
              <a:spLocks noChangeArrowheads="1"/>
            </p:cNvSpPr>
            <p:nvPr/>
          </p:nvSpPr>
          <p:spPr bwMode="auto">
            <a:xfrm>
              <a:off x="6448512" y="1262149"/>
              <a:ext cx="3014662" cy="101600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BC3700"/>
                  </a:solidFill>
                </a:rPr>
                <a:t>REQUIREMENTS COLLECTION AND ANALYSIS</a:t>
              </a:r>
            </a:p>
          </p:txBody>
        </p:sp>
        <p:sp>
          <p:nvSpPr>
            <p:cNvPr id="7" name="Text Box 3085"/>
            <p:cNvSpPr txBox="1">
              <a:spLocks noChangeArrowheads="1"/>
            </p:cNvSpPr>
            <p:nvPr/>
          </p:nvSpPr>
          <p:spPr bwMode="auto">
            <a:xfrm>
              <a:off x="6648537" y="2557549"/>
              <a:ext cx="2605087" cy="40005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BC3700"/>
                  </a:solidFill>
                </a:rPr>
                <a:t>CONCEPTUAL DESIGN</a:t>
              </a:r>
            </a:p>
          </p:txBody>
        </p:sp>
        <p:sp>
          <p:nvSpPr>
            <p:cNvPr id="8" name="Text Box 3087"/>
            <p:cNvSpPr txBox="1">
              <a:spLocks noChangeArrowheads="1"/>
            </p:cNvSpPr>
            <p:nvPr/>
          </p:nvSpPr>
          <p:spPr bwMode="auto">
            <a:xfrm>
              <a:off x="6719974" y="3646574"/>
              <a:ext cx="2813050" cy="70802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BC3700"/>
                  </a:solidFill>
                </a:rPr>
                <a:t>LOGICAL DESIGN </a:t>
              </a:r>
            </a:p>
            <a:p>
              <a:r>
                <a:rPr lang="en-US" sz="2000">
                  <a:solidFill>
                    <a:srgbClr val="BC3700"/>
                  </a:solidFill>
                </a:rPr>
                <a:t>(DATA MODEL MAPPING)</a:t>
              </a:r>
              <a:endParaRPr lang="en-US">
                <a:solidFill>
                  <a:srgbClr val="BC3700"/>
                </a:solidFill>
              </a:endParaRPr>
            </a:p>
          </p:txBody>
        </p:sp>
        <p:sp>
          <p:nvSpPr>
            <p:cNvPr id="9" name="Text Box 3089"/>
            <p:cNvSpPr txBox="1">
              <a:spLocks noChangeArrowheads="1"/>
            </p:cNvSpPr>
            <p:nvPr/>
          </p:nvSpPr>
          <p:spPr bwMode="auto">
            <a:xfrm>
              <a:off x="7105737" y="5376949"/>
              <a:ext cx="2024062" cy="40005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BC3700"/>
                  </a:solidFill>
                </a:rPr>
                <a:t>PHYSICAL DESIGN</a:t>
              </a:r>
            </a:p>
          </p:txBody>
        </p:sp>
        <p:sp>
          <p:nvSpPr>
            <p:cNvPr id="10" name="Text Box 3091"/>
            <p:cNvSpPr txBox="1">
              <a:spLocks noChangeArrowheads="1"/>
            </p:cNvSpPr>
            <p:nvPr/>
          </p:nvSpPr>
          <p:spPr bwMode="auto">
            <a:xfrm>
              <a:off x="2313074" y="2381337"/>
              <a:ext cx="2582863" cy="40005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6C3488"/>
                  </a:solidFill>
                </a:rPr>
                <a:t>FUNCTIONAL ANALYSIS</a:t>
              </a:r>
            </a:p>
          </p:txBody>
        </p:sp>
        <p:sp>
          <p:nvSpPr>
            <p:cNvPr id="11" name="Text Box 3092"/>
            <p:cNvSpPr txBox="1">
              <a:spLocks noChangeArrowheads="1"/>
            </p:cNvSpPr>
            <p:nvPr/>
          </p:nvSpPr>
          <p:spPr bwMode="auto">
            <a:xfrm>
              <a:off x="7005724" y="2187662"/>
              <a:ext cx="24860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>
                  <a:solidFill>
                    <a:srgbClr val="BC3700"/>
                  </a:solidFill>
                </a:rPr>
                <a:t>Database  requirements</a:t>
              </a:r>
            </a:p>
          </p:txBody>
        </p:sp>
        <p:sp>
          <p:nvSpPr>
            <p:cNvPr id="12" name="Text Box 3093"/>
            <p:cNvSpPr txBox="1">
              <a:spLocks noChangeArrowheads="1"/>
            </p:cNvSpPr>
            <p:nvPr/>
          </p:nvSpPr>
          <p:spPr bwMode="auto">
            <a:xfrm>
              <a:off x="6226262" y="2938549"/>
              <a:ext cx="3236912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BC3700"/>
                  </a:solidFill>
                </a:rPr>
                <a:t>Conceptual   Schema</a:t>
              </a:r>
            </a:p>
            <a:p>
              <a:r>
                <a:rPr lang="en-US" sz="2000">
                  <a:solidFill>
                    <a:srgbClr val="BC3700"/>
                  </a:solidFill>
                </a:rPr>
                <a:t>(in a high-level  data model)</a:t>
              </a:r>
            </a:p>
          </p:txBody>
        </p:sp>
        <p:sp>
          <p:nvSpPr>
            <p:cNvPr id="13" name="Text Box 3094"/>
            <p:cNvSpPr txBox="1">
              <a:spLocks noChangeArrowheads="1"/>
            </p:cNvSpPr>
            <p:nvPr/>
          </p:nvSpPr>
          <p:spPr bwMode="auto">
            <a:xfrm>
              <a:off x="6391362" y="4462549"/>
              <a:ext cx="39385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 dirty="0">
                  <a:solidFill>
                    <a:srgbClr val="BC3700"/>
                  </a:solidFill>
                </a:rPr>
                <a:t>Logical  (Conceptual) Schema</a:t>
              </a:r>
            </a:p>
            <a:p>
              <a:r>
                <a:rPr lang="en-US" sz="2000" dirty="0">
                  <a:solidFill>
                    <a:srgbClr val="BC3700"/>
                  </a:solidFill>
                </a:rPr>
                <a:t>(in the data  model of specific DBMS)</a:t>
              </a:r>
            </a:p>
          </p:txBody>
        </p:sp>
        <p:sp>
          <p:nvSpPr>
            <p:cNvPr id="14" name="Text Box 3095"/>
            <p:cNvSpPr txBox="1">
              <a:spLocks noChangeArrowheads="1"/>
            </p:cNvSpPr>
            <p:nvPr/>
          </p:nvSpPr>
          <p:spPr bwMode="auto">
            <a:xfrm>
              <a:off x="5757949" y="5970674"/>
              <a:ext cx="4146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 dirty="0">
                  <a:solidFill>
                    <a:srgbClr val="BC3700"/>
                  </a:solidFill>
                </a:rPr>
                <a:t>Internal Schema (For the same DBMS)</a:t>
              </a:r>
            </a:p>
          </p:txBody>
        </p:sp>
        <p:sp>
          <p:nvSpPr>
            <p:cNvPr id="15" name="Text Box 3097"/>
            <p:cNvSpPr txBox="1">
              <a:spLocks noChangeArrowheads="1"/>
            </p:cNvSpPr>
            <p:nvPr/>
          </p:nvSpPr>
          <p:spPr bwMode="auto">
            <a:xfrm>
              <a:off x="2041612" y="3059199"/>
              <a:ext cx="302418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6C3488"/>
                  </a:solidFill>
                </a:rPr>
                <a:t>High-level Transaction Specification</a:t>
              </a:r>
            </a:p>
          </p:txBody>
        </p:sp>
        <p:sp>
          <p:nvSpPr>
            <p:cNvPr id="16" name="Line 3098"/>
            <p:cNvSpPr>
              <a:spLocks noChangeShapeType="1"/>
            </p:cNvSpPr>
            <p:nvPr/>
          </p:nvSpPr>
          <p:spPr bwMode="auto">
            <a:xfrm flipH="1">
              <a:off x="881149" y="4157749"/>
              <a:ext cx="5838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100"/>
            <p:cNvSpPr txBox="1">
              <a:spLocks noChangeArrowheads="1"/>
            </p:cNvSpPr>
            <p:nvPr/>
          </p:nvSpPr>
          <p:spPr bwMode="auto">
            <a:xfrm>
              <a:off x="1022437" y="3471949"/>
              <a:ext cx="217963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6C3488"/>
                  </a:solidFill>
                </a:rPr>
                <a:t>DBMS independent</a:t>
              </a:r>
            </a:p>
          </p:txBody>
        </p:sp>
        <p:sp>
          <p:nvSpPr>
            <p:cNvPr id="18" name="Text Box 3102"/>
            <p:cNvSpPr txBox="1">
              <a:spLocks noChangeArrowheads="1"/>
            </p:cNvSpPr>
            <p:nvPr/>
          </p:nvSpPr>
          <p:spPr bwMode="auto">
            <a:xfrm>
              <a:off x="881149" y="4218074"/>
              <a:ext cx="203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>
                  <a:solidFill>
                    <a:srgbClr val="6C3488"/>
                  </a:solidFill>
                </a:rPr>
                <a:t>DBMS specific</a:t>
              </a:r>
            </a:p>
          </p:txBody>
        </p:sp>
        <p:sp>
          <p:nvSpPr>
            <p:cNvPr id="19" name="Text Box 3105"/>
            <p:cNvSpPr txBox="1">
              <a:spLocks noChangeArrowheads="1"/>
            </p:cNvSpPr>
            <p:nvPr/>
          </p:nvSpPr>
          <p:spPr bwMode="auto">
            <a:xfrm>
              <a:off x="2033674" y="4781637"/>
              <a:ext cx="3232150" cy="369887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>
                  <a:solidFill>
                    <a:srgbClr val="6C3488"/>
                  </a:solidFill>
                </a:rPr>
                <a:t>APPLICATION PROGRAM DESIGN</a:t>
              </a:r>
            </a:p>
          </p:txBody>
        </p:sp>
        <p:sp>
          <p:nvSpPr>
            <p:cNvPr id="20" name="Text Box 3109"/>
            <p:cNvSpPr txBox="1">
              <a:spLocks noChangeArrowheads="1"/>
            </p:cNvSpPr>
            <p:nvPr/>
          </p:nvSpPr>
          <p:spPr bwMode="auto">
            <a:xfrm>
              <a:off x="2020974" y="5543637"/>
              <a:ext cx="3311525" cy="369887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>
                  <a:solidFill>
                    <a:srgbClr val="6C3488"/>
                  </a:solidFill>
                </a:rPr>
                <a:t>TRANSACTION IMPLEMENTATION</a:t>
              </a:r>
            </a:p>
          </p:txBody>
        </p:sp>
        <p:sp>
          <p:nvSpPr>
            <p:cNvPr id="21" name="Text Box 3110"/>
            <p:cNvSpPr txBox="1">
              <a:spLocks noChangeArrowheads="1"/>
            </p:cNvSpPr>
            <p:nvPr/>
          </p:nvSpPr>
          <p:spPr bwMode="auto">
            <a:xfrm>
              <a:off x="2568662" y="6077037"/>
              <a:ext cx="218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>
                  <a:solidFill>
                    <a:srgbClr val="6C3488"/>
                  </a:solidFill>
                </a:rPr>
                <a:t>Application Programs</a:t>
              </a:r>
            </a:p>
          </p:txBody>
        </p:sp>
        <p:cxnSp>
          <p:nvCxnSpPr>
            <p:cNvPr id="22" name="AutoShape 3111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7813762" y="2416261"/>
              <a:ext cx="279400" cy="31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116"/>
            <p:cNvCxnSpPr>
              <a:cxnSpLocks noChangeShapeType="1"/>
            </p:cNvCxnSpPr>
            <p:nvPr/>
          </p:nvCxnSpPr>
          <p:spPr bwMode="auto">
            <a:xfrm>
              <a:off x="7985212" y="5757949"/>
              <a:ext cx="4762" cy="333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Line 3118"/>
            <p:cNvSpPr>
              <a:spLocks noChangeShapeType="1"/>
            </p:cNvSpPr>
            <p:nvPr/>
          </p:nvSpPr>
          <p:spPr bwMode="auto">
            <a:xfrm flipH="1">
              <a:off x="4749887" y="1719349"/>
              <a:ext cx="1687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119"/>
            <p:cNvSpPr>
              <a:spLocks noChangeShapeType="1"/>
            </p:cNvSpPr>
            <p:nvPr/>
          </p:nvSpPr>
          <p:spPr bwMode="auto">
            <a:xfrm>
              <a:off x="3554499" y="1871749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120"/>
            <p:cNvSpPr>
              <a:spLocks noChangeShapeType="1"/>
            </p:cNvSpPr>
            <p:nvPr/>
          </p:nvSpPr>
          <p:spPr bwMode="auto">
            <a:xfrm>
              <a:off x="3554499" y="2862349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21"/>
            <p:cNvSpPr>
              <a:spLocks noChangeShapeType="1"/>
            </p:cNvSpPr>
            <p:nvPr/>
          </p:nvSpPr>
          <p:spPr bwMode="auto">
            <a:xfrm>
              <a:off x="3554499" y="3700549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22"/>
            <p:cNvSpPr>
              <a:spLocks noChangeShapeType="1"/>
            </p:cNvSpPr>
            <p:nvPr/>
          </p:nvSpPr>
          <p:spPr bwMode="auto">
            <a:xfrm>
              <a:off x="3554499" y="5148349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123"/>
            <p:cNvSpPr>
              <a:spLocks noChangeShapeType="1"/>
            </p:cNvSpPr>
            <p:nvPr/>
          </p:nvSpPr>
          <p:spPr bwMode="auto">
            <a:xfrm>
              <a:off x="3554499" y="5910349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24"/>
            <p:cNvSpPr>
              <a:spLocks noChangeShapeType="1"/>
            </p:cNvSpPr>
            <p:nvPr/>
          </p:nvSpPr>
          <p:spPr bwMode="auto">
            <a:xfrm>
              <a:off x="7985212" y="3014749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25"/>
            <p:cNvSpPr>
              <a:spLocks noChangeShapeType="1"/>
            </p:cNvSpPr>
            <p:nvPr/>
          </p:nvSpPr>
          <p:spPr bwMode="auto">
            <a:xfrm>
              <a:off x="7985212" y="4386349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26"/>
            <p:cNvSpPr>
              <a:spLocks noChangeShapeType="1"/>
            </p:cNvSpPr>
            <p:nvPr/>
          </p:nvSpPr>
          <p:spPr bwMode="auto">
            <a:xfrm>
              <a:off x="7985212" y="5072149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27"/>
            <p:cNvSpPr>
              <a:spLocks noChangeShapeType="1"/>
            </p:cNvSpPr>
            <p:nvPr/>
          </p:nvSpPr>
          <p:spPr bwMode="auto">
            <a:xfrm flipV="1">
              <a:off x="1033549" y="3624349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28"/>
            <p:cNvSpPr>
              <a:spLocks noChangeShapeType="1"/>
            </p:cNvSpPr>
            <p:nvPr/>
          </p:nvSpPr>
          <p:spPr bwMode="auto">
            <a:xfrm>
              <a:off x="957349" y="4233949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29"/>
            <p:cNvSpPr>
              <a:spLocks noChangeShapeType="1"/>
            </p:cNvSpPr>
            <p:nvPr/>
          </p:nvSpPr>
          <p:spPr bwMode="auto">
            <a:xfrm flipH="1">
              <a:off x="5030874" y="4691149"/>
              <a:ext cx="1547813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30"/>
            <p:cNvSpPr>
              <a:spLocks noChangeShapeType="1"/>
            </p:cNvSpPr>
            <p:nvPr/>
          </p:nvSpPr>
          <p:spPr bwMode="auto">
            <a:xfrm>
              <a:off x="4186324" y="3471949"/>
              <a:ext cx="2954338" cy="2209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3131"/>
            <p:cNvCxnSpPr>
              <a:cxnSpLocks noChangeShapeType="1"/>
              <a:stCxn id="4" idx="4"/>
            </p:cNvCxnSpPr>
            <p:nvPr/>
          </p:nvCxnSpPr>
          <p:spPr bwMode="auto">
            <a:xfrm>
              <a:off x="7950287" y="1052599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Line 3133"/>
            <p:cNvSpPr>
              <a:spLocks noChangeShapeType="1"/>
            </p:cNvSpPr>
            <p:nvPr/>
          </p:nvSpPr>
          <p:spPr bwMode="auto">
            <a:xfrm flipH="1">
              <a:off x="9533024" y="4081549"/>
              <a:ext cx="492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095"/>
            <p:cNvSpPr txBox="1">
              <a:spLocks noChangeArrowheads="1"/>
            </p:cNvSpPr>
            <p:nvPr/>
          </p:nvSpPr>
          <p:spPr bwMode="auto">
            <a:xfrm>
              <a:off x="2033674" y="1468550"/>
              <a:ext cx="27969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000" dirty="0" smtClean="0">
                  <a:solidFill>
                    <a:srgbClr val="BC3700"/>
                  </a:solidFill>
                </a:rPr>
                <a:t>Functional Requirements</a:t>
              </a:r>
              <a:endParaRPr lang="en-US" sz="2000" dirty="0">
                <a:solidFill>
                  <a:srgbClr val="BC37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15" y="-282431"/>
            <a:ext cx="10515600" cy="1325563"/>
          </a:xfrm>
        </p:spPr>
        <p:txBody>
          <a:bodyPr/>
          <a:lstStyle/>
          <a:p>
            <a:r>
              <a:rPr lang="en-US" dirty="0" smtClean="0"/>
              <a:t>ER Data Model</a:t>
            </a:r>
            <a:endParaRPr lang="en-US" dirty="0"/>
          </a:p>
        </p:txBody>
      </p:sp>
      <p:grpSp>
        <p:nvGrpSpPr>
          <p:cNvPr id="4" name="Group 1173"/>
          <p:cNvGrpSpPr>
            <a:grpSpLocks/>
          </p:cNvGrpSpPr>
          <p:nvPr/>
        </p:nvGrpSpPr>
        <p:grpSpPr bwMode="auto">
          <a:xfrm>
            <a:off x="844550" y="384175"/>
            <a:ext cx="6888163" cy="5722938"/>
            <a:chOff x="864" y="833"/>
            <a:chExt cx="4375" cy="3111"/>
          </a:xfrm>
        </p:grpSpPr>
        <p:sp>
          <p:nvSpPr>
            <p:cNvPr id="5" name="Oval 1028"/>
            <p:cNvSpPr>
              <a:spLocks noChangeArrowheads="1"/>
            </p:cNvSpPr>
            <p:nvPr/>
          </p:nvSpPr>
          <p:spPr bwMode="auto">
            <a:xfrm>
              <a:off x="864" y="1131"/>
              <a:ext cx="401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Oval 1029"/>
            <p:cNvSpPr>
              <a:spLocks noChangeArrowheads="1"/>
            </p:cNvSpPr>
            <p:nvPr/>
          </p:nvSpPr>
          <p:spPr bwMode="auto">
            <a:xfrm>
              <a:off x="1354" y="1398"/>
              <a:ext cx="401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Oval 1030"/>
            <p:cNvSpPr>
              <a:spLocks noChangeArrowheads="1"/>
            </p:cNvSpPr>
            <p:nvPr/>
          </p:nvSpPr>
          <p:spPr bwMode="auto">
            <a:xfrm>
              <a:off x="1844" y="1131"/>
              <a:ext cx="401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Oval 1031"/>
            <p:cNvSpPr>
              <a:spLocks noChangeArrowheads="1"/>
            </p:cNvSpPr>
            <p:nvPr/>
          </p:nvSpPr>
          <p:spPr bwMode="auto">
            <a:xfrm>
              <a:off x="1354" y="1131"/>
              <a:ext cx="401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Line 1032"/>
            <p:cNvSpPr>
              <a:spLocks noChangeShapeType="1"/>
            </p:cNvSpPr>
            <p:nvPr/>
          </p:nvSpPr>
          <p:spPr bwMode="auto">
            <a:xfrm>
              <a:off x="1176" y="1265"/>
              <a:ext cx="222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 flipH="1">
              <a:off x="1710" y="1265"/>
              <a:ext cx="267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1577" y="1265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35"/>
            <p:cNvSpPr>
              <a:spLocks noChangeArrowheads="1"/>
            </p:cNvSpPr>
            <p:nvPr/>
          </p:nvSpPr>
          <p:spPr bwMode="auto">
            <a:xfrm>
              <a:off x="1666" y="1710"/>
              <a:ext cx="623" cy="1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1621" y="1532"/>
              <a:ext cx="223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37"/>
            <p:cNvSpPr>
              <a:spLocks noChangeArrowheads="1"/>
            </p:cNvSpPr>
            <p:nvPr/>
          </p:nvSpPr>
          <p:spPr bwMode="auto">
            <a:xfrm>
              <a:off x="1799" y="1443"/>
              <a:ext cx="223" cy="1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Oval 1038"/>
            <p:cNvSpPr>
              <a:spLocks noChangeArrowheads="1"/>
            </p:cNvSpPr>
            <p:nvPr/>
          </p:nvSpPr>
          <p:spPr bwMode="auto">
            <a:xfrm>
              <a:off x="2022" y="1309"/>
              <a:ext cx="312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Oval 1039"/>
            <p:cNvSpPr>
              <a:spLocks noChangeArrowheads="1"/>
            </p:cNvSpPr>
            <p:nvPr/>
          </p:nvSpPr>
          <p:spPr bwMode="auto">
            <a:xfrm>
              <a:off x="2245" y="1487"/>
              <a:ext cx="311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>
              <a:off x="1888" y="1576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 flipH="1">
              <a:off x="2156" y="1443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2200" y="1621"/>
              <a:ext cx="223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043"/>
            <p:cNvSpPr>
              <a:spLocks noChangeArrowheads="1"/>
            </p:cNvSpPr>
            <p:nvPr/>
          </p:nvSpPr>
          <p:spPr bwMode="auto">
            <a:xfrm>
              <a:off x="1131" y="1576"/>
              <a:ext cx="223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Oval 1044"/>
            <p:cNvSpPr>
              <a:spLocks noChangeArrowheads="1"/>
            </p:cNvSpPr>
            <p:nvPr/>
          </p:nvSpPr>
          <p:spPr bwMode="auto">
            <a:xfrm>
              <a:off x="1042" y="1844"/>
              <a:ext cx="312" cy="1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354" y="1666"/>
              <a:ext cx="312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 flipV="1">
              <a:off x="1354" y="1799"/>
              <a:ext cx="312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047"/>
            <p:cNvSpPr>
              <a:spLocks noChangeArrowheads="1"/>
            </p:cNvSpPr>
            <p:nvPr/>
          </p:nvSpPr>
          <p:spPr bwMode="auto">
            <a:xfrm>
              <a:off x="3046" y="1265"/>
              <a:ext cx="713" cy="311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AutoShape 1048"/>
            <p:cNvSpPr>
              <a:spLocks noChangeArrowheads="1"/>
            </p:cNvSpPr>
            <p:nvPr/>
          </p:nvSpPr>
          <p:spPr bwMode="auto">
            <a:xfrm>
              <a:off x="3135" y="1933"/>
              <a:ext cx="713" cy="311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Oval 1049"/>
            <p:cNvSpPr>
              <a:spLocks noChangeArrowheads="1"/>
            </p:cNvSpPr>
            <p:nvPr/>
          </p:nvSpPr>
          <p:spPr bwMode="auto">
            <a:xfrm>
              <a:off x="2868" y="1710"/>
              <a:ext cx="401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AutoShape 1050"/>
            <p:cNvSpPr>
              <a:spLocks noChangeArrowheads="1"/>
            </p:cNvSpPr>
            <p:nvPr/>
          </p:nvSpPr>
          <p:spPr bwMode="auto">
            <a:xfrm>
              <a:off x="4516" y="1977"/>
              <a:ext cx="579" cy="35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8" name="Line 1051"/>
            <p:cNvSpPr>
              <a:spLocks noChangeShapeType="1"/>
            </p:cNvSpPr>
            <p:nvPr/>
          </p:nvSpPr>
          <p:spPr bwMode="auto">
            <a:xfrm flipV="1">
              <a:off x="2289" y="1443"/>
              <a:ext cx="757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052"/>
            <p:cNvSpPr txBox="1">
              <a:spLocks noChangeArrowheads="1"/>
            </p:cNvSpPr>
            <p:nvPr/>
          </p:nvSpPr>
          <p:spPr bwMode="auto">
            <a:xfrm>
              <a:off x="868" y="1100"/>
              <a:ext cx="432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Fname</a:t>
              </a:r>
            </a:p>
          </p:txBody>
        </p:sp>
        <p:sp>
          <p:nvSpPr>
            <p:cNvPr id="30" name="Text Box 1053"/>
            <p:cNvSpPr txBox="1">
              <a:spLocks noChangeArrowheads="1"/>
            </p:cNvSpPr>
            <p:nvPr/>
          </p:nvSpPr>
          <p:spPr bwMode="auto">
            <a:xfrm>
              <a:off x="1414" y="1100"/>
              <a:ext cx="367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Minit</a:t>
              </a:r>
            </a:p>
          </p:txBody>
        </p:sp>
        <p:sp>
          <p:nvSpPr>
            <p:cNvPr id="31" name="Text Box 1054"/>
            <p:cNvSpPr txBox="1">
              <a:spLocks noChangeArrowheads="1"/>
            </p:cNvSpPr>
            <p:nvPr/>
          </p:nvSpPr>
          <p:spPr bwMode="auto">
            <a:xfrm>
              <a:off x="1848" y="1100"/>
              <a:ext cx="428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Lname</a:t>
              </a:r>
            </a:p>
          </p:txBody>
        </p:sp>
        <p:sp>
          <p:nvSpPr>
            <p:cNvPr id="32" name="Text Box 1055"/>
            <p:cNvSpPr txBox="1">
              <a:spLocks noChangeArrowheads="1"/>
            </p:cNvSpPr>
            <p:nvPr/>
          </p:nvSpPr>
          <p:spPr bwMode="auto">
            <a:xfrm>
              <a:off x="1385" y="1368"/>
              <a:ext cx="392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33" name="Text Box 1056"/>
            <p:cNvSpPr txBox="1">
              <a:spLocks noChangeArrowheads="1"/>
            </p:cNvSpPr>
            <p:nvPr/>
          </p:nvSpPr>
          <p:spPr bwMode="auto">
            <a:xfrm>
              <a:off x="1776" y="1412"/>
              <a:ext cx="274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Sex</a:t>
              </a:r>
            </a:p>
          </p:txBody>
        </p:sp>
        <p:sp>
          <p:nvSpPr>
            <p:cNvPr id="34" name="Text Box 1057"/>
            <p:cNvSpPr txBox="1">
              <a:spLocks noChangeArrowheads="1"/>
            </p:cNvSpPr>
            <p:nvPr/>
          </p:nvSpPr>
          <p:spPr bwMode="auto">
            <a:xfrm>
              <a:off x="1978" y="1278"/>
              <a:ext cx="488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Address</a:t>
              </a:r>
            </a:p>
          </p:txBody>
        </p:sp>
        <p:sp>
          <p:nvSpPr>
            <p:cNvPr id="35" name="Text Box 1058"/>
            <p:cNvSpPr txBox="1">
              <a:spLocks noChangeArrowheads="1"/>
            </p:cNvSpPr>
            <p:nvPr/>
          </p:nvSpPr>
          <p:spPr bwMode="auto">
            <a:xfrm>
              <a:off x="2230" y="1456"/>
              <a:ext cx="397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Salary</a:t>
              </a:r>
            </a:p>
          </p:txBody>
        </p:sp>
        <p:sp>
          <p:nvSpPr>
            <p:cNvPr id="36" name="Text Box 1059"/>
            <p:cNvSpPr txBox="1">
              <a:spLocks noChangeArrowheads="1"/>
            </p:cNvSpPr>
            <p:nvPr/>
          </p:nvSpPr>
          <p:spPr bwMode="auto">
            <a:xfrm>
              <a:off x="1678" y="1695"/>
              <a:ext cx="61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EMPLOYEE</a:t>
              </a:r>
            </a:p>
          </p:txBody>
        </p:sp>
        <p:sp>
          <p:nvSpPr>
            <p:cNvPr id="37" name="Text Box 1060"/>
            <p:cNvSpPr txBox="1">
              <a:spLocks noChangeArrowheads="1"/>
            </p:cNvSpPr>
            <p:nvPr/>
          </p:nvSpPr>
          <p:spPr bwMode="auto">
            <a:xfrm>
              <a:off x="1108" y="1545"/>
              <a:ext cx="274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Ssn</a:t>
              </a:r>
            </a:p>
          </p:txBody>
        </p:sp>
        <p:sp>
          <p:nvSpPr>
            <p:cNvPr id="38" name="Text Box 1061"/>
            <p:cNvSpPr txBox="1">
              <a:spLocks noChangeArrowheads="1"/>
            </p:cNvSpPr>
            <p:nvPr/>
          </p:nvSpPr>
          <p:spPr bwMode="auto">
            <a:xfrm>
              <a:off x="1008" y="1813"/>
              <a:ext cx="388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Bdate</a:t>
              </a:r>
            </a:p>
          </p:txBody>
        </p:sp>
        <p:sp>
          <p:nvSpPr>
            <p:cNvPr id="39" name="Text Box 1062"/>
            <p:cNvSpPr txBox="1">
              <a:spLocks noChangeArrowheads="1"/>
            </p:cNvSpPr>
            <p:nvPr/>
          </p:nvSpPr>
          <p:spPr bwMode="auto">
            <a:xfrm>
              <a:off x="3092" y="1339"/>
              <a:ext cx="71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WORKS_FOR</a:t>
              </a:r>
            </a:p>
          </p:txBody>
        </p:sp>
        <p:sp>
          <p:nvSpPr>
            <p:cNvPr id="40" name="Text Box 1063"/>
            <p:cNvSpPr txBox="1">
              <a:spLocks noChangeArrowheads="1"/>
            </p:cNvSpPr>
            <p:nvPr/>
          </p:nvSpPr>
          <p:spPr bwMode="auto">
            <a:xfrm>
              <a:off x="3238" y="2007"/>
              <a:ext cx="600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MANAGES</a:t>
              </a:r>
            </a:p>
          </p:txBody>
        </p:sp>
        <p:sp>
          <p:nvSpPr>
            <p:cNvPr id="41" name="Text Box 1064"/>
            <p:cNvSpPr txBox="1">
              <a:spLocks noChangeArrowheads="1"/>
            </p:cNvSpPr>
            <p:nvPr/>
          </p:nvSpPr>
          <p:spPr bwMode="auto">
            <a:xfrm>
              <a:off x="2814" y="1679"/>
              <a:ext cx="5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Startdate</a:t>
              </a:r>
            </a:p>
          </p:txBody>
        </p:sp>
        <p:sp>
          <p:nvSpPr>
            <p:cNvPr id="42" name="Line 1065"/>
            <p:cNvSpPr>
              <a:spLocks noChangeShapeType="1"/>
            </p:cNvSpPr>
            <p:nvPr/>
          </p:nvSpPr>
          <p:spPr bwMode="auto">
            <a:xfrm>
              <a:off x="3180" y="1844"/>
              <a:ext cx="223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066"/>
            <p:cNvSpPr>
              <a:spLocks noChangeShapeType="1"/>
            </p:cNvSpPr>
            <p:nvPr/>
          </p:nvSpPr>
          <p:spPr bwMode="auto">
            <a:xfrm flipV="1">
              <a:off x="3803" y="1728"/>
              <a:ext cx="613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067"/>
            <p:cNvSpPr>
              <a:spLocks noChangeShapeType="1"/>
            </p:cNvSpPr>
            <p:nvPr/>
          </p:nvSpPr>
          <p:spPr bwMode="auto">
            <a:xfrm>
              <a:off x="2289" y="1755"/>
              <a:ext cx="891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1068"/>
            <p:cNvGrpSpPr>
              <a:grpSpLocks/>
            </p:cNvGrpSpPr>
            <p:nvPr/>
          </p:nvGrpSpPr>
          <p:grpSpPr bwMode="auto">
            <a:xfrm>
              <a:off x="3224" y="1649"/>
              <a:ext cx="1161" cy="223"/>
              <a:chOff x="3224" y="1576"/>
              <a:chExt cx="1161" cy="223"/>
            </a:xfrm>
          </p:grpSpPr>
          <p:sp>
            <p:nvSpPr>
              <p:cNvPr id="147" name="Oval 1069"/>
              <p:cNvSpPr>
                <a:spLocks noChangeArrowheads="1"/>
              </p:cNvSpPr>
              <p:nvPr/>
            </p:nvSpPr>
            <p:spPr bwMode="auto">
              <a:xfrm>
                <a:off x="3358" y="1576"/>
                <a:ext cx="802" cy="22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Text Box 1070"/>
              <p:cNvSpPr txBox="1">
                <a:spLocks noChangeArrowheads="1"/>
              </p:cNvSpPr>
              <p:nvPr/>
            </p:nvSpPr>
            <p:spPr bwMode="auto">
              <a:xfrm>
                <a:off x="3224" y="1590"/>
                <a:ext cx="116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Number Of Employees</a:t>
                </a:r>
              </a:p>
            </p:txBody>
          </p:sp>
          <p:sp>
            <p:nvSpPr>
              <p:cNvPr id="149" name="Line 1071"/>
              <p:cNvSpPr>
                <a:spLocks noChangeShapeType="1"/>
              </p:cNvSpPr>
              <p:nvPr/>
            </p:nvSpPr>
            <p:spPr bwMode="auto">
              <a:xfrm>
                <a:off x="4160" y="1666"/>
                <a:ext cx="2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1072"/>
            <p:cNvSpPr>
              <a:spLocks noChangeShapeType="1"/>
            </p:cNvSpPr>
            <p:nvPr/>
          </p:nvSpPr>
          <p:spPr bwMode="auto">
            <a:xfrm>
              <a:off x="3714" y="1398"/>
              <a:ext cx="668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1073"/>
            <p:cNvGrpSpPr>
              <a:grpSpLocks/>
            </p:cNvGrpSpPr>
            <p:nvPr/>
          </p:nvGrpSpPr>
          <p:grpSpPr bwMode="auto">
            <a:xfrm>
              <a:off x="4432" y="1638"/>
              <a:ext cx="807" cy="168"/>
              <a:chOff x="4320" y="1374"/>
              <a:chExt cx="869" cy="183"/>
            </a:xfrm>
          </p:grpSpPr>
          <p:sp>
            <p:nvSpPr>
              <p:cNvPr id="145" name="Rectangle 1074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86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Text Box 1075"/>
              <p:cNvSpPr txBox="1">
                <a:spLocks noChangeArrowheads="1"/>
              </p:cNvSpPr>
              <p:nvPr/>
            </p:nvSpPr>
            <p:spPr bwMode="auto">
              <a:xfrm>
                <a:off x="4370" y="1374"/>
                <a:ext cx="819" cy="18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DEPARTMENT</a:t>
                </a:r>
              </a:p>
            </p:txBody>
          </p:sp>
        </p:grpSp>
        <p:grpSp>
          <p:nvGrpSpPr>
            <p:cNvPr id="48" name="Group 1076"/>
            <p:cNvGrpSpPr>
              <a:grpSpLocks/>
            </p:cNvGrpSpPr>
            <p:nvPr/>
          </p:nvGrpSpPr>
          <p:grpSpPr bwMode="auto">
            <a:xfrm>
              <a:off x="4073" y="1189"/>
              <a:ext cx="399" cy="167"/>
              <a:chOff x="4176" y="974"/>
              <a:chExt cx="431" cy="181"/>
            </a:xfrm>
          </p:grpSpPr>
          <p:sp>
            <p:nvSpPr>
              <p:cNvPr id="143" name="Oval 107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336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Text Box 1078"/>
              <p:cNvSpPr txBox="1">
                <a:spLocks noChangeArrowheads="1"/>
              </p:cNvSpPr>
              <p:nvPr/>
            </p:nvSpPr>
            <p:spPr bwMode="auto">
              <a:xfrm>
                <a:off x="4182" y="974"/>
                <a:ext cx="425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Name</a:t>
                </a:r>
              </a:p>
            </p:txBody>
          </p:sp>
        </p:grpSp>
        <p:grpSp>
          <p:nvGrpSpPr>
            <p:cNvPr id="49" name="Group 1079"/>
            <p:cNvGrpSpPr>
              <a:grpSpLocks/>
            </p:cNvGrpSpPr>
            <p:nvPr/>
          </p:nvGrpSpPr>
          <p:grpSpPr bwMode="auto">
            <a:xfrm>
              <a:off x="4247" y="833"/>
              <a:ext cx="498" cy="209"/>
              <a:chOff x="4460" y="734"/>
              <a:chExt cx="537" cy="226"/>
            </a:xfrm>
          </p:grpSpPr>
          <p:sp>
            <p:nvSpPr>
              <p:cNvPr id="141" name="Oval 1080"/>
              <p:cNvSpPr>
                <a:spLocks noChangeArrowheads="1"/>
              </p:cNvSpPr>
              <p:nvPr/>
            </p:nvSpPr>
            <p:spPr bwMode="auto">
              <a:xfrm>
                <a:off x="4512" y="768"/>
                <a:ext cx="389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Text Box 1081"/>
              <p:cNvSpPr txBox="1">
                <a:spLocks noChangeArrowheads="1"/>
              </p:cNvSpPr>
              <p:nvPr/>
            </p:nvSpPr>
            <p:spPr bwMode="auto">
              <a:xfrm>
                <a:off x="4460" y="734"/>
                <a:ext cx="53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Number</a:t>
                </a:r>
              </a:p>
            </p:txBody>
          </p:sp>
        </p:grpSp>
        <p:grpSp>
          <p:nvGrpSpPr>
            <p:cNvPr id="50" name="Group 1082"/>
            <p:cNvGrpSpPr>
              <a:grpSpLocks/>
            </p:cNvGrpSpPr>
            <p:nvPr/>
          </p:nvGrpSpPr>
          <p:grpSpPr bwMode="auto">
            <a:xfrm>
              <a:off x="4512" y="1087"/>
              <a:ext cx="585" cy="222"/>
              <a:chOff x="4992" y="864"/>
              <a:chExt cx="631" cy="240"/>
            </a:xfrm>
          </p:grpSpPr>
          <p:sp>
            <p:nvSpPr>
              <p:cNvPr id="138" name="Oval 1083"/>
              <p:cNvSpPr>
                <a:spLocks noChangeArrowheads="1"/>
              </p:cNvSpPr>
              <p:nvPr/>
            </p:nvSpPr>
            <p:spPr bwMode="auto">
              <a:xfrm>
                <a:off x="5017" y="906"/>
                <a:ext cx="589" cy="1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Oval 1084"/>
              <p:cNvSpPr>
                <a:spLocks noChangeArrowheads="1"/>
              </p:cNvSpPr>
              <p:nvPr/>
            </p:nvSpPr>
            <p:spPr bwMode="auto">
              <a:xfrm>
                <a:off x="4992" y="864"/>
                <a:ext cx="624" cy="2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Text Box 1085"/>
              <p:cNvSpPr txBox="1">
                <a:spLocks noChangeArrowheads="1"/>
              </p:cNvSpPr>
              <p:nvPr/>
            </p:nvSpPr>
            <p:spPr bwMode="auto">
              <a:xfrm>
                <a:off x="5024" y="878"/>
                <a:ext cx="599" cy="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Locations</a:t>
                </a:r>
              </a:p>
            </p:txBody>
          </p:sp>
        </p:grpSp>
        <p:sp>
          <p:nvSpPr>
            <p:cNvPr id="51" name="Line 1086"/>
            <p:cNvSpPr>
              <a:spLocks noChangeShapeType="1"/>
            </p:cNvSpPr>
            <p:nvPr/>
          </p:nvSpPr>
          <p:spPr bwMode="auto">
            <a:xfrm>
              <a:off x="4249" y="1354"/>
              <a:ext cx="178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087"/>
            <p:cNvSpPr>
              <a:spLocks noChangeShapeType="1"/>
            </p:cNvSpPr>
            <p:nvPr/>
          </p:nvSpPr>
          <p:spPr bwMode="auto">
            <a:xfrm>
              <a:off x="4427" y="1042"/>
              <a:ext cx="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088"/>
            <p:cNvSpPr>
              <a:spLocks noChangeShapeType="1"/>
            </p:cNvSpPr>
            <p:nvPr/>
          </p:nvSpPr>
          <p:spPr bwMode="auto">
            <a:xfrm>
              <a:off x="4783" y="1309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89"/>
            <p:cNvSpPr>
              <a:spLocks noChangeShapeType="1"/>
            </p:cNvSpPr>
            <p:nvPr/>
          </p:nvSpPr>
          <p:spPr bwMode="auto">
            <a:xfrm>
              <a:off x="4783" y="1710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1090"/>
            <p:cNvSpPr txBox="1">
              <a:spLocks noChangeArrowheads="1"/>
            </p:cNvSpPr>
            <p:nvPr/>
          </p:nvSpPr>
          <p:spPr bwMode="auto">
            <a:xfrm>
              <a:off x="4526" y="2051"/>
              <a:ext cx="618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CONTROLS</a:t>
              </a:r>
            </a:p>
          </p:txBody>
        </p:sp>
        <p:sp>
          <p:nvSpPr>
            <p:cNvPr id="56" name="AutoShape 1091"/>
            <p:cNvSpPr>
              <a:spLocks noChangeArrowheads="1"/>
            </p:cNvSpPr>
            <p:nvPr/>
          </p:nvSpPr>
          <p:spPr bwMode="auto">
            <a:xfrm>
              <a:off x="3135" y="2556"/>
              <a:ext cx="713" cy="31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57" name="Group 1092"/>
            <p:cNvGrpSpPr>
              <a:grpSpLocks/>
            </p:cNvGrpSpPr>
            <p:nvPr/>
          </p:nvGrpSpPr>
          <p:grpSpPr bwMode="auto">
            <a:xfrm>
              <a:off x="4516" y="2632"/>
              <a:ext cx="668" cy="167"/>
              <a:chOff x="4560" y="2528"/>
              <a:chExt cx="720" cy="180"/>
            </a:xfrm>
          </p:grpSpPr>
          <p:sp>
            <p:nvSpPr>
              <p:cNvPr id="136" name="Rectangle 1093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720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1094"/>
              <p:cNvSpPr txBox="1">
                <a:spLocks noChangeArrowheads="1"/>
              </p:cNvSpPr>
              <p:nvPr/>
            </p:nvSpPr>
            <p:spPr bwMode="auto">
              <a:xfrm>
                <a:off x="4620" y="2528"/>
                <a:ext cx="561" cy="1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PROJECT</a:t>
                </a:r>
              </a:p>
            </p:txBody>
          </p:sp>
        </p:grpSp>
        <p:sp>
          <p:nvSpPr>
            <p:cNvPr id="58" name="Text Box 1095"/>
            <p:cNvSpPr txBox="1">
              <a:spLocks noChangeArrowheads="1"/>
            </p:cNvSpPr>
            <p:nvPr/>
          </p:nvSpPr>
          <p:spPr bwMode="auto">
            <a:xfrm>
              <a:off x="3189" y="2630"/>
              <a:ext cx="67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WORKS_ON</a:t>
              </a:r>
            </a:p>
          </p:txBody>
        </p:sp>
        <p:sp>
          <p:nvSpPr>
            <p:cNvPr id="59" name="Oval 1096"/>
            <p:cNvSpPr>
              <a:spLocks noChangeArrowheads="1"/>
            </p:cNvSpPr>
            <p:nvPr/>
          </p:nvSpPr>
          <p:spPr bwMode="auto">
            <a:xfrm>
              <a:off x="3046" y="2378"/>
              <a:ext cx="357" cy="1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Line 1097"/>
            <p:cNvSpPr>
              <a:spLocks noChangeShapeType="1"/>
            </p:cNvSpPr>
            <p:nvPr/>
          </p:nvSpPr>
          <p:spPr bwMode="auto">
            <a:xfrm>
              <a:off x="2256" y="182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098"/>
            <p:cNvSpPr>
              <a:spLocks noChangeShapeType="1"/>
            </p:cNvSpPr>
            <p:nvPr/>
          </p:nvSpPr>
          <p:spPr bwMode="auto">
            <a:xfrm>
              <a:off x="3803" y="2688"/>
              <a:ext cx="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099"/>
            <p:cNvSpPr txBox="1">
              <a:spLocks noChangeArrowheads="1"/>
            </p:cNvSpPr>
            <p:nvPr/>
          </p:nvSpPr>
          <p:spPr bwMode="auto">
            <a:xfrm>
              <a:off x="3055" y="2346"/>
              <a:ext cx="39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Hours</a:t>
              </a:r>
            </a:p>
          </p:txBody>
        </p:sp>
        <p:sp>
          <p:nvSpPr>
            <p:cNvPr id="63" name="Line 1100"/>
            <p:cNvSpPr>
              <a:spLocks noChangeShapeType="1"/>
            </p:cNvSpPr>
            <p:nvPr/>
          </p:nvSpPr>
          <p:spPr bwMode="auto">
            <a:xfrm>
              <a:off x="3269" y="2512"/>
              <a:ext cx="134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101"/>
            <p:cNvSpPr>
              <a:spLocks noChangeShapeType="1"/>
            </p:cNvSpPr>
            <p:nvPr/>
          </p:nvSpPr>
          <p:spPr bwMode="auto">
            <a:xfrm flipV="1">
              <a:off x="4783" y="2289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1102"/>
            <p:cNvGrpSpPr>
              <a:grpSpLocks/>
            </p:cNvGrpSpPr>
            <p:nvPr/>
          </p:nvGrpSpPr>
          <p:grpSpPr bwMode="auto">
            <a:xfrm>
              <a:off x="4123" y="2792"/>
              <a:ext cx="393" cy="209"/>
              <a:chOff x="4187" y="2798"/>
              <a:chExt cx="424" cy="226"/>
            </a:xfrm>
          </p:grpSpPr>
          <p:sp>
            <p:nvSpPr>
              <p:cNvPr id="134" name="Oval 1103"/>
              <p:cNvSpPr>
                <a:spLocks noChangeArrowheads="1"/>
              </p:cNvSpPr>
              <p:nvPr/>
            </p:nvSpPr>
            <p:spPr bwMode="auto">
              <a:xfrm>
                <a:off x="4224" y="2832"/>
                <a:ext cx="288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Text Box 1104"/>
              <p:cNvSpPr txBox="1">
                <a:spLocks noChangeArrowheads="1"/>
              </p:cNvSpPr>
              <p:nvPr/>
            </p:nvSpPr>
            <p:spPr bwMode="auto">
              <a:xfrm>
                <a:off x="4187" y="2798"/>
                <a:ext cx="424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Name</a:t>
                </a:r>
              </a:p>
            </p:txBody>
          </p:sp>
        </p:grpSp>
        <p:grpSp>
          <p:nvGrpSpPr>
            <p:cNvPr id="66" name="Group 1105"/>
            <p:cNvGrpSpPr>
              <a:grpSpLocks/>
            </p:cNvGrpSpPr>
            <p:nvPr/>
          </p:nvGrpSpPr>
          <p:grpSpPr bwMode="auto">
            <a:xfrm>
              <a:off x="4204" y="3059"/>
              <a:ext cx="498" cy="210"/>
              <a:chOff x="4317" y="3133"/>
              <a:chExt cx="537" cy="227"/>
            </a:xfrm>
          </p:grpSpPr>
          <p:sp>
            <p:nvSpPr>
              <p:cNvPr id="132" name="Oval 1106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384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Text Box 1107"/>
              <p:cNvSpPr txBox="1">
                <a:spLocks noChangeArrowheads="1"/>
              </p:cNvSpPr>
              <p:nvPr/>
            </p:nvSpPr>
            <p:spPr bwMode="auto">
              <a:xfrm>
                <a:off x="4318" y="3133"/>
                <a:ext cx="536" cy="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Number</a:t>
                </a:r>
              </a:p>
            </p:txBody>
          </p:sp>
        </p:grpSp>
        <p:grpSp>
          <p:nvGrpSpPr>
            <p:cNvPr id="67" name="Group 1108"/>
            <p:cNvGrpSpPr>
              <a:grpSpLocks/>
            </p:cNvGrpSpPr>
            <p:nvPr/>
          </p:nvGrpSpPr>
          <p:grpSpPr bwMode="auto">
            <a:xfrm>
              <a:off x="4594" y="2930"/>
              <a:ext cx="511" cy="168"/>
              <a:chOff x="4839" y="2846"/>
              <a:chExt cx="552" cy="182"/>
            </a:xfrm>
          </p:grpSpPr>
          <p:sp>
            <p:nvSpPr>
              <p:cNvPr id="130" name="Oval 110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480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Text Box 1110"/>
              <p:cNvSpPr txBox="1">
                <a:spLocks noChangeArrowheads="1"/>
              </p:cNvSpPr>
              <p:nvPr/>
            </p:nvSpPr>
            <p:spPr bwMode="auto">
              <a:xfrm>
                <a:off x="4839" y="2846"/>
                <a:ext cx="552" cy="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Location</a:t>
                </a:r>
              </a:p>
            </p:txBody>
          </p:sp>
        </p:grpSp>
        <p:sp>
          <p:nvSpPr>
            <p:cNvPr id="68" name="Line 1111"/>
            <p:cNvSpPr>
              <a:spLocks noChangeShapeType="1"/>
            </p:cNvSpPr>
            <p:nvPr/>
          </p:nvSpPr>
          <p:spPr bwMode="auto">
            <a:xfrm flipH="1">
              <a:off x="4382" y="2779"/>
              <a:ext cx="178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112"/>
            <p:cNvSpPr>
              <a:spLocks noChangeShapeType="1"/>
            </p:cNvSpPr>
            <p:nvPr/>
          </p:nvSpPr>
          <p:spPr bwMode="auto">
            <a:xfrm flipH="1">
              <a:off x="4471" y="2779"/>
              <a:ext cx="179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113"/>
            <p:cNvSpPr>
              <a:spLocks noChangeShapeType="1"/>
            </p:cNvSpPr>
            <p:nvPr/>
          </p:nvSpPr>
          <p:spPr bwMode="auto">
            <a:xfrm flipH="1">
              <a:off x="4828" y="2779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114"/>
            <p:cNvGrpSpPr>
              <a:grpSpLocks/>
            </p:cNvGrpSpPr>
            <p:nvPr/>
          </p:nvGrpSpPr>
          <p:grpSpPr bwMode="auto">
            <a:xfrm>
              <a:off x="2467" y="2779"/>
              <a:ext cx="1025" cy="490"/>
              <a:chOff x="2544" y="2976"/>
              <a:chExt cx="768" cy="384"/>
            </a:xfrm>
          </p:grpSpPr>
          <p:sp>
            <p:nvSpPr>
              <p:cNvPr id="128" name="AutoShape 1115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768" cy="384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AutoShape 1116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672" cy="288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2" name="Text Box 1117"/>
            <p:cNvSpPr txBox="1">
              <a:spLocks noChangeArrowheads="1"/>
            </p:cNvSpPr>
            <p:nvPr/>
          </p:nvSpPr>
          <p:spPr bwMode="auto">
            <a:xfrm>
              <a:off x="2637" y="2942"/>
              <a:ext cx="924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DEPENDENTS_OF</a:t>
              </a:r>
            </a:p>
          </p:txBody>
        </p:sp>
        <p:sp>
          <p:nvSpPr>
            <p:cNvPr id="73" name="Line 1118"/>
            <p:cNvSpPr>
              <a:spLocks noChangeShapeType="1"/>
            </p:cNvSpPr>
            <p:nvPr/>
          </p:nvSpPr>
          <p:spPr bwMode="auto">
            <a:xfrm>
              <a:off x="2289" y="1844"/>
              <a:ext cx="713" cy="9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119"/>
            <p:cNvSpPr>
              <a:spLocks noChangeShapeType="1"/>
            </p:cNvSpPr>
            <p:nvPr/>
          </p:nvSpPr>
          <p:spPr bwMode="auto">
            <a:xfrm flipH="1" flipV="1">
              <a:off x="3002" y="3224"/>
              <a:ext cx="0" cy="223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1120"/>
            <p:cNvGrpSpPr>
              <a:grpSpLocks/>
            </p:cNvGrpSpPr>
            <p:nvPr/>
          </p:nvGrpSpPr>
          <p:grpSpPr bwMode="auto">
            <a:xfrm>
              <a:off x="2646" y="3430"/>
              <a:ext cx="712" cy="239"/>
              <a:chOff x="3072" y="3389"/>
              <a:chExt cx="768" cy="259"/>
            </a:xfrm>
          </p:grpSpPr>
          <p:grpSp>
            <p:nvGrpSpPr>
              <p:cNvPr id="123" name="Group 1121"/>
              <p:cNvGrpSpPr>
                <a:grpSpLocks/>
              </p:cNvGrpSpPr>
              <p:nvPr/>
            </p:nvGrpSpPr>
            <p:grpSpPr bwMode="auto">
              <a:xfrm>
                <a:off x="3072" y="3389"/>
                <a:ext cx="768" cy="259"/>
                <a:chOff x="4560" y="2533"/>
                <a:chExt cx="720" cy="155"/>
              </a:xfrm>
            </p:grpSpPr>
            <p:sp>
              <p:nvSpPr>
                <p:cNvPr id="126" name="Rectangle 1122"/>
                <p:cNvSpPr>
                  <a:spLocks noChangeArrowheads="1"/>
                </p:cNvSpPr>
                <p:nvPr/>
              </p:nvSpPr>
              <p:spPr bwMode="auto">
                <a:xfrm>
                  <a:off x="4560" y="2544"/>
                  <a:ext cx="720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7" name="Text Box 1123"/>
                <p:cNvSpPr txBox="1">
                  <a:spLocks noChangeArrowheads="1"/>
                </p:cNvSpPr>
                <p:nvPr/>
              </p:nvSpPr>
              <p:spPr bwMode="auto">
                <a:xfrm>
                  <a:off x="4839" y="2533"/>
                  <a:ext cx="118" cy="10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endParaRPr>
                </a:p>
              </p:txBody>
            </p:sp>
          </p:grpSp>
          <p:sp>
            <p:nvSpPr>
              <p:cNvPr id="124" name="Rectangle 1124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67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Text Box 1125"/>
              <p:cNvSpPr txBox="1">
                <a:spLocks noChangeArrowheads="1"/>
              </p:cNvSpPr>
              <p:nvPr/>
            </p:nvSpPr>
            <p:spPr bwMode="auto">
              <a:xfrm>
                <a:off x="3077" y="3437"/>
                <a:ext cx="74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rPr>
                  <a:t>DEPENDENT</a:t>
                </a:r>
              </a:p>
            </p:txBody>
          </p:sp>
        </p:grpSp>
        <p:grpSp>
          <p:nvGrpSpPr>
            <p:cNvPr id="76" name="Group 1126"/>
            <p:cNvGrpSpPr>
              <a:grpSpLocks/>
            </p:cNvGrpSpPr>
            <p:nvPr/>
          </p:nvGrpSpPr>
          <p:grpSpPr bwMode="auto">
            <a:xfrm>
              <a:off x="2255" y="3766"/>
              <a:ext cx="1766" cy="178"/>
              <a:chOff x="2218" y="3751"/>
              <a:chExt cx="1903" cy="193"/>
            </a:xfrm>
          </p:grpSpPr>
          <p:grpSp>
            <p:nvGrpSpPr>
              <p:cNvPr id="111" name="Group 1127"/>
              <p:cNvGrpSpPr>
                <a:grpSpLocks/>
              </p:cNvGrpSpPr>
              <p:nvPr/>
            </p:nvGrpSpPr>
            <p:grpSpPr bwMode="auto">
              <a:xfrm>
                <a:off x="3376" y="3758"/>
                <a:ext cx="745" cy="181"/>
                <a:chOff x="784" y="3566"/>
                <a:chExt cx="745" cy="181"/>
              </a:xfrm>
            </p:grpSpPr>
            <p:sp>
              <p:nvSpPr>
                <p:cNvPr id="121" name="Oval 1128"/>
                <p:cNvSpPr>
                  <a:spLocks noChangeArrowheads="1"/>
                </p:cNvSpPr>
                <p:nvPr/>
              </p:nvSpPr>
              <p:spPr bwMode="auto">
                <a:xfrm>
                  <a:off x="816" y="3600"/>
                  <a:ext cx="593" cy="14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2" name="Text Box 1129"/>
                <p:cNvSpPr txBox="1">
                  <a:spLocks noChangeArrowheads="1"/>
                </p:cNvSpPr>
                <p:nvPr/>
              </p:nvSpPr>
              <p:spPr bwMode="auto">
                <a:xfrm>
                  <a:off x="785" y="3566"/>
                  <a:ext cx="744" cy="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>
                      <a:latin typeface="+mn-lt"/>
                      <a:cs typeface="+mn-cs"/>
                    </a:rPr>
                    <a:t>Relationship</a:t>
                  </a:r>
                  <a:endPara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12" name="Group 1130"/>
              <p:cNvGrpSpPr>
                <a:grpSpLocks/>
              </p:cNvGrpSpPr>
              <p:nvPr/>
            </p:nvGrpSpPr>
            <p:grpSpPr bwMode="auto">
              <a:xfrm>
                <a:off x="2915" y="3762"/>
                <a:ext cx="596" cy="182"/>
                <a:chOff x="4287" y="3120"/>
                <a:chExt cx="596" cy="242"/>
              </a:xfrm>
            </p:grpSpPr>
            <p:sp>
              <p:nvSpPr>
                <p:cNvPr id="119" name="Oval 1131"/>
                <p:cNvSpPr>
                  <a:spLocks noChangeArrowheads="1"/>
                </p:cNvSpPr>
                <p:nvPr/>
              </p:nvSpPr>
              <p:spPr bwMode="auto">
                <a:xfrm>
                  <a:off x="4368" y="3168"/>
                  <a:ext cx="384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0" name="Text Box 1132"/>
                <p:cNvSpPr txBox="1">
                  <a:spLocks noChangeArrowheads="1"/>
                </p:cNvSpPr>
                <p:nvPr/>
              </p:nvSpPr>
              <p:spPr bwMode="auto">
                <a:xfrm>
                  <a:off x="4287" y="3121"/>
                  <a:ext cx="596" cy="24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+mn-cs"/>
                    </a:rPr>
                    <a:t>Birthdate</a:t>
                  </a:r>
                  <a:endParaRPr lang="en-US" sz="14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13" name="Group 1133"/>
              <p:cNvGrpSpPr>
                <a:grpSpLocks/>
              </p:cNvGrpSpPr>
              <p:nvPr/>
            </p:nvGrpSpPr>
            <p:grpSpPr bwMode="auto">
              <a:xfrm>
                <a:off x="2635" y="3751"/>
                <a:ext cx="299" cy="181"/>
                <a:chOff x="4354" y="3105"/>
                <a:chExt cx="398" cy="257"/>
              </a:xfrm>
            </p:grpSpPr>
            <p:sp>
              <p:nvSpPr>
                <p:cNvPr id="117" name="Oval 1134"/>
                <p:cNvSpPr>
                  <a:spLocks noChangeArrowheads="1"/>
                </p:cNvSpPr>
                <p:nvPr/>
              </p:nvSpPr>
              <p:spPr bwMode="auto">
                <a:xfrm>
                  <a:off x="4368" y="3168"/>
                  <a:ext cx="384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8" name="Text Box 1135"/>
                <p:cNvSpPr txBox="1">
                  <a:spLocks noChangeArrowheads="1"/>
                </p:cNvSpPr>
                <p:nvPr/>
              </p:nvSpPr>
              <p:spPr bwMode="auto">
                <a:xfrm>
                  <a:off x="4355" y="3105"/>
                  <a:ext cx="393" cy="25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+mn-cs"/>
                    </a:rPr>
                    <a:t>Sex</a:t>
                  </a:r>
                </a:p>
              </p:txBody>
            </p:sp>
          </p:grpSp>
          <p:grpSp>
            <p:nvGrpSpPr>
              <p:cNvPr id="114" name="Group 1136"/>
              <p:cNvGrpSpPr>
                <a:grpSpLocks/>
              </p:cNvGrpSpPr>
              <p:nvPr/>
            </p:nvGrpSpPr>
            <p:grpSpPr bwMode="auto">
              <a:xfrm>
                <a:off x="2218" y="3758"/>
                <a:ext cx="424" cy="181"/>
                <a:chOff x="1306" y="2942"/>
                <a:chExt cx="424" cy="181"/>
              </a:xfrm>
            </p:grpSpPr>
            <p:sp>
              <p:nvSpPr>
                <p:cNvPr id="115" name="Oval 1137"/>
                <p:cNvSpPr>
                  <a:spLocks noChangeArrowheads="1"/>
                </p:cNvSpPr>
                <p:nvPr/>
              </p:nvSpPr>
              <p:spPr bwMode="auto">
                <a:xfrm>
                  <a:off x="1344" y="2976"/>
                  <a:ext cx="336" cy="14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6" name="Text Box 1138"/>
                <p:cNvSpPr txBox="1">
                  <a:spLocks noChangeArrowheads="1"/>
                </p:cNvSpPr>
                <p:nvPr/>
              </p:nvSpPr>
              <p:spPr bwMode="auto">
                <a:xfrm>
                  <a:off x="1306" y="2942"/>
                  <a:ext cx="424" cy="1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>
                      <a:latin typeface="+mn-lt"/>
                      <a:cs typeface="+mn-cs"/>
                    </a:rPr>
                    <a:t>Name</a:t>
                  </a:r>
                  <a:endParaRPr lang="en-US" sz="14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77" name="Line 1139"/>
            <p:cNvSpPr>
              <a:spLocks noChangeShapeType="1"/>
            </p:cNvSpPr>
            <p:nvPr/>
          </p:nvSpPr>
          <p:spPr bwMode="auto">
            <a:xfrm flipH="1">
              <a:off x="2512" y="3669"/>
              <a:ext cx="223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140"/>
            <p:cNvSpPr>
              <a:spLocks noChangeShapeType="1"/>
            </p:cNvSpPr>
            <p:nvPr/>
          </p:nvSpPr>
          <p:spPr bwMode="auto">
            <a:xfrm flipH="1">
              <a:off x="2779" y="3669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41"/>
            <p:cNvSpPr>
              <a:spLocks noChangeShapeType="1"/>
            </p:cNvSpPr>
            <p:nvPr/>
          </p:nvSpPr>
          <p:spPr bwMode="auto">
            <a:xfrm flipH="1">
              <a:off x="3091" y="3669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42"/>
            <p:cNvSpPr>
              <a:spLocks noChangeShapeType="1"/>
            </p:cNvSpPr>
            <p:nvPr/>
          </p:nvSpPr>
          <p:spPr bwMode="auto">
            <a:xfrm flipH="1" flipV="1">
              <a:off x="3224" y="3669"/>
              <a:ext cx="268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43"/>
            <p:cNvSpPr txBox="1">
              <a:spLocks noChangeArrowheads="1"/>
            </p:cNvSpPr>
            <p:nvPr/>
          </p:nvSpPr>
          <p:spPr bwMode="auto">
            <a:xfrm>
              <a:off x="2806" y="1295"/>
              <a:ext cx="33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(1,1)</a:t>
              </a:r>
            </a:p>
          </p:txBody>
        </p:sp>
        <p:sp>
          <p:nvSpPr>
            <p:cNvPr id="82" name="Text Box 1144"/>
            <p:cNvSpPr txBox="1">
              <a:spLocks noChangeArrowheads="1"/>
            </p:cNvSpPr>
            <p:nvPr/>
          </p:nvSpPr>
          <p:spPr bwMode="auto">
            <a:xfrm>
              <a:off x="3833" y="1295"/>
              <a:ext cx="3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(4,N)</a:t>
              </a:r>
            </a:p>
          </p:txBody>
        </p:sp>
        <p:sp>
          <p:nvSpPr>
            <p:cNvPr id="83" name="Text Box 1145"/>
            <p:cNvSpPr txBox="1">
              <a:spLocks noChangeArrowheads="1"/>
            </p:cNvSpPr>
            <p:nvPr/>
          </p:nvSpPr>
          <p:spPr bwMode="auto">
            <a:xfrm>
              <a:off x="2876" y="1857"/>
              <a:ext cx="332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(0,1)</a:t>
              </a:r>
            </a:p>
          </p:txBody>
        </p:sp>
        <p:sp>
          <p:nvSpPr>
            <p:cNvPr id="84" name="Text Box 1146"/>
            <p:cNvSpPr txBox="1">
              <a:spLocks noChangeArrowheads="1"/>
            </p:cNvSpPr>
            <p:nvPr/>
          </p:nvSpPr>
          <p:spPr bwMode="auto">
            <a:xfrm>
              <a:off x="4804" y="2364"/>
              <a:ext cx="33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(1,1)</a:t>
              </a:r>
            </a:p>
          </p:txBody>
        </p:sp>
        <p:sp>
          <p:nvSpPr>
            <p:cNvPr id="85" name="Text Box 1147"/>
            <p:cNvSpPr txBox="1">
              <a:spLocks noChangeArrowheads="1"/>
            </p:cNvSpPr>
            <p:nvPr/>
          </p:nvSpPr>
          <p:spPr bwMode="auto">
            <a:xfrm>
              <a:off x="4753" y="1828"/>
              <a:ext cx="3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(0,N)</a:t>
              </a:r>
            </a:p>
          </p:txBody>
        </p:sp>
        <p:sp>
          <p:nvSpPr>
            <p:cNvPr id="86" name="Text Box 1148"/>
            <p:cNvSpPr txBox="1">
              <a:spLocks noChangeArrowheads="1"/>
            </p:cNvSpPr>
            <p:nvPr/>
          </p:nvSpPr>
          <p:spPr bwMode="auto">
            <a:xfrm>
              <a:off x="3788" y="2481"/>
              <a:ext cx="3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(1,N)</a:t>
              </a:r>
            </a:p>
          </p:txBody>
        </p:sp>
        <p:sp>
          <p:nvSpPr>
            <p:cNvPr id="87" name="Text Box 1149"/>
            <p:cNvSpPr txBox="1">
              <a:spLocks noChangeArrowheads="1"/>
            </p:cNvSpPr>
            <p:nvPr/>
          </p:nvSpPr>
          <p:spPr bwMode="auto">
            <a:xfrm>
              <a:off x="3067" y="3254"/>
              <a:ext cx="33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(1,1)</a:t>
              </a:r>
            </a:p>
          </p:txBody>
        </p:sp>
        <p:sp>
          <p:nvSpPr>
            <p:cNvPr id="88" name="Text Box 1150"/>
            <p:cNvSpPr txBox="1">
              <a:spLocks noChangeArrowheads="1"/>
            </p:cNvSpPr>
            <p:nvPr/>
          </p:nvSpPr>
          <p:spPr bwMode="auto">
            <a:xfrm>
              <a:off x="1438" y="2452"/>
              <a:ext cx="175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89" name="AutoShape 1151"/>
            <p:cNvSpPr>
              <a:spLocks noChangeArrowheads="1"/>
            </p:cNvSpPr>
            <p:nvPr/>
          </p:nvSpPr>
          <p:spPr bwMode="auto">
            <a:xfrm>
              <a:off x="1577" y="2378"/>
              <a:ext cx="712" cy="35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0" name="Text Box 1152"/>
            <p:cNvSpPr txBox="1">
              <a:spLocks noChangeArrowheads="1"/>
            </p:cNvSpPr>
            <p:nvPr/>
          </p:nvSpPr>
          <p:spPr bwMode="auto">
            <a:xfrm>
              <a:off x="1582" y="2469"/>
              <a:ext cx="741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SUPERVISION</a:t>
              </a:r>
            </a:p>
          </p:txBody>
        </p:sp>
        <p:sp>
          <p:nvSpPr>
            <p:cNvPr id="91" name="Line 1153"/>
            <p:cNvSpPr>
              <a:spLocks noChangeShapeType="1"/>
            </p:cNvSpPr>
            <p:nvPr/>
          </p:nvSpPr>
          <p:spPr bwMode="auto">
            <a:xfrm flipH="1">
              <a:off x="1577" y="1844"/>
              <a:ext cx="178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154"/>
            <p:cNvSpPr>
              <a:spLocks noChangeShapeType="1"/>
            </p:cNvSpPr>
            <p:nvPr/>
          </p:nvSpPr>
          <p:spPr bwMode="auto">
            <a:xfrm>
              <a:off x="2066" y="1844"/>
              <a:ext cx="223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1155"/>
            <p:cNvSpPr txBox="1">
              <a:spLocks noChangeArrowheads="1"/>
            </p:cNvSpPr>
            <p:nvPr/>
          </p:nvSpPr>
          <p:spPr bwMode="auto">
            <a:xfrm>
              <a:off x="2492" y="2481"/>
              <a:ext cx="3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(0,N)</a:t>
              </a:r>
            </a:p>
          </p:txBody>
        </p:sp>
        <p:sp>
          <p:nvSpPr>
            <p:cNvPr id="94" name="Text Box 1156"/>
            <p:cNvSpPr txBox="1">
              <a:spLocks noChangeArrowheads="1"/>
            </p:cNvSpPr>
            <p:nvPr/>
          </p:nvSpPr>
          <p:spPr bwMode="auto">
            <a:xfrm>
              <a:off x="2135" y="2170"/>
              <a:ext cx="61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supervisee</a:t>
              </a:r>
            </a:p>
          </p:txBody>
        </p:sp>
        <p:sp>
          <p:nvSpPr>
            <p:cNvPr id="95" name="Text Box 1157"/>
            <p:cNvSpPr txBox="1">
              <a:spLocks noChangeArrowheads="1"/>
            </p:cNvSpPr>
            <p:nvPr/>
          </p:nvSpPr>
          <p:spPr bwMode="auto">
            <a:xfrm>
              <a:off x="1183" y="2124"/>
              <a:ext cx="603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supervisor</a:t>
              </a:r>
            </a:p>
          </p:txBody>
        </p:sp>
        <p:sp>
          <p:nvSpPr>
            <p:cNvPr id="96" name="Text Box 1158"/>
            <p:cNvSpPr txBox="1">
              <a:spLocks noChangeArrowheads="1"/>
            </p:cNvSpPr>
            <p:nvPr/>
          </p:nvSpPr>
          <p:spPr bwMode="auto">
            <a:xfrm>
              <a:off x="3600" y="1446"/>
              <a:ext cx="674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department</a:t>
              </a:r>
            </a:p>
          </p:txBody>
        </p:sp>
        <p:sp>
          <p:nvSpPr>
            <p:cNvPr id="97" name="Text Box 1159"/>
            <p:cNvSpPr txBox="1">
              <a:spLocks noChangeArrowheads="1"/>
            </p:cNvSpPr>
            <p:nvPr/>
          </p:nvSpPr>
          <p:spPr bwMode="auto">
            <a:xfrm>
              <a:off x="2693" y="1457"/>
              <a:ext cx="57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employee</a:t>
              </a:r>
            </a:p>
          </p:txBody>
        </p:sp>
        <p:sp>
          <p:nvSpPr>
            <p:cNvPr id="98" name="Text Box 1160"/>
            <p:cNvSpPr txBox="1">
              <a:spLocks noChangeArrowheads="1"/>
            </p:cNvSpPr>
            <p:nvPr/>
          </p:nvSpPr>
          <p:spPr bwMode="auto">
            <a:xfrm>
              <a:off x="3726" y="1879"/>
              <a:ext cx="332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(1,1)</a:t>
              </a:r>
            </a:p>
          </p:txBody>
        </p:sp>
        <p:sp>
          <p:nvSpPr>
            <p:cNvPr id="99" name="Text Box 1161"/>
            <p:cNvSpPr txBox="1">
              <a:spLocks noChangeArrowheads="1"/>
            </p:cNvSpPr>
            <p:nvPr/>
          </p:nvSpPr>
          <p:spPr bwMode="auto">
            <a:xfrm>
              <a:off x="2649" y="1975"/>
              <a:ext cx="528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manager</a:t>
              </a:r>
            </a:p>
          </p:txBody>
        </p:sp>
        <p:sp>
          <p:nvSpPr>
            <p:cNvPr id="100" name="Text Box 1162"/>
            <p:cNvSpPr txBox="1">
              <a:spLocks noChangeArrowheads="1"/>
            </p:cNvSpPr>
            <p:nvPr/>
          </p:nvSpPr>
          <p:spPr bwMode="auto">
            <a:xfrm>
              <a:off x="3698" y="2064"/>
              <a:ext cx="670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Department- managed</a:t>
              </a:r>
            </a:p>
          </p:txBody>
        </p:sp>
        <p:sp>
          <p:nvSpPr>
            <p:cNvPr id="101" name="Text Box 1163"/>
            <p:cNvSpPr txBox="1">
              <a:spLocks noChangeArrowheads="1"/>
            </p:cNvSpPr>
            <p:nvPr/>
          </p:nvSpPr>
          <p:spPr bwMode="auto">
            <a:xfrm>
              <a:off x="4225" y="1824"/>
              <a:ext cx="672" cy="2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Controlling-department</a:t>
              </a:r>
            </a:p>
          </p:txBody>
        </p:sp>
        <p:sp>
          <p:nvSpPr>
            <p:cNvPr id="102" name="Text Box 1164"/>
            <p:cNvSpPr txBox="1">
              <a:spLocks noChangeArrowheads="1"/>
            </p:cNvSpPr>
            <p:nvPr/>
          </p:nvSpPr>
          <p:spPr bwMode="auto">
            <a:xfrm>
              <a:off x="4224" y="2352"/>
              <a:ext cx="577" cy="2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Controlled-project</a:t>
              </a:r>
            </a:p>
          </p:txBody>
        </p:sp>
        <p:sp>
          <p:nvSpPr>
            <p:cNvPr id="103" name="Text Box 1165"/>
            <p:cNvSpPr txBox="1">
              <a:spLocks noChangeArrowheads="1"/>
            </p:cNvSpPr>
            <p:nvPr/>
          </p:nvSpPr>
          <p:spPr bwMode="auto">
            <a:xfrm>
              <a:off x="2717" y="2177"/>
              <a:ext cx="3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(1,N)</a:t>
              </a:r>
            </a:p>
          </p:txBody>
        </p:sp>
        <p:sp>
          <p:nvSpPr>
            <p:cNvPr id="104" name="Text Box 1166"/>
            <p:cNvSpPr txBox="1">
              <a:spLocks noChangeArrowheads="1"/>
            </p:cNvSpPr>
            <p:nvPr/>
          </p:nvSpPr>
          <p:spPr bwMode="auto">
            <a:xfrm>
              <a:off x="2755" y="2273"/>
              <a:ext cx="443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worker</a:t>
              </a:r>
            </a:p>
          </p:txBody>
        </p:sp>
        <p:sp>
          <p:nvSpPr>
            <p:cNvPr id="105" name="Text Box 1167"/>
            <p:cNvSpPr txBox="1">
              <a:spLocks noChangeArrowheads="1"/>
            </p:cNvSpPr>
            <p:nvPr/>
          </p:nvSpPr>
          <p:spPr bwMode="auto">
            <a:xfrm>
              <a:off x="3858" y="2657"/>
              <a:ext cx="447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project</a:t>
              </a:r>
            </a:p>
          </p:txBody>
        </p:sp>
        <p:sp>
          <p:nvSpPr>
            <p:cNvPr id="106" name="Text Box 1168"/>
            <p:cNvSpPr txBox="1">
              <a:spLocks noChangeArrowheads="1"/>
            </p:cNvSpPr>
            <p:nvPr/>
          </p:nvSpPr>
          <p:spPr bwMode="auto">
            <a:xfrm>
              <a:off x="2420" y="2599"/>
              <a:ext cx="57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employee</a:t>
              </a:r>
            </a:p>
          </p:txBody>
        </p:sp>
        <p:sp>
          <p:nvSpPr>
            <p:cNvPr id="107" name="Text Box 1169"/>
            <p:cNvSpPr txBox="1">
              <a:spLocks noChangeArrowheads="1"/>
            </p:cNvSpPr>
            <p:nvPr/>
          </p:nvSpPr>
          <p:spPr bwMode="auto">
            <a:xfrm>
              <a:off x="2434" y="3233"/>
              <a:ext cx="62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dependent</a:t>
              </a:r>
            </a:p>
          </p:txBody>
        </p:sp>
        <p:sp>
          <p:nvSpPr>
            <p:cNvPr id="108" name="Text Box 1170"/>
            <p:cNvSpPr txBox="1">
              <a:spLocks noChangeArrowheads="1"/>
            </p:cNvSpPr>
            <p:nvPr/>
          </p:nvSpPr>
          <p:spPr bwMode="auto">
            <a:xfrm>
              <a:off x="1352" y="1985"/>
              <a:ext cx="34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(0,N)</a:t>
              </a:r>
            </a:p>
          </p:txBody>
        </p:sp>
        <p:sp>
          <p:nvSpPr>
            <p:cNvPr id="109" name="Text Box 1171"/>
            <p:cNvSpPr txBox="1">
              <a:spLocks noChangeArrowheads="1"/>
            </p:cNvSpPr>
            <p:nvPr/>
          </p:nvSpPr>
          <p:spPr bwMode="auto">
            <a:xfrm>
              <a:off x="2142" y="1985"/>
              <a:ext cx="332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(0,1)</a:t>
              </a:r>
            </a:p>
          </p:txBody>
        </p:sp>
        <p:sp>
          <p:nvSpPr>
            <p:cNvPr id="110" name="Line 1172"/>
            <p:cNvSpPr>
              <a:spLocks noChangeShapeType="1"/>
            </p:cNvSpPr>
            <p:nvPr/>
          </p:nvSpPr>
          <p:spPr bwMode="auto">
            <a:xfrm>
              <a:off x="2352" y="3936"/>
              <a:ext cx="19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1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Relation (informally): A table of values. Each column in the table has a column header called an attribute. Each row is called a tuple</a:t>
            </a:r>
          </a:p>
          <a:p>
            <a:pPr marL="0" indent="0">
              <a:buNone/>
            </a:pPr>
            <a:r>
              <a:rPr lang="en-US" dirty="0" smtClean="0"/>
              <a:t>Formal Relational Data Model 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Domain:</a:t>
            </a:r>
            <a:r>
              <a:rPr lang="en-US" dirty="0" smtClean="0"/>
              <a:t> A set of atomic (indivisible) values).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Attribute:</a:t>
            </a:r>
            <a:r>
              <a:rPr lang="en-US" dirty="0" smtClean="0"/>
              <a:t> A name to suggest the meaning that a domain plays in 	a particular relation. Each attribute A</a:t>
            </a:r>
            <a:r>
              <a:rPr lang="en-US" baseline="-25000" dirty="0" smtClean="0"/>
              <a:t>i</a:t>
            </a:r>
            <a:r>
              <a:rPr lang="en-US" dirty="0" smtClean="0"/>
              <a:t> has </a:t>
            </a:r>
            <a:r>
              <a:rPr lang="en-US" dirty="0" err="1" smtClean="0"/>
              <a:t>dom</a:t>
            </a:r>
            <a:r>
              <a:rPr lang="en-US" dirty="0" smtClean="0"/>
              <a:t>(A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Relational Schema: </a:t>
            </a:r>
            <a:r>
              <a:rPr lang="en-US" dirty="0" smtClean="0"/>
              <a:t>A relation name R and a set of attributed Ai 	that define the relation</a:t>
            </a:r>
          </a:p>
          <a:p>
            <a:pPr marL="0" indent="0">
              <a:buNone/>
            </a:pPr>
            <a:r>
              <a:rPr lang="en-US" dirty="0" smtClean="0"/>
              <a:t>Denoted by: </a:t>
            </a:r>
            <a:r>
              <a:rPr lang="en-US" dirty="0" smtClean="0">
                <a:solidFill>
                  <a:srgbClr val="FF0000"/>
                </a:solidFill>
              </a:rPr>
              <a:t>R(A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 …, A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Example: STUDENT(Name, Student-id, Age GPA)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86668"/>
              </p:ext>
            </p:extLst>
          </p:nvPr>
        </p:nvGraphicFramePr>
        <p:xfrm>
          <a:off x="2413000" y="2638425"/>
          <a:ext cx="7270750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8050056" imgH="4763219" progId="Word.Document.8">
                  <p:embed/>
                </p:oleObj>
              </mc:Choice>
              <mc:Fallback>
                <p:oleObj name="Document" r:id="rId3" imgW="8050056" imgH="47632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638425"/>
                        <a:ext cx="7270750" cy="43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033"/>
          <p:cNvSpPr>
            <a:spLocks noChangeShapeType="1"/>
          </p:cNvSpPr>
          <p:nvPr/>
        </p:nvSpPr>
        <p:spPr bwMode="auto">
          <a:xfrm flipV="1">
            <a:off x="3533367" y="2066925"/>
            <a:ext cx="1898650" cy="118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Text Box 1034"/>
          <p:cNvSpPr txBox="1">
            <a:spLocks noChangeArrowheads="1"/>
          </p:cNvSpPr>
          <p:nvPr/>
        </p:nvSpPr>
        <p:spPr bwMode="auto">
          <a:xfrm>
            <a:off x="4447767" y="1600200"/>
            <a:ext cx="304641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+mn-lt"/>
                <a:cs typeface="+mn-cs"/>
              </a:rPr>
              <a:t>Attributes/Columns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" name="Line 1035"/>
          <p:cNvSpPr>
            <a:spLocks noChangeShapeType="1"/>
          </p:cNvSpPr>
          <p:nvPr/>
        </p:nvSpPr>
        <p:spPr bwMode="auto">
          <a:xfrm flipH="1" flipV="1">
            <a:off x="5784442" y="1990725"/>
            <a:ext cx="0" cy="110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Line 1036"/>
          <p:cNvSpPr>
            <a:spLocks noChangeShapeType="1"/>
          </p:cNvSpPr>
          <p:nvPr/>
        </p:nvSpPr>
        <p:spPr bwMode="auto">
          <a:xfrm flipH="1" flipV="1">
            <a:off x="5995579" y="2066925"/>
            <a:ext cx="1123950" cy="103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9" name="Line 1037"/>
          <p:cNvSpPr>
            <a:spLocks noChangeShapeType="1"/>
          </p:cNvSpPr>
          <p:nvPr/>
        </p:nvSpPr>
        <p:spPr bwMode="auto">
          <a:xfrm flipH="1" flipV="1">
            <a:off x="6276567" y="1990725"/>
            <a:ext cx="1828800" cy="110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Text Box 1039"/>
          <p:cNvSpPr txBox="1">
            <a:spLocks noChangeArrowheads="1"/>
          </p:cNvSpPr>
          <p:nvPr/>
        </p:nvSpPr>
        <p:spPr bwMode="auto">
          <a:xfrm rot="5358753">
            <a:off x="8738780" y="3903662"/>
            <a:ext cx="202565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+mn-lt"/>
                <a:cs typeface="+mn-cs"/>
              </a:rPr>
              <a:t>Tuples/Rows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Line 1040"/>
          <p:cNvSpPr>
            <a:spLocks noChangeShapeType="1"/>
          </p:cNvSpPr>
          <p:nvPr/>
        </p:nvSpPr>
        <p:spPr bwMode="auto">
          <a:xfrm>
            <a:off x="8386354" y="3557588"/>
            <a:ext cx="1082675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Line 1041"/>
          <p:cNvSpPr>
            <a:spLocks noChangeShapeType="1"/>
          </p:cNvSpPr>
          <p:nvPr/>
        </p:nvSpPr>
        <p:spPr bwMode="auto">
          <a:xfrm>
            <a:off x="8386354" y="4014788"/>
            <a:ext cx="1012825" cy="15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3" name="Line 1042"/>
          <p:cNvSpPr>
            <a:spLocks noChangeShapeType="1"/>
          </p:cNvSpPr>
          <p:nvPr/>
        </p:nvSpPr>
        <p:spPr bwMode="auto">
          <a:xfrm flipV="1">
            <a:off x="8386354" y="4322763"/>
            <a:ext cx="1012825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" name="Line 1043"/>
          <p:cNvSpPr>
            <a:spLocks noChangeShapeType="1"/>
          </p:cNvSpPr>
          <p:nvPr/>
        </p:nvSpPr>
        <p:spPr bwMode="auto">
          <a:xfrm flipV="1">
            <a:off x="8386354" y="4475163"/>
            <a:ext cx="1012825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" name="Line 1044"/>
          <p:cNvSpPr>
            <a:spLocks noChangeShapeType="1"/>
          </p:cNvSpPr>
          <p:nvPr/>
        </p:nvSpPr>
        <p:spPr bwMode="auto">
          <a:xfrm flipV="1">
            <a:off x="8386354" y="4627563"/>
            <a:ext cx="1082675" cy="606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" name="Text Box 1045"/>
          <p:cNvSpPr txBox="1">
            <a:spLocks noChangeArrowheads="1"/>
          </p:cNvSpPr>
          <p:nvPr/>
        </p:nvSpPr>
        <p:spPr bwMode="auto">
          <a:xfrm>
            <a:off x="1231492" y="1576388"/>
            <a:ext cx="323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sz="2800"/>
              <a:t>Relation/Table Name</a:t>
            </a:r>
          </a:p>
        </p:txBody>
      </p:sp>
      <p:sp>
        <p:nvSpPr>
          <p:cNvPr id="17" name="Line 1046"/>
          <p:cNvSpPr>
            <a:spLocks noChangeShapeType="1"/>
          </p:cNvSpPr>
          <p:nvPr/>
        </p:nvSpPr>
        <p:spPr bwMode="auto">
          <a:xfrm flipH="1" flipV="1">
            <a:off x="2266542" y="2033588"/>
            <a:ext cx="352425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9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Constraints are conditions that must hold on all valid relation instances. These constraints 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Domain constraints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Key constraints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Entity integrity constraints</a:t>
            </a:r>
            <a:r>
              <a:rPr lang="en-US" dirty="0" smtClean="0"/>
              <a:t>, 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Referential integrity constraints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</a:p>
          <a:p>
            <a:pPr lvl="1"/>
            <a:r>
              <a:rPr lang="en-US" dirty="0" smtClean="0"/>
              <a:t>ER, Relational, SQL, Normalization, Relational Algebra, Tuple Relational Calculus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93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44139" y="1390997"/>
          <a:ext cx="51212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3" imgW="3493" imgH="1258" progId="">
                  <p:embed/>
                </p:oleObj>
              </mc:Choice>
              <mc:Fallback>
                <p:oleObj name="Document" r:id="rId3" imgW="3493" imgH="12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39" y="1390997"/>
                        <a:ext cx="5121275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260495" y="1390997"/>
          <a:ext cx="42624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Document" r:id="rId5" imgW="2909" imgH="1335" progId="">
                  <p:embed/>
                </p:oleObj>
              </mc:Choice>
              <mc:Fallback>
                <p:oleObj name="Document" r:id="rId5" imgW="2909" imgH="1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495" y="1390997"/>
                        <a:ext cx="4262438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046557" y="1390997"/>
          <a:ext cx="46704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Document" r:id="rId7" imgW="3188" imgH="1280" progId="">
                  <p:embed/>
                </p:oleObj>
              </mc:Choice>
              <mc:Fallback>
                <p:oleObj name="Document" r:id="rId7" imgW="3188" imgH="1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557" y="1390997"/>
                        <a:ext cx="4670425" cy="202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744139" y="3508722"/>
          <a:ext cx="51498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Document" r:id="rId9" imgW="3517" imgH="2312" progId="">
                  <p:embed/>
                </p:oleObj>
              </mc:Choice>
              <mc:Fallback>
                <p:oleObj name="Document" r:id="rId9" imgW="3517" imgH="23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39" y="3508722"/>
                        <a:ext cx="5149850" cy="378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788464" y="3418235"/>
          <a:ext cx="572452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Document" r:id="rId11" imgW="3908" imgH="1959" progId="">
                  <p:embed/>
                </p:oleObj>
              </mc:Choice>
              <mc:Fallback>
                <p:oleObj name="Document" r:id="rId11" imgW="3908" imgH="19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464" y="3418235"/>
                        <a:ext cx="5724525" cy="321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those students who received Grade ‘A’ in a course, get the student name and course name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sym typeface="Symbol" panose="05050102010706020507" pitchFamily="18" charset="2"/>
              </a:rPr>
              <a:t></a:t>
            </a:r>
            <a:r>
              <a:rPr lang="en-US" baseline="-25000" dirty="0" smtClean="0">
                <a:solidFill>
                  <a:schemeClr val="hlink"/>
                </a:solidFill>
              </a:rPr>
              <a:t>Name, Course Name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hlink"/>
                </a:solidFill>
                <a:sym typeface="Symbol" panose="05050102010706020507" pitchFamily="18" charset="2"/>
              </a:rPr>
              <a:t></a:t>
            </a:r>
            <a:r>
              <a:rPr lang="en-US" baseline="-25000" dirty="0" smtClean="0">
                <a:solidFill>
                  <a:schemeClr val="hlink"/>
                </a:solidFill>
                <a:sym typeface="Symbol" panose="05050102010706020507" pitchFamily="18" charset="2"/>
              </a:rPr>
              <a:t>Grade = `A’</a:t>
            </a:r>
            <a:r>
              <a:rPr lang="en-US" dirty="0" smtClean="0">
                <a:sym typeface="Symbol" panose="05050102010706020507" pitchFamily="18" charset="2"/>
              </a:rPr>
              <a:t>(STUDENT*GRADE-REPORT *SECTION* COURSE))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query in SQL can consist of up to six clauses, but only the first two are mandatory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&lt;attribute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&lt;table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[WHERE &lt;condition&gt;]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[GROUP BY &lt;grouping attributes&gt;]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[HAVING &lt;grouping condition&gt;]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[ORDER BY &lt;attribute list&gt;]</a:t>
            </a:r>
          </a:p>
          <a:p>
            <a:pPr marL="0" indent="0">
              <a:buNone/>
            </a:pPr>
            <a:r>
              <a:rPr lang="en-US" dirty="0" smtClean="0"/>
              <a:t>A query is evaluated by first applying the WHERE clause, then GROUP BY and HAVING, and finally the SELECT-clause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all employees in the ‘Research’ department a 10% raise in salary</a:t>
            </a:r>
          </a:p>
          <a:p>
            <a:pPr marL="0" indent="0">
              <a:buNone/>
            </a:pPr>
            <a:r>
              <a:rPr lang="en-US" dirty="0" smtClean="0"/>
              <a:t>UPDATE EMPLOYEE</a:t>
            </a:r>
          </a:p>
          <a:p>
            <a:pPr marL="0" indent="0">
              <a:buNone/>
            </a:pPr>
            <a:r>
              <a:rPr lang="en-US" dirty="0" smtClean="0"/>
              <a:t>SET SALARY = SALARY*1.1</a:t>
            </a:r>
          </a:p>
          <a:p>
            <a:pPr marL="0" indent="0">
              <a:buNone/>
            </a:pPr>
            <a:r>
              <a:rPr lang="en-US" dirty="0" smtClean="0"/>
              <a:t>WHERE DNO IN (	SELECT DNUMBER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	FROM DEPARTMENT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WHERE DNAME = ‘Research’);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for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 denotes the set of FDs specified for R</a:t>
            </a:r>
          </a:p>
          <a:p>
            <a:pPr marL="0" indent="0">
              <a:buNone/>
            </a:pPr>
            <a:r>
              <a:rPr lang="en-US" dirty="0" smtClean="0"/>
              <a:t>Other FDs may also hold on all legal instances that satisfy F</a:t>
            </a:r>
          </a:p>
          <a:p>
            <a:pPr marL="0" indent="0">
              <a:buNone/>
            </a:pPr>
            <a:r>
              <a:rPr lang="en-US" dirty="0" smtClean="0"/>
              <a:t>The set of all such FDs is called closure of F denote </a:t>
            </a:r>
            <a:r>
              <a:rPr lang="en-US" dirty="0" err="1" smtClean="0"/>
              <a:t>dby</a:t>
            </a:r>
            <a:r>
              <a:rPr lang="en-US" dirty="0" smtClean="0"/>
              <a:t> F+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FD X→Y is inferred from F if X→Y holds in </a:t>
            </a:r>
            <a:r>
              <a:rPr lang="en-US" dirty="0" smtClean="0">
                <a:solidFill>
                  <a:srgbClr val="FF0000"/>
                </a:solidFill>
              </a:rPr>
              <a:t>every legal instance r of R</a:t>
            </a:r>
          </a:p>
          <a:p>
            <a:pPr marL="0" indent="0">
              <a:buNone/>
            </a:pPr>
            <a:r>
              <a:rPr lang="en-US" dirty="0" smtClean="0"/>
              <a:t>Need </a:t>
            </a:r>
            <a:r>
              <a:rPr lang="en-US" dirty="0" smtClean="0"/>
              <a:t>a set of inference rules that can systematically infer new 	FDs from a given set of FDs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Reflexivity, Augmentation, Transitivity</a:t>
            </a:r>
          </a:p>
        </p:txBody>
      </p:sp>
    </p:spTree>
    <p:extLst>
      <p:ext uri="{BB962C8B-B14F-4D97-AF65-F5344CB8AC3E}">
        <p14:creationId xmlns:p14="http://schemas.microsoft.com/office/powerpoint/2010/main" val="1410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systematic process of decomposing unsatisfactory relation schemas into smaller relations schemas that process desirable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Provides a series of tests for relation schemas</a:t>
            </a:r>
          </a:p>
          <a:p>
            <a:pPr marL="0" indent="0">
              <a:buNone/>
            </a:pPr>
            <a:r>
              <a:rPr lang="en-US" dirty="0" smtClean="0"/>
              <a:t>Expressed in terms of normal forms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first four: only use FDs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additional: use other types of dependencies</a:t>
            </a:r>
          </a:p>
          <a:p>
            <a:pPr marL="0" indent="0">
              <a:buNone/>
            </a:pPr>
            <a:r>
              <a:rPr lang="en-US" dirty="0" smtClean="0"/>
              <a:t>Not necessary to normalize to highest form!</a:t>
            </a:r>
          </a:p>
          <a:p>
            <a:pPr marL="0" indent="0">
              <a:buNone/>
            </a:pPr>
            <a:r>
              <a:rPr lang="en-US" dirty="0" smtClean="0"/>
              <a:t>Normal forms do not guarantee good design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also need to consider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loss less join property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dependency preserving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989" y="-340727"/>
            <a:ext cx="10515600" cy="1325563"/>
          </a:xfrm>
        </p:spPr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graphicFrame>
        <p:nvGraphicFramePr>
          <p:cNvPr id="4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18611"/>
              </p:ext>
            </p:extLst>
          </p:nvPr>
        </p:nvGraphicFramePr>
        <p:xfrm>
          <a:off x="757989" y="984835"/>
          <a:ext cx="11049000" cy="5464089"/>
        </p:xfrm>
        <a:graphic>
          <a:graphicData uri="http://schemas.openxmlformats.org/drawingml/2006/table">
            <a:tbl>
              <a:tblPr/>
              <a:tblGrid>
                <a:gridCol w="1102895"/>
                <a:gridCol w="4828674"/>
                <a:gridCol w="5117431"/>
              </a:tblGrid>
              <a:tr h="7348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Normal Form</a:t>
                      </a:r>
                    </a:p>
                  </a:txBody>
                  <a:tcPr marL="84404" marR="8440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Normalization (Remedy)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 (1NF)</a:t>
                      </a:r>
                    </a:p>
                  </a:txBody>
                  <a:tcPr marL="84404" marR="8440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 should have no non-atomic attributes or nested relations.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Form new relations for each non-atomic attribute or nested relation.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44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(2NF)</a:t>
                      </a:r>
                    </a:p>
                  </a:txBody>
                  <a:tcPr marL="84404" marR="8440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 relations where primary key contains multiple attributes, no non-key attributes should be functionally dependent on a part of primary key.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Decompose and set up a new relation for each partial key with its dependent attribute(s). Make sure to keep a relation with the original primary key and any attributes that are fully functionally dependent on it.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29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(3NF)</a:t>
                      </a:r>
                    </a:p>
                  </a:txBody>
                  <a:tcPr marL="84404" marR="8440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 should not have a non-key attribute functionally determined by another non-key attribute ( or by a set of non-key attributes.) That is, there should be no transitive dependency of a non-key attribute on the primary key.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Decompose and set up a relation that includes the non key attribute(s) that functionally determine(s) other non-key attribute(s).</a:t>
                      </a:r>
                    </a:p>
                  </a:txBody>
                  <a:tcPr marL="84404" marR="8440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computing X+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 X+ (closure of X under F)</a:t>
            </a:r>
          </a:p>
          <a:p>
            <a:pPr marL="0" indent="0">
              <a:buNone/>
            </a:pPr>
            <a:r>
              <a:rPr lang="en-US" dirty="0" smtClean="0"/>
              <a:t>	X+ :=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(changes to X+)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each FD Y →Z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Y</a:t>
            </a:r>
            <a:r>
              <a:rPr lang="en-US" dirty="0" smtClean="0">
                <a:sym typeface="Symbol" panose="05050102010706020507" pitchFamily="18" charset="2"/>
              </a:rPr>
              <a:t>X+ then X+ = X+ Z</a:t>
            </a: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Does F |= X</a:t>
            </a:r>
            <a:r>
              <a:rPr lang="en-US" dirty="0" smtClean="0"/>
              <a:t> →Y?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02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336885"/>
            <a:ext cx="10266361" cy="6368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24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1556083"/>
            <a:ext cx="7186864" cy="4042611"/>
          </a:xfrm>
          <a:prstGeom prst="rect">
            <a:avLst/>
          </a:prstGeom>
        </p:spPr>
      </p:pic>
      <p:pic>
        <p:nvPicPr>
          <p:cNvPr id="4" name="Picture 4" descr="fig02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9441" y="2133600"/>
            <a:ext cx="5585728" cy="346509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36295" y="713327"/>
            <a:ext cx="951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 there connection between mini world and database system design?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57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storage</a:t>
            </a:r>
          </a:p>
          <a:p>
            <a:r>
              <a:rPr lang="en-US" dirty="0" smtClean="0"/>
              <a:t>Representing Data Elements</a:t>
            </a:r>
          </a:p>
          <a:p>
            <a:r>
              <a:rPr lang="en-US" dirty="0" smtClean="0"/>
              <a:t>Index Structures</a:t>
            </a:r>
          </a:p>
          <a:p>
            <a:r>
              <a:rPr lang="en-US" dirty="0" smtClean="0"/>
              <a:t>Multidimensional Indexes – briefly</a:t>
            </a:r>
          </a:p>
          <a:p>
            <a:r>
              <a:rPr lang="en-US" dirty="0" smtClean="0"/>
              <a:t>Query Execution</a:t>
            </a:r>
          </a:p>
          <a:p>
            <a:r>
              <a:rPr lang="en-US" dirty="0" smtClean="0"/>
              <a:t>Query Compiler – Optimization</a:t>
            </a:r>
          </a:p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Coping with system failures</a:t>
            </a:r>
          </a:p>
          <a:p>
            <a:r>
              <a:rPr lang="en-US" dirty="0" smtClean="0"/>
              <a:t>Modern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 System Implementation – Hector Garcia-Molina, Jeffery D. Ullman, Jennifer </a:t>
            </a:r>
            <a:r>
              <a:rPr lang="en-US" dirty="0" err="1" smtClean="0"/>
              <a:t>Widom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Database Systems – The complete book - Hector Garcia-Molina, Jeffery D. Ullman, Jennifer </a:t>
            </a:r>
            <a:r>
              <a:rPr lang="en-US" dirty="0" err="1" smtClean="0"/>
              <a:t>Widom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Indian </a:t>
            </a:r>
            <a:r>
              <a:rPr lang="en-US" dirty="0" smtClean="0"/>
              <a:t>editions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Grading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30%</a:t>
            </a:r>
          </a:p>
          <a:p>
            <a:r>
              <a:rPr lang="en-US" dirty="0" smtClean="0"/>
              <a:t>Midterms – 25%</a:t>
            </a:r>
          </a:p>
          <a:p>
            <a:r>
              <a:rPr lang="en-US" dirty="0" smtClean="0"/>
              <a:t>Final – 25%</a:t>
            </a:r>
          </a:p>
          <a:p>
            <a:r>
              <a:rPr lang="en-US" dirty="0" smtClean="0"/>
              <a:t>Assignments – 20%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copying – if found direct ‘F’ in course.</a:t>
            </a:r>
          </a:p>
          <a:p>
            <a:r>
              <a:rPr lang="en-US" dirty="0" smtClean="0"/>
              <a:t>Variance proportional 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announced in next class</a:t>
            </a:r>
          </a:p>
          <a:p>
            <a:pPr lvl="1"/>
            <a:r>
              <a:rPr lang="en-US" dirty="0" smtClean="0"/>
              <a:t>Will involve working as group of two students</a:t>
            </a:r>
          </a:p>
          <a:p>
            <a:pPr lvl="1"/>
            <a:r>
              <a:rPr lang="en-US" dirty="0" smtClean="0"/>
              <a:t>Implement core database system functionality</a:t>
            </a:r>
          </a:p>
          <a:p>
            <a:r>
              <a:rPr lang="en-US" dirty="0" smtClean="0"/>
              <a:t>Deliverable </a:t>
            </a:r>
            <a:r>
              <a:rPr lang="en-US" dirty="0" smtClean="0"/>
              <a:t>almost every </a:t>
            </a:r>
            <a:r>
              <a:rPr lang="en-US" dirty="0" smtClean="0"/>
              <a:t>two weeks</a:t>
            </a:r>
          </a:p>
          <a:p>
            <a:endParaRPr lang="en-US" dirty="0"/>
          </a:p>
          <a:p>
            <a:r>
              <a:rPr lang="en-US" dirty="0" smtClean="0"/>
              <a:t>Prepare for solid implementation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five</a:t>
            </a:r>
          </a:p>
          <a:p>
            <a:r>
              <a:rPr lang="en-US" dirty="0" smtClean="0"/>
              <a:t>Once in three weeks</a:t>
            </a:r>
          </a:p>
          <a:p>
            <a:r>
              <a:rPr lang="en-US" dirty="0" smtClean="0"/>
              <a:t>Give you one week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smtClean="0">
                <a:solidFill>
                  <a:srgbClr val="FF0000"/>
                </a:solidFill>
              </a:rPr>
              <a:t>factual </a:t>
            </a:r>
            <a:r>
              <a:rPr lang="en-US" dirty="0" smtClean="0"/>
              <a:t>(undoubted) information used as a basis for reasoning, discussion, or calculation.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database is a collection of </a:t>
            </a:r>
            <a:r>
              <a:rPr lang="en-US" dirty="0" smtClean="0">
                <a:solidFill>
                  <a:srgbClr val="FF0000"/>
                </a:solidFill>
              </a:rPr>
              <a:t>related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942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Times New Roman</vt:lpstr>
      <vt:lpstr>Office Theme</vt:lpstr>
      <vt:lpstr>Document</vt:lpstr>
      <vt:lpstr>Database Systems Spring 2014</vt:lpstr>
      <vt:lpstr>Prerequisites</vt:lpstr>
      <vt:lpstr>Topics Covered</vt:lpstr>
      <vt:lpstr>Book  </vt:lpstr>
      <vt:lpstr>Evaluation &amp; Grading </vt:lpstr>
      <vt:lpstr>Project</vt:lpstr>
      <vt:lpstr>Assignments</vt:lpstr>
      <vt:lpstr>Background</vt:lpstr>
      <vt:lpstr>What is a database?</vt:lpstr>
      <vt:lpstr>Implicit properties of a database</vt:lpstr>
      <vt:lpstr>Simplified Database System</vt:lpstr>
      <vt:lpstr>Example of a Database</vt:lpstr>
      <vt:lpstr>Example Database</vt:lpstr>
      <vt:lpstr>The three-schema architecture</vt:lpstr>
      <vt:lpstr>Database Design Process</vt:lpstr>
      <vt:lpstr>ER Data Model</vt:lpstr>
      <vt:lpstr>Relational Data Model Concepts</vt:lpstr>
      <vt:lpstr>Example</vt:lpstr>
      <vt:lpstr>Integrity Constraints</vt:lpstr>
      <vt:lpstr>Example Database</vt:lpstr>
      <vt:lpstr>Relational Algebra</vt:lpstr>
      <vt:lpstr>SQL</vt:lpstr>
      <vt:lpstr>UPDATE</vt:lpstr>
      <vt:lpstr>Inference Rules for FDs</vt:lpstr>
      <vt:lpstr>Normalization</vt:lpstr>
      <vt:lpstr>Normal Forms</vt:lpstr>
      <vt:lpstr>Algorithm for computing X+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Spring 2014</dc:title>
  <dc:creator>kamal karlapalem</dc:creator>
  <cp:lastModifiedBy>Kamal Karlapalem</cp:lastModifiedBy>
  <cp:revision>23</cp:revision>
  <dcterms:created xsi:type="dcterms:W3CDTF">2013-12-29T03:32:34Z</dcterms:created>
  <dcterms:modified xsi:type="dcterms:W3CDTF">2013-12-30T04:15:14Z</dcterms:modified>
</cp:coreProperties>
</file>