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442" r:id="rId3"/>
    <p:sldId id="260" r:id="rId4"/>
    <p:sldId id="261" r:id="rId5"/>
    <p:sldId id="262" r:id="rId6"/>
    <p:sldId id="265" r:id="rId7"/>
    <p:sldId id="266" r:id="rId8"/>
    <p:sldId id="267" r:id="rId9"/>
    <p:sldId id="387" r:id="rId10"/>
    <p:sldId id="443" r:id="rId11"/>
    <p:sldId id="268" r:id="rId12"/>
    <p:sldId id="274" r:id="rId13"/>
    <p:sldId id="376" r:id="rId14"/>
    <p:sldId id="400" r:id="rId15"/>
    <p:sldId id="377" r:id="rId16"/>
    <p:sldId id="401" r:id="rId17"/>
    <p:sldId id="402" r:id="rId18"/>
    <p:sldId id="283" r:id="rId19"/>
    <p:sldId id="380" r:id="rId20"/>
    <p:sldId id="286" r:id="rId21"/>
    <p:sldId id="287" r:id="rId22"/>
    <p:sldId id="305" r:id="rId23"/>
    <p:sldId id="306" r:id="rId24"/>
    <p:sldId id="410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411" r:id="rId38"/>
    <p:sldId id="381" r:id="rId39"/>
    <p:sldId id="412" r:id="rId40"/>
    <p:sldId id="413" r:id="rId41"/>
    <p:sldId id="321" r:id="rId42"/>
    <p:sldId id="414" r:id="rId43"/>
    <p:sldId id="415" r:id="rId44"/>
    <p:sldId id="416" r:id="rId45"/>
    <p:sldId id="322" r:id="rId46"/>
    <p:sldId id="417" r:id="rId47"/>
    <p:sldId id="418" r:id="rId48"/>
    <p:sldId id="419" r:id="rId49"/>
    <p:sldId id="323" r:id="rId50"/>
    <p:sldId id="324" r:id="rId51"/>
    <p:sldId id="420" r:id="rId52"/>
    <p:sldId id="382" r:id="rId53"/>
    <p:sldId id="421" r:id="rId54"/>
    <p:sldId id="326" r:id="rId55"/>
    <p:sldId id="422" r:id="rId56"/>
    <p:sldId id="423" r:id="rId57"/>
    <p:sldId id="424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425" r:id="rId66"/>
    <p:sldId id="335" r:id="rId67"/>
    <p:sldId id="340" r:id="rId68"/>
    <p:sldId id="341" r:id="rId69"/>
    <p:sldId id="342" r:id="rId70"/>
    <p:sldId id="426" r:id="rId71"/>
    <p:sldId id="344" r:id="rId72"/>
    <p:sldId id="345" r:id="rId73"/>
    <p:sldId id="427" r:id="rId74"/>
    <p:sldId id="428" r:id="rId75"/>
    <p:sldId id="348" r:id="rId76"/>
    <p:sldId id="349" r:id="rId77"/>
    <p:sldId id="429" r:id="rId78"/>
    <p:sldId id="351" r:id="rId79"/>
    <p:sldId id="352" r:id="rId80"/>
    <p:sldId id="355" r:id="rId81"/>
    <p:sldId id="430" r:id="rId82"/>
    <p:sldId id="353" r:id="rId83"/>
    <p:sldId id="431" r:id="rId84"/>
    <p:sldId id="356" r:id="rId85"/>
    <p:sldId id="357" r:id="rId86"/>
    <p:sldId id="432" r:id="rId87"/>
    <p:sldId id="358" r:id="rId88"/>
    <p:sldId id="359" r:id="rId89"/>
    <p:sldId id="360" r:id="rId90"/>
    <p:sldId id="433" r:id="rId91"/>
    <p:sldId id="434" r:id="rId92"/>
    <p:sldId id="361" r:id="rId93"/>
    <p:sldId id="435" r:id="rId94"/>
    <p:sldId id="436" r:id="rId95"/>
    <p:sldId id="362" r:id="rId96"/>
    <p:sldId id="437" r:id="rId97"/>
    <p:sldId id="364" r:id="rId98"/>
    <p:sldId id="441" r:id="rId9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 snapToGrid="0">
      <p:cViewPr>
        <p:scale>
          <a:sx n="75" d="100"/>
          <a:sy n="75" d="100"/>
        </p:scale>
        <p:origin x="-167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4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2C30E7-C77C-466A-87C4-C7E8A3EFE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F5F77B-1439-4E97-A562-6A285A788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67CC4-44AB-46BF-AF47-5D5AF5C59C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5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5B845-2EB2-4568-A1F6-9067DB33B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28605-F5D5-48D2-B4A0-7768D7B41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47CC5-4D2E-4422-99DB-76E719842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6D6E-3FC6-4E21-8B0A-33292BED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9E43C-4CED-4FB1-B3E5-7C05A373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E3E42-416B-4D5B-BC25-407A57845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9D822-762B-4CEC-8E84-C99770D7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71BD-C9DE-4D04-9293-63B7A5E29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BDB66-239A-43B9-938A-AD21D0B0C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04589-7F47-4C96-B2A6-5876003B5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17C2D-334A-4BCA-A444-7E1C8B53E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80581F-3392-4CEC-AB89-1D610DDD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AA441-0CCC-4A27-B80F-2D5474DB256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5050"/>
            <a:ext cx="7772400" cy="3429000"/>
          </a:xfrm>
        </p:spPr>
        <p:txBody>
          <a:bodyPr/>
          <a:lstStyle/>
          <a:p>
            <a:pPr eaLnBrk="1" hangingPunct="1"/>
            <a:r>
              <a:rPr lang="en-US" dirty="0" smtClean="0"/>
              <a:t>Database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Indexing</a:t>
            </a:r>
            <a:endParaRPr lang="en-US" dirty="0" smtClean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B+Trees</a:t>
            </a:r>
            <a:r>
              <a:rPr lang="en-US" dirty="0" smtClean="0"/>
              <a:t> </a:t>
            </a:r>
            <a:r>
              <a:rPr lang="en-US" dirty="0" smtClean="0"/>
              <a:t>and B-Trees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E1AC7-7CCE-4D5E-9E40-83F5B354DE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600200" y="1143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600200" y="1676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K1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600200" y="2743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K3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K4</a:t>
            </a:r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1600200" y="2209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K2</a:t>
            </a: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16002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2133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876800" y="1066800"/>
            <a:ext cx="1981200" cy="914400"/>
            <a:chOff x="1632" y="1440"/>
            <a:chExt cx="1248" cy="576"/>
          </a:xfrm>
        </p:grpSpPr>
        <p:sp>
          <p:nvSpPr>
            <p:cNvPr id="14370" name="Rectangle 10"/>
            <p:cNvSpPr>
              <a:spLocks noChangeArrowheads="1"/>
            </p:cNvSpPr>
            <p:nvPr/>
          </p:nvSpPr>
          <p:spPr bwMode="auto">
            <a:xfrm>
              <a:off x="1632" y="144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R1</a:t>
              </a:r>
            </a:p>
          </p:txBody>
        </p:sp>
        <p:sp>
          <p:nvSpPr>
            <p:cNvPr id="14371" name="Rectangle 9"/>
            <p:cNvSpPr>
              <a:spLocks noChangeArrowheads="1"/>
            </p:cNvSpPr>
            <p:nvPr/>
          </p:nvSpPr>
          <p:spPr bwMode="auto">
            <a:xfrm>
              <a:off x="1632" y="1440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>
              <a:off x="1632" y="17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36"/>
            <p:cNvSpPr>
              <a:spLocks noChangeShapeType="1"/>
            </p:cNvSpPr>
            <p:nvPr/>
          </p:nvSpPr>
          <p:spPr bwMode="auto">
            <a:xfrm>
              <a:off x="163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9" name="Line 56"/>
          <p:cNvSpPr>
            <a:spLocks noChangeShapeType="1"/>
          </p:cNvSpPr>
          <p:nvPr/>
        </p:nvSpPr>
        <p:spPr bwMode="auto">
          <a:xfrm>
            <a:off x="4876800" y="472440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57"/>
          <p:cNvSpPr>
            <a:spLocks noChangeShapeType="1"/>
          </p:cNvSpPr>
          <p:nvPr/>
        </p:nvSpPr>
        <p:spPr bwMode="auto">
          <a:xfrm>
            <a:off x="6858000" y="472440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58"/>
          <p:cNvSpPr>
            <a:spLocks noChangeShapeType="1"/>
          </p:cNvSpPr>
          <p:nvPr/>
        </p:nvSpPr>
        <p:spPr bwMode="auto">
          <a:xfrm flipV="1">
            <a:off x="1876425" y="1108075"/>
            <a:ext cx="295751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876800" y="1981200"/>
            <a:ext cx="1981200" cy="914400"/>
            <a:chOff x="3408" y="1392"/>
            <a:chExt cx="1248" cy="576"/>
          </a:xfrm>
        </p:grpSpPr>
        <p:sp>
          <p:nvSpPr>
            <p:cNvPr id="14366" name="Rectangle 59"/>
            <p:cNvSpPr>
              <a:spLocks noChangeArrowheads="1"/>
            </p:cNvSpPr>
            <p:nvPr/>
          </p:nvSpPr>
          <p:spPr bwMode="auto">
            <a:xfrm>
              <a:off x="3408" y="1392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R2</a:t>
              </a:r>
            </a:p>
          </p:txBody>
        </p:sp>
        <p:sp>
          <p:nvSpPr>
            <p:cNvPr id="14367" name="Rectangle 60"/>
            <p:cNvSpPr>
              <a:spLocks noChangeArrowheads="1"/>
            </p:cNvSpPr>
            <p:nvPr/>
          </p:nvSpPr>
          <p:spPr bwMode="auto">
            <a:xfrm>
              <a:off x="3408" y="1392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68" name="Line 61"/>
            <p:cNvSpPr>
              <a:spLocks noChangeShapeType="1"/>
            </p:cNvSpPr>
            <p:nvPr/>
          </p:nvSpPr>
          <p:spPr bwMode="auto">
            <a:xfrm>
              <a:off x="3408" y="16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62"/>
            <p:cNvSpPr>
              <a:spLocks noChangeShapeType="1"/>
            </p:cNvSpPr>
            <p:nvPr/>
          </p:nvSpPr>
          <p:spPr bwMode="auto">
            <a:xfrm>
              <a:off x="3408" y="18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4876800" y="2895600"/>
            <a:ext cx="1981200" cy="914400"/>
            <a:chOff x="1584" y="2304"/>
            <a:chExt cx="1248" cy="576"/>
          </a:xfrm>
        </p:grpSpPr>
        <p:sp>
          <p:nvSpPr>
            <p:cNvPr id="14362" name="Rectangle 63"/>
            <p:cNvSpPr>
              <a:spLocks noChangeArrowheads="1"/>
            </p:cNvSpPr>
            <p:nvPr/>
          </p:nvSpPr>
          <p:spPr bwMode="auto">
            <a:xfrm>
              <a:off x="1584" y="230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R3</a:t>
              </a:r>
            </a:p>
          </p:txBody>
        </p:sp>
        <p:sp>
          <p:nvSpPr>
            <p:cNvPr id="14363" name="Rectangle 64"/>
            <p:cNvSpPr>
              <a:spLocks noChangeArrowheads="1"/>
            </p:cNvSpPr>
            <p:nvPr/>
          </p:nvSpPr>
          <p:spPr bwMode="auto">
            <a:xfrm>
              <a:off x="1584" y="2304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64" name="Line 65"/>
            <p:cNvSpPr>
              <a:spLocks noChangeShapeType="1"/>
            </p:cNvSpPr>
            <p:nvPr/>
          </p:nvSpPr>
          <p:spPr bwMode="auto">
            <a:xfrm>
              <a:off x="1584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66"/>
            <p:cNvSpPr>
              <a:spLocks noChangeShapeType="1"/>
            </p:cNvSpPr>
            <p:nvPr/>
          </p:nvSpPr>
          <p:spPr bwMode="auto">
            <a:xfrm>
              <a:off x="1584" y="27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876800" y="3810000"/>
            <a:ext cx="1981200" cy="914400"/>
            <a:chOff x="1488" y="3072"/>
            <a:chExt cx="1248" cy="576"/>
          </a:xfrm>
        </p:grpSpPr>
        <p:sp>
          <p:nvSpPr>
            <p:cNvPr id="14358" name="Rectangle 67"/>
            <p:cNvSpPr>
              <a:spLocks noChangeArrowheads="1"/>
            </p:cNvSpPr>
            <p:nvPr/>
          </p:nvSpPr>
          <p:spPr bwMode="auto">
            <a:xfrm>
              <a:off x="1488" y="3072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R4</a:t>
              </a:r>
            </a:p>
          </p:txBody>
        </p:sp>
        <p:sp>
          <p:nvSpPr>
            <p:cNvPr id="14359" name="Rectangle 68"/>
            <p:cNvSpPr>
              <a:spLocks noChangeArrowheads="1"/>
            </p:cNvSpPr>
            <p:nvPr/>
          </p:nvSpPr>
          <p:spPr bwMode="auto">
            <a:xfrm>
              <a:off x="1488" y="3072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60" name="Line 69"/>
            <p:cNvSpPr>
              <a:spLocks noChangeShapeType="1"/>
            </p:cNvSpPr>
            <p:nvPr/>
          </p:nvSpPr>
          <p:spPr bwMode="auto">
            <a:xfrm>
              <a:off x="1488" y="336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70"/>
            <p:cNvSpPr>
              <a:spLocks noChangeShapeType="1"/>
            </p:cNvSpPr>
            <p:nvPr/>
          </p:nvSpPr>
          <p:spPr bwMode="auto">
            <a:xfrm>
              <a:off x="1488" y="350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511300" y="4762500"/>
            <a:ext cx="2610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Finding consecutive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locks may not be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possible all the time!!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FFD38-7E1A-41CB-B69B-F3791869E2E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Sparse vs. Dense Tradeoff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u="sng" dirty="0" smtClean="0"/>
              <a:t>Sparse:</a:t>
            </a:r>
            <a:r>
              <a:rPr lang="en-US" dirty="0" smtClean="0"/>
              <a:t> Less index space per record 			       can keep more of index in memory</a:t>
            </a:r>
          </a:p>
          <a:p>
            <a:pPr eaLnBrk="1" hangingPunct="1"/>
            <a:r>
              <a:rPr lang="en-US" u="sng" dirty="0" smtClean="0"/>
              <a:t>Dense:</a:t>
            </a:r>
            <a:r>
              <a:rPr lang="en-US" dirty="0" smtClean="0"/>
              <a:t>  Can tell if any record exists			       without accessing file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sparse better for insertions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000" dirty="0" smtClean="0"/>
              <a:t>dense needed for secondary </a:t>
            </a:r>
            <a:r>
              <a:rPr lang="en-US" sz="2000" dirty="0" smtClean="0"/>
              <a:t>indexes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D1E0E6-F01A-4222-97B1-6BC2D6F0A9D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3" name="Rectangle 49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48134" name="Text Box 50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Sequence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field</a:t>
            </a:r>
            <a:endParaRPr lang="en-US" sz="2400"/>
          </a:p>
        </p:txBody>
      </p:sp>
      <p:sp>
        <p:nvSpPr>
          <p:cNvPr id="48135" name="Line 51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6" name="Group 52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8157" name="Rectangle 5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8158" name="Rectangle 5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8159" name="Rectangle 5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Rectangle 5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7" name="Group 57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8153" name="Rectangle 5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  <a:endParaRPr lang="en-US"/>
            </a:p>
          </p:txBody>
        </p:sp>
        <p:sp>
          <p:nvSpPr>
            <p:cNvPr id="48154" name="Rectangle 5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48155" name="Rectangle 6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Rectangle 6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8" name="Group 62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8149" name="Rectangle 6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48150" name="Rectangle 6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</a:p>
          </p:txBody>
        </p:sp>
        <p:sp>
          <p:nvSpPr>
            <p:cNvPr id="48151" name="Rectangle 6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Rectangle 6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9" name="Group 67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8145" name="Rectangle 6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48146" name="Rectangle 6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</a:p>
          </p:txBody>
        </p:sp>
        <p:sp>
          <p:nvSpPr>
            <p:cNvPr id="48147" name="Rectangle 7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Rectangle 7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40" name="Group 72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8141" name="Rectangle 7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48142" name="Rectangle 7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48143" name="Rectangle 7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Rectangle 7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63B5B-0F4F-4515-8289-D978D19ECD7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Sequence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field</a:t>
            </a:r>
            <a:endParaRPr lang="en-US" sz="2400"/>
          </a:p>
        </p:txBody>
      </p:sp>
      <p:sp>
        <p:nvSpPr>
          <p:cNvPr id="49159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0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9206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9207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9208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1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9202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  <a:endParaRPr lang="en-US"/>
            </a:p>
          </p:txBody>
        </p:sp>
        <p:sp>
          <p:nvSpPr>
            <p:cNvPr id="49203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49204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2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9198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49199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</a:p>
          </p:txBody>
        </p:sp>
        <p:sp>
          <p:nvSpPr>
            <p:cNvPr id="49200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3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9194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49195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</a:p>
          </p:txBody>
        </p:sp>
        <p:sp>
          <p:nvSpPr>
            <p:cNvPr id="49196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4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9190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49191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49192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5" name="Text Box 30"/>
          <p:cNvSpPr txBox="1">
            <a:spLocks noChangeArrowheads="1"/>
          </p:cNvSpPr>
          <p:nvPr/>
        </p:nvSpPr>
        <p:spPr bwMode="auto">
          <a:xfrm>
            <a:off x="1047750" y="1017588"/>
            <a:ext cx="2790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Tx/>
              <a:buChar char="•"/>
            </a:pPr>
            <a:r>
              <a:rPr lang="en-US" sz="3200"/>
              <a:t> Sparse index</a:t>
            </a:r>
            <a:endParaRPr lang="en-US"/>
          </a:p>
        </p:txBody>
      </p:sp>
      <p:grpSp>
        <p:nvGrpSpPr>
          <p:cNvPr id="49166" name="Group 39"/>
          <p:cNvGrpSpPr>
            <a:grpSpLocks/>
          </p:cNvGrpSpPr>
          <p:nvPr/>
        </p:nvGrpSpPr>
        <p:grpSpPr bwMode="auto">
          <a:xfrm>
            <a:off x="2965450" y="1938338"/>
            <a:ext cx="914400" cy="1219200"/>
            <a:chOff x="1340" y="1501"/>
            <a:chExt cx="576" cy="768"/>
          </a:xfrm>
        </p:grpSpPr>
        <p:sp>
          <p:nvSpPr>
            <p:cNvPr id="49182" name="Rectangle 3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30</a:t>
              </a:r>
            </a:p>
          </p:txBody>
        </p:sp>
        <p:sp>
          <p:nvSpPr>
            <p:cNvPr id="49183" name="Rectangle 3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Rectangle 3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Rectangle 3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20</a:t>
              </a:r>
            </a:p>
          </p:txBody>
        </p:sp>
        <p:sp>
          <p:nvSpPr>
            <p:cNvPr id="49186" name="Rectangle 3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80</a:t>
              </a:r>
            </a:p>
          </p:txBody>
        </p:sp>
        <p:sp>
          <p:nvSpPr>
            <p:cNvPr id="49187" name="Rectangle 3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Rectangle 3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Rectangle 3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100</a:t>
              </a:r>
            </a:p>
          </p:txBody>
        </p:sp>
      </p:grpSp>
      <p:grpSp>
        <p:nvGrpSpPr>
          <p:cNvPr id="49167" name="Group 40"/>
          <p:cNvGrpSpPr>
            <a:grpSpLocks/>
          </p:cNvGrpSpPr>
          <p:nvPr/>
        </p:nvGrpSpPr>
        <p:grpSpPr bwMode="auto">
          <a:xfrm>
            <a:off x="2978150" y="3487738"/>
            <a:ext cx="914400" cy="1219200"/>
            <a:chOff x="1340" y="1501"/>
            <a:chExt cx="576" cy="768"/>
          </a:xfrm>
        </p:grpSpPr>
        <p:sp>
          <p:nvSpPr>
            <p:cNvPr id="49174" name="Rectangle 4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90</a:t>
              </a:r>
            </a:p>
          </p:txBody>
        </p:sp>
        <p:sp>
          <p:nvSpPr>
            <p:cNvPr id="49175" name="Rectangle 4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Rectangle 4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Rectangle 4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...</a:t>
              </a:r>
            </a:p>
          </p:txBody>
        </p:sp>
        <p:sp>
          <p:nvSpPr>
            <p:cNvPr id="49178" name="Rectangle 4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49179" name="Rectangle 4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Rectangle 4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Rectangle 4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</p:grpSp>
      <p:sp>
        <p:nvSpPr>
          <p:cNvPr id="49168" name="Line 50"/>
          <p:cNvSpPr>
            <a:spLocks noChangeShapeType="1"/>
          </p:cNvSpPr>
          <p:nvPr/>
        </p:nvSpPr>
        <p:spPr bwMode="auto">
          <a:xfrm flipV="1">
            <a:off x="3721100" y="1892300"/>
            <a:ext cx="1955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51"/>
          <p:cNvSpPr>
            <a:spLocks noChangeShapeType="1"/>
          </p:cNvSpPr>
          <p:nvPr/>
        </p:nvSpPr>
        <p:spPr bwMode="auto">
          <a:xfrm>
            <a:off x="3721100" y="2400300"/>
            <a:ext cx="1981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52"/>
          <p:cNvSpPr>
            <a:spLocks noChangeShapeType="1"/>
          </p:cNvSpPr>
          <p:nvPr/>
        </p:nvSpPr>
        <p:spPr bwMode="auto">
          <a:xfrm>
            <a:off x="3721100" y="2705100"/>
            <a:ext cx="19812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53"/>
          <p:cNvSpPr>
            <a:spLocks noChangeShapeType="1"/>
          </p:cNvSpPr>
          <p:nvPr/>
        </p:nvSpPr>
        <p:spPr bwMode="auto">
          <a:xfrm>
            <a:off x="3759200" y="3022600"/>
            <a:ext cx="19177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54"/>
          <p:cNvSpPr>
            <a:spLocks noChangeShapeType="1"/>
          </p:cNvSpPr>
          <p:nvPr/>
        </p:nvSpPr>
        <p:spPr bwMode="auto">
          <a:xfrm>
            <a:off x="3759200" y="3632200"/>
            <a:ext cx="19685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55"/>
          <p:cNvSpPr>
            <a:spLocks noChangeShapeType="1"/>
          </p:cNvSpPr>
          <p:nvPr/>
        </p:nvSpPr>
        <p:spPr bwMode="auto">
          <a:xfrm>
            <a:off x="3759200" y="3949700"/>
            <a:ext cx="13208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076016-6EBE-41AE-9B97-B4C4102E15B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Sequence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field</a:t>
            </a:r>
            <a:endParaRPr lang="en-US" sz="2400"/>
          </a:p>
        </p:txBody>
      </p:sp>
      <p:sp>
        <p:nvSpPr>
          <p:cNvPr id="50183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4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50234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50235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50236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7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5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50230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  <a:endParaRPr lang="en-US"/>
            </a:p>
          </p:txBody>
        </p:sp>
        <p:sp>
          <p:nvSpPr>
            <p:cNvPr id="50231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50232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6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50226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50227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</a:p>
          </p:txBody>
        </p:sp>
        <p:sp>
          <p:nvSpPr>
            <p:cNvPr id="50228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7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50222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50223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</a:p>
          </p:txBody>
        </p:sp>
        <p:sp>
          <p:nvSpPr>
            <p:cNvPr id="50224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8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50218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50219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50220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9" name="Text Box 30"/>
          <p:cNvSpPr txBox="1">
            <a:spLocks noChangeArrowheads="1"/>
          </p:cNvSpPr>
          <p:nvPr/>
        </p:nvSpPr>
        <p:spPr bwMode="auto">
          <a:xfrm>
            <a:off x="1047750" y="1017588"/>
            <a:ext cx="2790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Tx/>
              <a:buChar char="•"/>
            </a:pPr>
            <a:r>
              <a:rPr lang="en-US" sz="3200"/>
              <a:t> Sparse index</a:t>
            </a:r>
            <a:endParaRPr lang="en-US"/>
          </a:p>
        </p:txBody>
      </p:sp>
      <p:grpSp>
        <p:nvGrpSpPr>
          <p:cNvPr id="50190" name="Group 39"/>
          <p:cNvGrpSpPr>
            <a:grpSpLocks/>
          </p:cNvGrpSpPr>
          <p:nvPr/>
        </p:nvGrpSpPr>
        <p:grpSpPr bwMode="auto">
          <a:xfrm>
            <a:off x="2965450" y="1938338"/>
            <a:ext cx="914400" cy="1219200"/>
            <a:chOff x="1340" y="1501"/>
            <a:chExt cx="576" cy="768"/>
          </a:xfrm>
        </p:grpSpPr>
        <p:sp>
          <p:nvSpPr>
            <p:cNvPr id="50210" name="Rectangle 3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30</a:t>
              </a:r>
            </a:p>
          </p:txBody>
        </p:sp>
        <p:sp>
          <p:nvSpPr>
            <p:cNvPr id="50211" name="Rectangle 3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Rectangle 3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Rectangle 3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20</a:t>
              </a:r>
            </a:p>
          </p:txBody>
        </p:sp>
        <p:sp>
          <p:nvSpPr>
            <p:cNvPr id="50214" name="Rectangle 3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80</a:t>
              </a:r>
            </a:p>
          </p:txBody>
        </p:sp>
        <p:sp>
          <p:nvSpPr>
            <p:cNvPr id="50215" name="Rectangle 3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3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Rectangle 3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100</a:t>
              </a:r>
            </a:p>
          </p:txBody>
        </p:sp>
      </p:grpSp>
      <p:grpSp>
        <p:nvGrpSpPr>
          <p:cNvPr id="50191" name="Group 40"/>
          <p:cNvGrpSpPr>
            <a:grpSpLocks/>
          </p:cNvGrpSpPr>
          <p:nvPr/>
        </p:nvGrpSpPr>
        <p:grpSpPr bwMode="auto">
          <a:xfrm>
            <a:off x="2978150" y="3487738"/>
            <a:ext cx="914400" cy="1219200"/>
            <a:chOff x="1340" y="1501"/>
            <a:chExt cx="576" cy="768"/>
          </a:xfrm>
        </p:grpSpPr>
        <p:sp>
          <p:nvSpPr>
            <p:cNvPr id="50202" name="Rectangle 4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90</a:t>
              </a:r>
            </a:p>
          </p:txBody>
        </p:sp>
        <p:sp>
          <p:nvSpPr>
            <p:cNvPr id="50203" name="Rectangle 4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Rectangle 4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Rectangle 4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...</a:t>
              </a:r>
            </a:p>
          </p:txBody>
        </p:sp>
        <p:sp>
          <p:nvSpPr>
            <p:cNvPr id="50206" name="Rectangle 4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50207" name="Rectangle 4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Rectangle 4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Rectangle 4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</p:grpSp>
      <p:sp>
        <p:nvSpPr>
          <p:cNvPr id="50192" name="Line 50"/>
          <p:cNvSpPr>
            <a:spLocks noChangeShapeType="1"/>
          </p:cNvSpPr>
          <p:nvPr/>
        </p:nvSpPr>
        <p:spPr bwMode="auto">
          <a:xfrm flipV="1">
            <a:off x="3721100" y="1892300"/>
            <a:ext cx="1955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51"/>
          <p:cNvSpPr>
            <a:spLocks noChangeShapeType="1"/>
          </p:cNvSpPr>
          <p:nvPr/>
        </p:nvSpPr>
        <p:spPr bwMode="auto">
          <a:xfrm>
            <a:off x="3721100" y="2400300"/>
            <a:ext cx="1981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52"/>
          <p:cNvSpPr>
            <a:spLocks noChangeShapeType="1"/>
          </p:cNvSpPr>
          <p:nvPr/>
        </p:nvSpPr>
        <p:spPr bwMode="auto">
          <a:xfrm>
            <a:off x="3721100" y="2705100"/>
            <a:ext cx="19812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53"/>
          <p:cNvSpPr>
            <a:spLocks noChangeShapeType="1"/>
          </p:cNvSpPr>
          <p:nvPr/>
        </p:nvSpPr>
        <p:spPr bwMode="auto">
          <a:xfrm>
            <a:off x="3759200" y="3022600"/>
            <a:ext cx="19177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54"/>
          <p:cNvSpPr>
            <a:spLocks noChangeShapeType="1"/>
          </p:cNvSpPr>
          <p:nvPr/>
        </p:nvSpPr>
        <p:spPr bwMode="auto">
          <a:xfrm>
            <a:off x="3759200" y="3632200"/>
            <a:ext cx="19685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55"/>
          <p:cNvSpPr>
            <a:spLocks noChangeShapeType="1"/>
          </p:cNvSpPr>
          <p:nvPr/>
        </p:nvSpPr>
        <p:spPr bwMode="auto">
          <a:xfrm>
            <a:off x="3759200" y="3949700"/>
            <a:ext cx="13208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8" name="Group 59"/>
          <p:cNvGrpSpPr>
            <a:grpSpLocks/>
          </p:cNvGrpSpPr>
          <p:nvPr/>
        </p:nvGrpSpPr>
        <p:grpSpPr bwMode="auto">
          <a:xfrm>
            <a:off x="865188" y="1739900"/>
            <a:ext cx="4606925" cy="3876675"/>
            <a:chOff x="545" y="1096"/>
            <a:chExt cx="2902" cy="2442"/>
          </a:xfrm>
        </p:grpSpPr>
        <p:sp>
          <p:nvSpPr>
            <p:cNvPr id="50199" name="Freeform 56"/>
            <p:cNvSpPr>
              <a:spLocks/>
            </p:cNvSpPr>
            <p:nvPr/>
          </p:nvSpPr>
          <p:spPr bwMode="auto">
            <a:xfrm>
              <a:off x="752" y="1096"/>
              <a:ext cx="2456" cy="1808"/>
            </a:xfrm>
            <a:custGeom>
              <a:avLst/>
              <a:gdLst>
                <a:gd name="T0" fmla="*/ 2456 w 2456"/>
                <a:gd name="T1" fmla="*/ 0 h 1808"/>
                <a:gd name="T2" fmla="*/ 2304 w 2456"/>
                <a:gd name="T3" fmla="*/ 56 h 1808"/>
                <a:gd name="T4" fmla="*/ 2112 w 2456"/>
                <a:gd name="T5" fmla="*/ 208 h 1808"/>
                <a:gd name="T6" fmla="*/ 1952 w 2456"/>
                <a:gd name="T7" fmla="*/ 304 h 1808"/>
                <a:gd name="T8" fmla="*/ 1800 w 2456"/>
                <a:gd name="T9" fmla="*/ 376 h 1808"/>
                <a:gd name="T10" fmla="*/ 1744 w 2456"/>
                <a:gd name="T11" fmla="*/ 424 h 1808"/>
                <a:gd name="T12" fmla="*/ 1608 w 2456"/>
                <a:gd name="T13" fmla="*/ 488 h 1808"/>
                <a:gd name="T14" fmla="*/ 1440 w 2456"/>
                <a:gd name="T15" fmla="*/ 608 h 1808"/>
                <a:gd name="T16" fmla="*/ 1128 w 2456"/>
                <a:gd name="T17" fmla="*/ 816 h 1808"/>
                <a:gd name="T18" fmla="*/ 880 w 2456"/>
                <a:gd name="T19" fmla="*/ 1064 h 1808"/>
                <a:gd name="T20" fmla="*/ 648 w 2456"/>
                <a:gd name="T21" fmla="*/ 1248 h 1808"/>
                <a:gd name="T22" fmla="*/ 448 w 2456"/>
                <a:gd name="T23" fmla="*/ 1440 h 1808"/>
                <a:gd name="T24" fmla="*/ 128 w 2456"/>
                <a:gd name="T25" fmla="*/ 1720 h 1808"/>
                <a:gd name="T26" fmla="*/ 0 w 2456"/>
                <a:gd name="T27" fmla="*/ 1808 h 18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56"/>
                <a:gd name="T43" fmla="*/ 0 h 1808"/>
                <a:gd name="T44" fmla="*/ 2456 w 2456"/>
                <a:gd name="T45" fmla="*/ 1808 h 18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56" h="1808">
                  <a:moveTo>
                    <a:pt x="2456" y="0"/>
                  </a:moveTo>
                  <a:cubicBezTo>
                    <a:pt x="2413" y="29"/>
                    <a:pt x="2355" y="46"/>
                    <a:pt x="2304" y="56"/>
                  </a:cubicBezTo>
                  <a:cubicBezTo>
                    <a:pt x="2235" y="102"/>
                    <a:pt x="2178" y="159"/>
                    <a:pt x="2112" y="208"/>
                  </a:cubicBezTo>
                  <a:cubicBezTo>
                    <a:pt x="2066" y="243"/>
                    <a:pt x="2003" y="279"/>
                    <a:pt x="1952" y="304"/>
                  </a:cubicBezTo>
                  <a:cubicBezTo>
                    <a:pt x="1902" y="329"/>
                    <a:pt x="1847" y="342"/>
                    <a:pt x="1800" y="376"/>
                  </a:cubicBezTo>
                  <a:cubicBezTo>
                    <a:pt x="1780" y="390"/>
                    <a:pt x="1765" y="411"/>
                    <a:pt x="1744" y="424"/>
                  </a:cubicBezTo>
                  <a:cubicBezTo>
                    <a:pt x="1697" y="454"/>
                    <a:pt x="1656" y="469"/>
                    <a:pt x="1608" y="488"/>
                  </a:cubicBezTo>
                  <a:cubicBezTo>
                    <a:pt x="1556" y="540"/>
                    <a:pt x="1499" y="567"/>
                    <a:pt x="1440" y="608"/>
                  </a:cubicBezTo>
                  <a:cubicBezTo>
                    <a:pt x="1338" y="680"/>
                    <a:pt x="1237" y="752"/>
                    <a:pt x="1128" y="816"/>
                  </a:cubicBezTo>
                  <a:cubicBezTo>
                    <a:pt x="1084" y="841"/>
                    <a:pt x="881" y="1063"/>
                    <a:pt x="880" y="1064"/>
                  </a:cubicBezTo>
                  <a:cubicBezTo>
                    <a:pt x="812" y="1136"/>
                    <a:pt x="705" y="1168"/>
                    <a:pt x="648" y="1248"/>
                  </a:cubicBezTo>
                  <a:cubicBezTo>
                    <a:pt x="525" y="1420"/>
                    <a:pt x="622" y="1313"/>
                    <a:pt x="448" y="1440"/>
                  </a:cubicBezTo>
                  <a:cubicBezTo>
                    <a:pt x="237" y="1595"/>
                    <a:pt x="279" y="1584"/>
                    <a:pt x="128" y="1720"/>
                  </a:cubicBezTo>
                  <a:cubicBezTo>
                    <a:pt x="106" y="1740"/>
                    <a:pt x="50" y="1808"/>
                    <a:pt x="0" y="180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Freeform 57"/>
            <p:cNvSpPr>
              <a:spLocks/>
            </p:cNvSpPr>
            <p:nvPr/>
          </p:nvSpPr>
          <p:spPr bwMode="auto">
            <a:xfrm>
              <a:off x="824" y="1152"/>
              <a:ext cx="2512" cy="1448"/>
            </a:xfrm>
            <a:custGeom>
              <a:avLst/>
              <a:gdLst>
                <a:gd name="T0" fmla="*/ 0 w 2512"/>
                <a:gd name="T1" fmla="*/ 0 h 1448"/>
                <a:gd name="T2" fmla="*/ 264 w 2512"/>
                <a:gd name="T3" fmla="*/ 176 h 1448"/>
                <a:gd name="T4" fmla="*/ 400 w 2512"/>
                <a:gd name="T5" fmla="*/ 256 h 1448"/>
                <a:gd name="T6" fmla="*/ 536 w 2512"/>
                <a:gd name="T7" fmla="*/ 352 h 1448"/>
                <a:gd name="T8" fmla="*/ 800 w 2512"/>
                <a:gd name="T9" fmla="*/ 520 h 1448"/>
                <a:gd name="T10" fmla="*/ 984 w 2512"/>
                <a:gd name="T11" fmla="*/ 624 h 1448"/>
                <a:gd name="T12" fmla="*/ 1088 w 2512"/>
                <a:gd name="T13" fmla="*/ 704 h 1448"/>
                <a:gd name="T14" fmla="*/ 1280 w 2512"/>
                <a:gd name="T15" fmla="*/ 744 h 1448"/>
                <a:gd name="T16" fmla="*/ 1584 w 2512"/>
                <a:gd name="T17" fmla="*/ 968 h 1448"/>
                <a:gd name="T18" fmla="*/ 1752 w 2512"/>
                <a:gd name="T19" fmla="*/ 1040 h 1448"/>
                <a:gd name="T20" fmla="*/ 2040 w 2512"/>
                <a:gd name="T21" fmla="*/ 1184 h 1448"/>
                <a:gd name="T22" fmla="*/ 2240 w 2512"/>
                <a:gd name="T23" fmla="*/ 1344 h 1448"/>
                <a:gd name="T24" fmla="*/ 2368 w 2512"/>
                <a:gd name="T25" fmla="*/ 1376 h 1448"/>
                <a:gd name="T26" fmla="*/ 2488 w 2512"/>
                <a:gd name="T27" fmla="*/ 1432 h 1448"/>
                <a:gd name="T28" fmla="*/ 2512 w 2512"/>
                <a:gd name="T29" fmla="*/ 1448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12"/>
                <a:gd name="T46" fmla="*/ 0 h 1448"/>
                <a:gd name="T47" fmla="*/ 2512 w 2512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12" h="1448">
                  <a:moveTo>
                    <a:pt x="0" y="0"/>
                  </a:moveTo>
                  <a:cubicBezTo>
                    <a:pt x="119" y="20"/>
                    <a:pt x="171" y="114"/>
                    <a:pt x="264" y="176"/>
                  </a:cubicBezTo>
                  <a:cubicBezTo>
                    <a:pt x="325" y="217"/>
                    <a:pt x="350" y="206"/>
                    <a:pt x="400" y="256"/>
                  </a:cubicBezTo>
                  <a:cubicBezTo>
                    <a:pt x="501" y="357"/>
                    <a:pt x="356" y="277"/>
                    <a:pt x="536" y="352"/>
                  </a:cubicBezTo>
                  <a:cubicBezTo>
                    <a:pt x="607" y="423"/>
                    <a:pt x="710" y="472"/>
                    <a:pt x="800" y="520"/>
                  </a:cubicBezTo>
                  <a:cubicBezTo>
                    <a:pt x="862" y="553"/>
                    <a:pt x="928" y="581"/>
                    <a:pt x="984" y="624"/>
                  </a:cubicBezTo>
                  <a:cubicBezTo>
                    <a:pt x="1019" y="651"/>
                    <a:pt x="1047" y="688"/>
                    <a:pt x="1088" y="704"/>
                  </a:cubicBezTo>
                  <a:cubicBezTo>
                    <a:pt x="1149" y="729"/>
                    <a:pt x="1216" y="731"/>
                    <a:pt x="1280" y="744"/>
                  </a:cubicBezTo>
                  <a:cubicBezTo>
                    <a:pt x="1419" y="867"/>
                    <a:pt x="1419" y="884"/>
                    <a:pt x="1584" y="968"/>
                  </a:cubicBezTo>
                  <a:cubicBezTo>
                    <a:pt x="1638" y="996"/>
                    <a:pt x="1698" y="1011"/>
                    <a:pt x="1752" y="1040"/>
                  </a:cubicBezTo>
                  <a:cubicBezTo>
                    <a:pt x="2061" y="1207"/>
                    <a:pt x="1684" y="1059"/>
                    <a:pt x="2040" y="1184"/>
                  </a:cubicBezTo>
                  <a:cubicBezTo>
                    <a:pt x="2061" y="1202"/>
                    <a:pt x="2200" y="1326"/>
                    <a:pt x="2240" y="1344"/>
                  </a:cubicBezTo>
                  <a:cubicBezTo>
                    <a:pt x="2280" y="1362"/>
                    <a:pt x="2327" y="1361"/>
                    <a:pt x="2368" y="1376"/>
                  </a:cubicBezTo>
                  <a:cubicBezTo>
                    <a:pt x="2410" y="1391"/>
                    <a:pt x="2451" y="1408"/>
                    <a:pt x="2488" y="1432"/>
                  </a:cubicBezTo>
                  <a:cubicBezTo>
                    <a:pt x="2496" y="1437"/>
                    <a:pt x="2512" y="1448"/>
                    <a:pt x="2512" y="144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Text Box 58"/>
            <p:cNvSpPr txBox="1">
              <a:spLocks noChangeArrowheads="1"/>
            </p:cNvSpPr>
            <p:nvPr/>
          </p:nvSpPr>
          <p:spPr bwMode="auto">
            <a:xfrm>
              <a:off x="545" y="3134"/>
              <a:ext cx="29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does not make sense!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6EAC7B-FD6D-46D6-AC47-DFB2C2B9D5F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Sequence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field</a:t>
            </a:r>
            <a:endParaRPr lang="en-US" sz="2400"/>
          </a:p>
        </p:txBody>
      </p:sp>
      <p:sp>
        <p:nvSpPr>
          <p:cNvPr id="51207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08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51230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51231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51232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51226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  <a:endParaRPr lang="en-US"/>
            </a:p>
          </p:txBody>
        </p:sp>
        <p:sp>
          <p:nvSpPr>
            <p:cNvPr id="51227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51228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0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51222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51223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</a:p>
          </p:txBody>
        </p:sp>
        <p:sp>
          <p:nvSpPr>
            <p:cNvPr id="51224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1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51218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51219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</a:p>
          </p:txBody>
        </p:sp>
        <p:sp>
          <p:nvSpPr>
            <p:cNvPr id="51220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2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51214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51215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51216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3" name="Text Box 39"/>
          <p:cNvSpPr txBox="1">
            <a:spLocks noChangeArrowheads="1"/>
          </p:cNvSpPr>
          <p:nvPr/>
        </p:nvSpPr>
        <p:spPr bwMode="auto">
          <a:xfrm>
            <a:off x="1095375" y="1017588"/>
            <a:ext cx="2697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Tx/>
              <a:buChar char="•"/>
            </a:pPr>
            <a:r>
              <a:rPr lang="en-US" sz="3200"/>
              <a:t> Dense index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DBF73E-A51D-4763-9326-67D03F7E00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52230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Sequence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field</a:t>
            </a:r>
            <a:endParaRPr lang="en-US" sz="2400"/>
          </a:p>
        </p:txBody>
      </p:sp>
      <p:sp>
        <p:nvSpPr>
          <p:cNvPr id="52231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2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52281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52282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52283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4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3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52277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  <a:endParaRPr lang="en-US"/>
            </a:p>
          </p:txBody>
        </p:sp>
        <p:sp>
          <p:nvSpPr>
            <p:cNvPr id="52278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52279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0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4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52273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52274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</a:p>
          </p:txBody>
        </p:sp>
        <p:sp>
          <p:nvSpPr>
            <p:cNvPr id="52275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6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5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52269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52270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</a:p>
          </p:txBody>
        </p:sp>
        <p:sp>
          <p:nvSpPr>
            <p:cNvPr id="52271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2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6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52265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52266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52267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8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7" name="Text Box 39"/>
          <p:cNvSpPr txBox="1">
            <a:spLocks noChangeArrowheads="1"/>
          </p:cNvSpPr>
          <p:nvPr/>
        </p:nvSpPr>
        <p:spPr bwMode="auto">
          <a:xfrm>
            <a:off x="1095375" y="1017588"/>
            <a:ext cx="2697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Tx/>
              <a:buChar char="•"/>
            </a:pPr>
            <a:r>
              <a:rPr lang="en-US" sz="3200"/>
              <a:t> Dense index</a:t>
            </a:r>
            <a:endParaRPr lang="en-US"/>
          </a:p>
        </p:txBody>
      </p:sp>
      <p:grpSp>
        <p:nvGrpSpPr>
          <p:cNvPr id="52238" name="Group 71"/>
          <p:cNvGrpSpPr>
            <a:grpSpLocks/>
          </p:cNvGrpSpPr>
          <p:nvPr/>
        </p:nvGrpSpPr>
        <p:grpSpPr bwMode="auto">
          <a:xfrm>
            <a:off x="3244850" y="1644650"/>
            <a:ext cx="2495550" cy="3854450"/>
            <a:chOff x="2044" y="1036"/>
            <a:chExt cx="1572" cy="2428"/>
          </a:xfrm>
        </p:grpSpPr>
        <p:grpSp>
          <p:nvGrpSpPr>
            <p:cNvPr id="52239" name="Group 30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52257" name="Rectangle 3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52258" name="Rectangle 3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9" name="Rectangle 3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0" name="Rectangle 3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20</a:t>
                </a:r>
              </a:p>
            </p:txBody>
          </p:sp>
          <p:sp>
            <p:nvSpPr>
              <p:cNvPr id="52261" name="Rectangle 3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  <p:sp>
            <p:nvSpPr>
              <p:cNvPr id="52262" name="Rectangle 3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3" name="Rectangle 3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4" name="Rectangle 3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40</a:t>
                </a:r>
              </a:p>
            </p:txBody>
          </p:sp>
        </p:grpSp>
        <p:grpSp>
          <p:nvGrpSpPr>
            <p:cNvPr id="52240" name="Group 49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52249" name="Rectangle 5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52250" name="Rectangle 5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1" name="Rectangle 5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2" name="Rectangle 5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60</a:t>
                </a:r>
              </a:p>
            </p:txBody>
          </p:sp>
          <p:sp>
            <p:nvSpPr>
              <p:cNvPr id="52253" name="Rectangle 5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  <p:sp>
            <p:nvSpPr>
              <p:cNvPr id="52254" name="Rectangle 5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5" name="Rectangle 5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6" name="Rectangle 5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...</a:t>
                </a:r>
              </a:p>
            </p:txBody>
          </p:sp>
        </p:grpSp>
        <p:sp>
          <p:nvSpPr>
            <p:cNvPr id="52241" name="Line 58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59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60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61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62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Freeform 63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Freeform 64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65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1CE3D-4F1F-4329-B4F1-49F5A6A2348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53254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Sequence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field</a:t>
            </a:r>
            <a:endParaRPr lang="en-US" sz="2400"/>
          </a:p>
        </p:txBody>
      </p:sp>
      <p:sp>
        <p:nvSpPr>
          <p:cNvPr id="53255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56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53320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53321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53322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3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7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53316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  <a:endParaRPr lang="en-US"/>
            </a:p>
          </p:txBody>
        </p:sp>
        <p:sp>
          <p:nvSpPr>
            <p:cNvPr id="53317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53318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9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8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53312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53313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</a:p>
          </p:txBody>
        </p:sp>
        <p:sp>
          <p:nvSpPr>
            <p:cNvPr id="53314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5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9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53308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53309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</a:p>
          </p:txBody>
        </p:sp>
        <p:sp>
          <p:nvSpPr>
            <p:cNvPr id="53310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1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0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53304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53305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53306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1" name="Text Box 39"/>
          <p:cNvSpPr txBox="1">
            <a:spLocks noChangeArrowheads="1"/>
          </p:cNvSpPr>
          <p:nvPr/>
        </p:nvSpPr>
        <p:spPr bwMode="auto">
          <a:xfrm>
            <a:off x="1095375" y="1017588"/>
            <a:ext cx="2697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Tx/>
              <a:buChar char="•"/>
            </a:pPr>
            <a:r>
              <a:rPr lang="en-US" sz="3200"/>
              <a:t> Dense index</a:t>
            </a:r>
            <a:endParaRPr lang="en-US"/>
          </a:p>
        </p:txBody>
      </p:sp>
      <p:grpSp>
        <p:nvGrpSpPr>
          <p:cNvPr id="53262" name="Group 71"/>
          <p:cNvGrpSpPr>
            <a:grpSpLocks/>
          </p:cNvGrpSpPr>
          <p:nvPr/>
        </p:nvGrpSpPr>
        <p:grpSpPr bwMode="auto">
          <a:xfrm>
            <a:off x="3244850" y="1644650"/>
            <a:ext cx="2495550" cy="3854450"/>
            <a:chOff x="2044" y="1036"/>
            <a:chExt cx="1572" cy="2428"/>
          </a:xfrm>
        </p:grpSpPr>
        <p:grpSp>
          <p:nvGrpSpPr>
            <p:cNvPr id="53278" name="Group 30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53296" name="Rectangle 3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53297" name="Rectangle 3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8" name="Rectangle 3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9" name="Rectangle 3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20</a:t>
                </a:r>
              </a:p>
            </p:txBody>
          </p:sp>
          <p:sp>
            <p:nvSpPr>
              <p:cNvPr id="53300" name="Rectangle 3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  <p:sp>
            <p:nvSpPr>
              <p:cNvPr id="53301" name="Rectangle 3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2" name="Rectangle 3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3" name="Rectangle 3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40</a:t>
                </a:r>
              </a:p>
            </p:txBody>
          </p:sp>
        </p:grpSp>
        <p:grpSp>
          <p:nvGrpSpPr>
            <p:cNvPr id="53279" name="Group 49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53288" name="Rectangle 5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53289" name="Rectangle 5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0" name="Rectangle 5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1" name="Rectangle 5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60</a:t>
                </a:r>
              </a:p>
            </p:txBody>
          </p:sp>
          <p:sp>
            <p:nvSpPr>
              <p:cNvPr id="53292" name="Rectangle 5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  <p:sp>
            <p:nvSpPr>
              <p:cNvPr id="53293" name="Rectangle 5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4" name="Rectangle 5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5" name="Rectangle 5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...</a:t>
                </a:r>
              </a:p>
            </p:txBody>
          </p:sp>
        </p:grpSp>
        <p:sp>
          <p:nvSpPr>
            <p:cNvPr id="53280" name="Line 58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59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60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61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62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Freeform 63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Freeform 64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Line 65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3" name="Group 72"/>
          <p:cNvGrpSpPr>
            <a:grpSpLocks/>
          </p:cNvGrpSpPr>
          <p:nvPr/>
        </p:nvGrpSpPr>
        <p:grpSpPr bwMode="auto">
          <a:xfrm>
            <a:off x="735013" y="1943100"/>
            <a:ext cx="2516187" cy="3187700"/>
            <a:chOff x="463" y="1224"/>
            <a:chExt cx="1585" cy="2008"/>
          </a:xfrm>
        </p:grpSpPr>
        <p:grpSp>
          <p:nvGrpSpPr>
            <p:cNvPr id="53264" name="Group 40"/>
            <p:cNvGrpSpPr>
              <a:grpSpLocks/>
            </p:cNvGrpSpPr>
            <p:nvPr/>
          </p:nvGrpSpPr>
          <p:grpSpPr bwMode="auto">
            <a:xfrm>
              <a:off x="652" y="1565"/>
              <a:ext cx="576" cy="768"/>
              <a:chOff x="1340" y="1501"/>
              <a:chExt cx="576" cy="768"/>
            </a:xfrm>
          </p:grpSpPr>
          <p:sp>
            <p:nvSpPr>
              <p:cNvPr id="53270" name="Rectangle 4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53271" name="Rectangle 4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2" name="Rectangle 4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3" name="Rectangle 4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53274" name="Rectangle 4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  <p:sp>
            <p:nvSpPr>
              <p:cNvPr id="53275" name="Rectangle 4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6" name="Rectangle 4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7" name="Rectangle 4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...</a:t>
                </a:r>
              </a:p>
            </p:txBody>
          </p:sp>
        </p:grpSp>
        <p:sp>
          <p:nvSpPr>
            <p:cNvPr id="53265" name="Line 66"/>
            <p:cNvSpPr>
              <a:spLocks noChangeShapeType="1"/>
            </p:cNvSpPr>
            <p:nvPr/>
          </p:nvSpPr>
          <p:spPr bwMode="auto">
            <a:xfrm flipV="1">
              <a:off x="1152" y="1224"/>
              <a:ext cx="896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67"/>
            <p:cNvSpPr>
              <a:spLocks noChangeShapeType="1"/>
            </p:cNvSpPr>
            <p:nvPr/>
          </p:nvSpPr>
          <p:spPr bwMode="auto">
            <a:xfrm>
              <a:off x="1144" y="1848"/>
              <a:ext cx="88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68"/>
            <p:cNvSpPr>
              <a:spLocks noChangeShapeType="1"/>
            </p:cNvSpPr>
            <p:nvPr/>
          </p:nvSpPr>
          <p:spPr bwMode="auto">
            <a:xfrm>
              <a:off x="1144" y="2032"/>
              <a:ext cx="72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69"/>
            <p:cNvSpPr>
              <a:spLocks noChangeShapeType="1"/>
            </p:cNvSpPr>
            <p:nvPr/>
          </p:nvSpPr>
          <p:spPr bwMode="auto">
            <a:xfrm>
              <a:off x="1128" y="2240"/>
              <a:ext cx="424" cy="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Text Box 70"/>
            <p:cNvSpPr txBox="1">
              <a:spLocks noChangeArrowheads="1"/>
            </p:cNvSpPr>
            <p:nvPr/>
          </p:nvSpPr>
          <p:spPr bwMode="auto">
            <a:xfrm>
              <a:off x="463" y="2367"/>
              <a:ext cx="757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/>
                <a:t>sparse</a:t>
              </a:r>
            </a:p>
            <a:p>
              <a:pPr algn="ctr"/>
              <a:r>
                <a:rPr lang="en-US" sz="2800"/>
                <a:t>high</a:t>
              </a:r>
            </a:p>
            <a:p>
              <a:pPr algn="ctr"/>
              <a:r>
                <a:rPr lang="en-US" sz="2800"/>
                <a:t>level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07D9A-7390-4E09-8E65-B8379834750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smtClean="0"/>
              <a:t>With secondary indexes:</a:t>
            </a:r>
            <a:endParaRPr lang="en-US" sz="3600" smtClean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739900"/>
            <a:ext cx="7772400" cy="1600200"/>
          </a:xfrm>
        </p:spPr>
        <p:txBody>
          <a:bodyPr/>
          <a:lstStyle/>
          <a:p>
            <a:pPr eaLnBrk="1" hangingPunct="1"/>
            <a:r>
              <a:rPr lang="en-US" smtClean="0"/>
              <a:t>Lowest level is dense</a:t>
            </a:r>
          </a:p>
          <a:p>
            <a:pPr eaLnBrk="1" hangingPunct="1"/>
            <a:r>
              <a:rPr lang="en-US" smtClean="0"/>
              <a:t>Other levels are sparse</a:t>
            </a:r>
          </a:p>
        </p:txBody>
      </p:sp>
      <p:grpSp>
        <p:nvGrpSpPr>
          <p:cNvPr id="54279" name="Group 6"/>
          <p:cNvGrpSpPr>
            <a:grpSpLocks/>
          </p:cNvGrpSpPr>
          <p:nvPr/>
        </p:nvGrpSpPr>
        <p:grpSpPr bwMode="auto">
          <a:xfrm>
            <a:off x="914400" y="3327400"/>
            <a:ext cx="8229600" cy="1701800"/>
            <a:chOff x="360" y="2168"/>
            <a:chExt cx="5184" cy="1072"/>
          </a:xfrm>
        </p:grpSpPr>
        <p:sp>
          <p:nvSpPr>
            <p:cNvPr id="54280" name="Rectangle 4"/>
            <p:cNvSpPr>
              <a:spLocks noChangeArrowheads="1"/>
            </p:cNvSpPr>
            <p:nvPr/>
          </p:nvSpPr>
          <p:spPr bwMode="auto">
            <a:xfrm>
              <a:off x="360" y="2168"/>
              <a:ext cx="489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u="sng">
                  <a:solidFill>
                    <a:schemeClr val="tx2"/>
                  </a:solidFill>
                </a:rPr>
                <a:t>Also:</a:t>
              </a:r>
              <a:r>
                <a:rPr lang="en-US">
                  <a:solidFill>
                    <a:schemeClr val="tx2"/>
                  </a:solidFill>
                </a:rPr>
                <a:t> Pointers are record pointers</a:t>
              </a:r>
            </a:p>
          </p:txBody>
        </p:sp>
        <p:sp>
          <p:nvSpPr>
            <p:cNvPr id="54281" name="Rectangle 5"/>
            <p:cNvSpPr>
              <a:spLocks noChangeArrowheads="1"/>
            </p:cNvSpPr>
            <p:nvPr/>
          </p:nvSpPr>
          <p:spPr bwMode="auto">
            <a:xfrm>
              <a:off x="648" y="2776"/>
              <a:ext cx="4896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3200"/>
                <a:t>	(not block pointers; not computed)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7B73C1-DE2C-40F2-9DA4-D39E93B925C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9050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Duplicate values &amp; secondary indexes</a:t>
            </a:r>
          </a:p>
        </p:txBody>
      </p:sp>
      <p:grpSp>
        <p:nvGrpSpPr>
          <p:cNvPr id="62470" name="Group 3"/>
          <p:cNvGrpSpPr>
            <a:grpSpLocks/>
          </p:cNvGrpSpPr>
          <p:nvPr/>
        </p:nvGrpSpPr>
        <p:grpSpPr bwMode="auto">
          <a:xfrm>
            <a:off x="6019800" y="1447800"/>
            <a:ext cx="2057400" cy="609600"/>
            <a:chOff x="3792" y="1152"/>
            <a:chExt cx="1296" cy="384"/>
          </a:xfrm>
        </p:grpSpPr>
        <p:sp>
          <p:nvSpPr>
            <p:cNvPr id="62544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62545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62546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7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1" name="Group 8"/>
          <p:cNvGrpSpPr>
            <a:grpSpLocks/>
          </p:cNvGrpSpPr>
          <p:nvPr/>
        </p:nvGrpSpPr>
        <p:grpSpPr bwMode="auto">
          <a:xfrm>
            <a:off x="6019800" y="2286000"/>
            <a:ext cx="2057400" cy="609600"/>
            <a:chOff x="3792" y="1152"/>
            <a:chExt cx="1296" cy="384"/>
          </a:xfrm>
        </p:grpSpPr>
        <p:sp>
          <p:nvSpPr>
            <p:cNvPr id="62540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62541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62542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3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2" name="Group 13"/>
          <p:cNvGrpSpPr>
            <a:grpSpLocks/>
          </p:cNvGrpSpPr>
          <p:nvPr/>
        </p:nvGrpSpPr>
        <p:grpSpPr bwMode="auto">
          <a:xfrm>
            <a:off x="6019800" y="3124200"/>
            <a:ext cx="2057400" cy="609600"/>
            <a:chOff x="3792" y="1152"/>
            <a:chExt cx="1296" cy="384"/>
          </a:xfrm>
        </p:grpSpPr>
        <p:sp>
          <p:nvSpPr>
            <p:cNvPr id="62536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62537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62538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9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3" name="Group 18"/>
          <p:cNvGrpSpPr>
            <a:grpSpLocks/>
          </p:cNvGrpSpPr>
          <p:nvPr/>
        </p:nvGrpSpPr>
        <p:grpSpPr bwMode="auto">
          <a:xfrm>
            <a:off x="6019800" y="3962400"/>
            <a:ext cx="2057400" cy="609600"/>
            <a:chOff x="3792" y="1152"/>
            <a:chExt cx="1296" cy="384"/>
          </a:xfrm>
        </p:grpSpPr>
        <p:sp>
          <p:nvSpPr>
            <p:cNvPr id="62532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62533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62534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5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4" name="Group 23"/>
          <p:cNvGrpSpPr>
            <a:grpSpLocks/>
          </p:cNvGrpSpPr>
          <p:nvPr/>
        </p:nvGrpSpPr>
        <p:grpSpPr bwMode="auto">
          <a:xfrm>
            <a:off x="6019800" y="4724400"/>
            <a:ext cx="2057400" cy="609600"/>
            <a:chOff x="3792" y="1152"/>
            <a:chExt cx="1296" cy="384"/>
          </a:xfrm>
        </p:grpSpPr>
        <p:sp>
          <p:nvSpPr>
            <p:cNvPr id="62528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62529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62530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1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5" name="Group 28"/>
          <p:cNvGrpSpPr>
            <a:grpSpLocks/>
          </p:cNvGrpSpPr>
          <p:nvPr/>
        </p:nvGrpSpPr>
        <p:grpSpPr bwMode="auto">
          <a:xfrm>
            <a:off x="1593850" y="1722438"/>
            <a:ext cx="914400" cy="1219200"/>
            <a:chOff x="1340" y="1501"/>
            <a:chExt cx="576" cy="768"/>
          </a:xfrm>
        </p:grpSpPr>
        <p:sp>
          <p:nvSpPr>
            <p:cNvPr id="62520" name="Rectangle 29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10</a:t>
              </a:r>
            </a:p>
          </p:txBody>
        </p:sp>
        <p:sp>
          <p:nvSpPr>
            <p:cNvPr id="62521" name="Rectangle 30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2" name="Rectangle 31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3" name="Rectangle 32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20</a:t>
              </a:r>
            </a:p>
          </p:txBody>
        </p:sp>
        <p:sp>
          <p:nvSpPr>
            <p:cNvPr id="62524" name="Rectangle 33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30</a:t>
              </a:r>
            </a:p>
          </p:txBody>
        </p:sp>
        <p:sp>
          <p:nvSpPr>
            <p:cNvPr id="62525" name="Rectangle 34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6" name="Rectangle 35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7" name="Rectangle 36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40</a:t>
              </a:r>
            </a:p>
          </p:txBody>
        </p:sp>
      </p:grpSp>
      <p:grpSp>
        <p:nvGrpSpPr>
          <p:cNvPr id="62476" name="Group 37"/>
          <p:cNvGrpSpPr>
            <a:grpSpLocks/>
          </p:cNvGrpSpPr>
          <p:nvPr/>
        </p:nvGrpSpPr>
        <p:grpSpPr bwMode="auto">
          <a:xfrm>
            <a:off x="1593850" y="3157538"/>
            <a:ext cx="914400" cy="1219200"/>
            <a:chOff x="1340" y="1501"/>
            <a:chExt cx="576" cy="768"/>
          </a:xfrm>
        </p:grpSpPr>
        <p:sp>
          <p:nvSpPr>
            <p:cNvPr id="62512" name="Rectangle 3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50</a:t>
              </a:r>
            </a:p>
          </p:txBody>
        </p:sp>
        <p:sp>
          <p:nvSpPr>
            <p:cNvPr id="62513" name="Rectangle 3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4" name="Rectangle 4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5" name="Rectangle 4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60</a:t>
              </a:r>
            </a:p>
          </p:txBody>
        </p:sp>
        <p:sp>
          <p:nvSpPr>
            <p:cNvPr id="62516" name="Rectangle 4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...</a:t>
              </a:r>
            </a:p>
          </p:txBody>
        </p:sp>
        <p:sp>
          <p:nvSpPr>
            <p:cNvPr id="62517" name="Rectangle 4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8" name="Rectangle 4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9" name="Rectangle 4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62477" name="Group 55"/>
          <p:cNvGrpSpPr>
            <a:grpSpLocks/>
          </p:cNvGrpSpPr>
          <p:nvPr/>
        </p:nvGrpSpPr>
        <p:grpSpPr bwMode="auto">
          <a:xfrm>
            <a:off x="3892550" y="1138238"/>
            <a:ext cx="457200" cy="1219200"/>
            <a:chOff x="2708" y="1573"/>
            <a:chExt cx="288" cy="768"/>
          </a:xfrm>
        </p:grpSpPr>
        <p:sp>
          <p:nvSpPr>
            <p:cNvPr id="62508" name="Rectangle 48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9" name="Rectangle 49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0" name="Rectangle 52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1" name="Rectangle 53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8" name="Group 56"/>
          <p:cNvGrpSpPr>
            <a:grpSpLocks/>
          </p:cNvGrpSpPr>
          <p:nvPr/>
        </p:nvGrpSpPr>
        <p:grpSpPr bwMode="auto">
          <a:xfrm>
            <a:off x="3892550" y="2344738"/>
            <a:ext cx="457200" cy="1219200"/>
            <a:chOff x="2708" y="1573"/>
            <a:chExt cx="288" cy="768"/>
          </a:xfrm>
        </p:grpSpPr>
        <p:sp>
          <p:nvSpPr>
            <p:cNvPr id="62504" name="Rectangle 57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5" name="Rectangle 58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6" name="Rectangle 59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7" name="Rectangle 60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9" name="Group 66"/>
          <p:cNvGrpSpPr>
            <a:grpSpLocks/>
          </p:cNvGrpSpPr>
          <p:nvPr/>
        </p:nvGrpSpPr>
        <p:grpSpPr bwMode="auto">
          <a:xfrm>
            <a:off x="3905250" y="3881438"/>
            <a:ext cx="457200" cy="1219200"/>
            <a:chOff x="2708" y="1573"/>
            <a:chExt cx="288" cy="768"/>
          </a:xfrm>
        </p:grpSpPr>
        <p:sp>
          <p:nvSpPr>
            <p:cNvPr id="62500" name="Rectangle 67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1" name="Rectangle 68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2" name="Rectangle 69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3" name="Rectangle 70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80" name="Line 71"/>
          <p:cNvSpPr>
            <a:spLocks noChangeShapeType="1"/>
          </p:cNvSpPr>
          <p:nvPr/>
        </p:nvSpPr>
        <p:spPr bwMode="auto">
          <a:xfrm>
            <a:off x="3905250" y="5095875"/>
            <a:ext cx="12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73"/>
          <p:cNvSpPr>
            <a:spLocks noChangeShapeType="1"/>
          </p:cNvSpPr>
          <p:nvPr/>
        </p:nvSpPr>
        <p:spPr bwMode="auto">
          <a:xfrm>
            <a:off x="4362450" y="5105400"/>
            <a:ext cx="12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74"/>
          <p:cNvSpPr>
            <a:spLocks noChangeShapeType="1"/>
          </p:cNvSpPr>
          <p:nvPr/>
        </p:nvSpPr>
        <p:spPr bwMode="auto">
          <a:xfrm flipV="1">
            <a:off x="2336800" y="1282700"/>
            <a:ext cx="1536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76"/>
          <p:cNvSpPr>
            <a:spLocks noChangeShapeType="1"/>
          </p:cNvSpPr>
          <p:nvPr/>
        </p:nvSpPr>
        <p:spPr bwMode="auto">
          <a:xfrm>
            <a:off x="2349500" y="2171700"/>
            <a:ext cx="1524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Line 77"/>
          <p:cNvSpPr>
            <a:spLocks noChangeShapeType="1"/>
          </p:cNvSpPr>
          <p:nvPr/>
        </p:nvSpPr>
        <p:spPr bwMode="auto">
          <a:xfrm>
            <a:off x="2349500" y="2489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Line 78"/>
          <p:cNvSpPr>
            <a:spLocks noChangeShapeType="1"/>
          </p:cNvSpPr>
          <p:nvPr/>
        </p:nvSpPr>
        <p:spPr bwMode="auto">
          <a:xfrm>
            <a:off x="2362200" y="2806700"/>
            <a:ext cx="15113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Line 79"/>
          <p:cNvSpPr>
            <a:spLocks noChangeShapeType="1"/>
          </p:cNvSpPr>
          <p:nvPr/>
        </p:nvSpPr>
        <p:spPr bwMode="auto">
          <a:xfrm>
            <a:off x="2336800" y="3314700"/>
            <a:ext cx="15367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Line 80"/>
          <p:cNvSpPr>
            <a:spLocks noChangeShapeType="1"/>
          </p:cNvSpPr>
          <p:nvPr/>
        </p:nvSpPr>
        <p:spPr bwMode="auto">
          <a:xfrm>
            <a:off x="2311400" y="3594100"/>
            <a:ext cx="1066800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Line 81"/>
          <p:cNvSpPr>
            <a:spLocks noChangeShapeType="1"/>
          </p:cNvSpPr>
          <p:nvPr/>
        </p:nvSpPr>
        <p:spPr bwMode="auto">
          <a:xfrm>
            <a:off x="4140200" y="1600200"/>
            <a:ext cx="18415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Line 82"/>
          <p:cNvSpPr>
            <a:spLocks noChangeShapeType="1"/>
          </p:cNvSpPr>
          <p:nvPr/>
        </p:nvSpPr>
        <p:spPr bwMode="auto">
          <a:xfrm>
            <a:off x="4140200" y="1270000"/>
            <a:ext cx="184150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Line 83"/>
          <p:cNvSpPr>
            <a:spLocks noChangeShapeType="1"/>
          </p:cNvSpPr>
          <p:nvPr/>
        </p:nvSpPr>
        <p:spPr bwMode="auto">
          <a:xfrm>
            <a:off x="4140200" y="1917700"/>
            <a:ext cx="1841500" cy="218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Line 84"/>
          <p:cNvSpPr>
            <a:spLocks noChangeShapeType="1"/>
          </p:cNvSpPr>
          <p:nvPr/>
        </p:nvSpPr>
        <p:spPr bwMode="auto">
          <a:xfrm flipV="1">
            <a:off x="4140200" y="1562100"/>
            <a:ext cx="18415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85"/>
          <p:cNvSpPr>
            <a:spLocks noChangeShapeType="1"/>
          </p:cNvSpPr>
          <p:nvPr/>
        </p:nvSpPr>
        <p:spPr bwMode="auto">
          <a:xfrm flipV="1">
            <a:off x="4114800" y="2438400"/>
            <a:ext cx="18669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86"/>
          <p:cNvSpPr>
            <a:spLocks noChangeShapeType="1"/>
          </p:cNvSpPr>
          <p:nvPr/>
        </p:nvSpPr>
        <p:spPr bwMode="auto">
          <a:xfrm>
            <a:off x="4140200" y="2806700"/>
            <a:ext cx="1841500" cy="204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Line 87"/>
          <p:cNvSpPr>
            <a:spLocks noChangeShapeType="1"/>
          </p:cNvSpPr>
          <p:nvPr/>
        </p:nvSpPr>
        <p:spPr bwMode="auto">
          <a:xfrm flipV="1">
            <a:off x="4152900" y="2743200"/>
            <a:ext cx="18288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Line 88"/>
          <p:cNvSpPr>
            <a:spLocks noChangeShapeType="1"/>
          </p:cNvSpPr>
          <p:nvPr/>
        </p:nvSpPr>
        <p:spPr bwMode="auto">
          <a:xfrm>
            <a:off x="4152900" y="4368800"/>
            <a:ext cx="18288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Freeform 89"/>
          <p:cNvSpPr>
            <a:spLocks/>
          </p:cNvSpPr>
          <p:nvPr/>
        </p:nvSpPr>
        <p:spPr bwMode="auto">
          <a:xfrm>
            <a:off x="4152900" y="3416300"/>
            <a:ext cx="1828800" cy="1003300"/>
          </a:xfrm>
          <a:custGeom>
            <a:avLst/>
            <a:gdLst>
              <a:gd name="T0" fmla="*/ 0 w 1152"/>
              <a:gd name="T1" fmla="*/ 0 h 632"/>
              <a:gd name="T2" fmla="*/ 1189513750 w 1152"/>
              <a:gd name="T3" fmla="*/ 1068546250 h 632"/>
              <a:gd name="T4" fmla="*/ 2147483647 w 1152"/>
              <a:gd name="T5" fmla="*/ 1592738750 h 632"/>
              <a:gd name="T6" fmla="*/ 0 60000 65536"/>
              <a:gd name="T7" fmla="*/ 0 60000 65536"/>
              <a:gd name="T8" fmla="*/ 0 60000 65536"/>
              <a:gd name="T9" fmla="*/ 0 w 1152"/>
              <a:gd name="T10" fmla="*/ 0 h 632"/>
              <a:gd name="T11" fmla="*/ 1152 w 1152"/>
              <a:gd name="T12" fmla="*/ 632 h 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632">
                <a:moveTo>
                  <a:pt x="0" y="0"/>
                </a:moveTo>
                <a:cubicBezTo>
                  <a:pt x="140" y="159"/>
                  <a:pt x="280" y="319"/>
                  <a:pt x="472" y="424"/>
                </a:cubicBezTo>
                <a:cubicBezTo>
                  <a:pt x="664" y="529"/>
                  <a:pt x="908" y="580"/>
                  <a:pt x="11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Line 90"/>
          <p:cNvSpPr>
            <a:spLocks noChangeShapeType="1"/>
          </p:cNvSpPr>
          <p:nvPr/>
        </p:nvSpPr>
        <p:spPr bwMode="auto">
          <a:xfrm flipV="1">
            <a:off x="4191000" y="3556000"/>
            <a:ext cx="1803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Line 91"/>
          <p:cNvSpPr>
            <a:spLocks noChangeShapeType="1"/>
          </p:cNvSpPr>
          <p:nvPr/>
        </p:nvSpPr>
        <p:spPr bwMode="auto">
          <a:xfrm>
            <a:off x="4178300" y="4660900"/>
            <a:ext cx="113030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9" name="Text Box 92"/>
          <p:cNvSpPr txBox="1">
            <a:spLocks noChangeArrowheads="1"/>
          </p:cNvSpPr>
          <p:nvPr/>
        </p:nvSpPr>
        <p:spPr bwMode="auto">
          <a:xfrm>
            <a:off x="3462338" y="5480050"/>
            <a:ext cx="1385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buckets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8300"/>
            <a:ext cx="7772400" cy="4457700"/>
          </a:xfrm>
        </p:spPr>
        <p:txBody>
          <a:bodyPr/>
          <a:lstStyle/>
          <a:p>
            <a:r>
              <a:rPr lang="en-US" dirty="0" smtClean="0"/>
              <a:t>A typical OLTP query</a:t>
            </a:r>
          </a:p>
          <a:p>
            <a:pPr lvl="1"/>
            <a:r>
              <a:rPr lang="en-US" dirty="0" smtClean="0"/>
              <a:t>Select * from customers where name = ‘xyz’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‘xyz’ is called the key</a:t>
            </a:r>
          </a:p>
          <a:p>
            <a:r>
              <a:rPr lang="en-US" dirty="0" smtClean="0"/>
              <a:t>Dense Vs Sparse</a:t>
            </a:r>
          </a:p>
          <a:p>
            <a:r>
              <a:rPr lang="en-US" dirty="0" smtClean="0"/>
              <a:t>Primary Vs Secondary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C6D6E-3FC6-4E21-8B0A-33292BED3A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819400" y="3429000"/>
            <a:ext cx="1066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?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362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8862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800600" y="35814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xyz</a:t>
            </a:r>
            <a:endParaRPr lang="en-US" sz="2400" dirty="0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4864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4008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00600" y="3124200"/>
            <a:ext cx="103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record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31900" y="3606800"/>
            <a:ext cx="627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/>
              <a:t>xyz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E7A85-E73E-4AE4-86AF-44996C8F1FE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Indexes			Records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Name: primary 	EMP </a:t>
            </a:r>
            <a:r>
              <a:rPr lang="en-US" sz="2400" smtClean="0"/>
              <a:t>(name,dept,floor,...)</a:t>
            </a:r>
          </a:p>
          <a:p>
            <a:pPr eaLnBrk="1" hangingPunct="1">
              <a:buFontTx/>
              <a:buNone/>
            </a:pPr>
            <a:r>
              <a:rPr lang="en-US" smtClean="0"/>
              <a:t>Dept: secondary</a:t>
            </a:r>
          </a:p>
          <a:p>
            <a:pPr eaLnBrk="1" hangingPunct="1">
              <a:buFontTx/>
              <a:buNone/>
            </a:pPr>
            <a:r>
              <a:rPr lang="en-US" smtClean="0"/>
              <a:t>Floor: secondary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u="sng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EA1D9-036D-4B16-876C-495D4ECF88C2}" type="slidenum">
              <a:rPr lang="en-US" smtClean="0"/>
              <a:pPr/>
              <a:t>21</a:t>
            </a:fld>
            <a:endParaRPr lang="en-US" smtClean="0"/>
          </a:p>
        </p:txBody>
      </p:sp>
      <p:grpSp>
        <p:nvGrpSpPr>
          <p:cNvPr id="64518" name="Group 39"/>
          <p:cNvGrpSpPr>
            <a:grpSpLocks/>
          </p:cNvGrpSpPr>
          <p:nvPr/>
        </p:nvGrpSpPr>
        <p:grpSpPr bwMode="auto">
          <a:xfrm>
            <a:off x="466725" y="1739900"/>
            <a:ext cx="8162925" cy="3340100"/>
            <a:chOff x="294" y="1096"/>
            <a:chExt cx="5142" cy="2104"/>
          </a:xfrm>
        </p:grpSpPr>
        <p:sp>
          <p:nvSpPr>
            <p:cNvPr id="64519" name="Text Box 4"/>
            <p:cNvSpPr txBox="1">
              <a:spLocks noChangeArrowheads="1"/>
            </p:cNvSpPr>
            <p:nvPr/>
          </p:nvSpPr>
          <p:spPr bwMode="auto">
            <a:xfrm>
              <a:off x="294" y="1096"/>
              <a:ext cx="5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Dept. index			EMP			 Floor index</a:t>
              </a:r>
            </a:p>
          </p:txBody>
        </p:sp>
        <p:sp>
          <p:nvSpPr>
            <p:cNvPr id="64520" name="Rectangle 5"/>
            <p:cNvSpPr>
              <a:spLocks noChangeArrowheads="1"/>
            </p:cNvSpPr>
            <p:nvPr/>
          </p:nvSpPr>
          <p:spPr bwMode="auto">
            <a:xfrm>
              <a:off x="2448" y="156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6"/>
            <p:cNvSpPr>
              <a:spLocks noChangeArrowheads="1"/>
            </p:cNvSpPr>
            <p:nvPr/>
          </p:nvSpPr>
          <p:spPr bwMode="auto">
            <a:xfrm>
              <a:off x="2448" y="180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7"/>
            <p:cNvSpPr>
              <a:spLocks noChangeArrowheads="1"/>
            </p:cNvSpPr>
            <p:nvPr/>
          </p:nvSpPr>
          <p:spPr bwMode="auto">
            <a:xfrm>
              <a:off x="2448" y="20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8"/>
            <p:cNvSpPr>
              <a:spLocks noChangeArrowheads="1"/>
            </p:cNvSpPr>
            <p:nvPr/>
          </p:nvSpPr>
          <p:spPr bwMode="auto">
            <a:xfrm>
              <a:off x="2448" y="22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9"/>
            <p:cNvSpPr>
              <a:spLocks noChangeArrowheads="1"/>
            </p:cNvSpPr>
            <p:nvPr/>
          </p:nvSpPr>
          <p:spPr bwMode="auto">
            <a:xfrm>
              <a:off x="2448" y="252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Rectangle 10"/>
            <p:cNvSpPr>
              <a:spLocks noChangeArrowheads="1"/>
            </p:cNvSpPr>
            <p:nvPr/>
          </p:nvSpPr>
          <p:spPr bwMode="auto">
            <a:xfrm>
              <a:off x="2448" y="276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Line 11"/>
            <p:cNvSpPr>
              <a:spLocks noChangeShapeType="1"/>
            </p:cNvSpPr>
            <p:nvPr/>
          </p:nvSpPr>
          <p:spPr bwMode="auto">
            <a:xfrm>
              <a:off x="2448" y="3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Line 12"/>
            <p:cNvSpPr>
              <a:spLocks noChangeShapeType="1"/>
            </p:cNvSpPr>
            <p:nvPr/>
          </p:nvSpPr>
          <p:spPr bwMode="auto">
            <a:xfrm>
              <a:off x="3312" y="3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13"/>
            <p:cNvSpPr>
              <a:spLocks noChangeShapeType="1"/>
            </p:cNvSpPr>
            <p:nvPr/>
          </p:nvSpPr>
          <p:spPr bwMode="auto">
            <a:xfrm>
              <a:off x="2448" y="13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14"/>
            <p:cNvSpPr>
              <a:spLocks noChangeShapeType="1"/>
            </p:cNvSpPr>
            <p:nvPr/>
          </p:nvSpPr>
          <p:spPr bwMode="auto">
            <a:xfrm>
              <a:off x="3312" y="14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Rectangle 15"/>
            <p:cNvSpPr>
              <a:spLocks noChangeArrowheads="1"/>
            </p:cNvSpPr>
            <p:nvPr/>
          </p:nvSpPr>
          <p:spPr bwMode="auto">
            <a:xfrm>
              <a:off x="1680" y="1472"/>
              <a:ext cx="28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Rectangle 16"/>
            <p:cNvSpPr>
              <a:spLocks noChangeArrowheads="1"/>
            </p:cNvSpPr>
            <p:nvPr/>
          </p:nvSpPr>
          <p:spPr bwMode="auto">
            <a:xfrm>
              <a:off x="3648" y="1472"/>
              <a:ext cx="288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Rectangle 17"/>
            <p:cNvSpPr>
              <a:spLocks noChangeArrowheads="1"/>
            </p:cNvSpPr>
            <p:nvPr/>
          </p:nvSpPr>
          <p:spPr bwMode="auto">
            <a:xfrm>
              <a:off x="528" y="1664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400"/>
                <a:t>Toy</a:t>
              </a:r>
            </a:p>
          </p:txBody>
        </p:sp>
        <p:sp>
          <p:nvSpPr>
            <p:cNvPr id="64533" name="Line 18"/>
            <p:cNvSpPr>
              <a:spLocks noChangeShapeType="1"/>
            </p:cNvSpPr>
            <p:nvPr/>
          </p:nvSpPr>
          <p:spPr bwMode="auto">
            <a:xfrm>
              <a:off x="528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Line 19"/>
            <p:cNvSpPr>
              <a:spLocks noChangeShapeType="1"/>
            </p:cNvSpPr>
            <p:nvPr/>
          </p:nvSpPr>
          <p:spPr bwMode="auto">
            <a:xfrm>
              <a:off x="1104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20"/>
            <p:cNvSpPr>
              <a:spLocks noChangeShapeType="1"/>
            </p:cNvSpPr>
            <p:nvPr/>
          </p:nvSpPr>
          <p:spPr bwMode="auto">
            <a:xfrm>
              <a:off x="528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21"/>
            <p:cNvSpPr>
              <a:spLocks noChangeShapeType="1"/>
            </p:cNvSpPr>
            <p:nvPr/>
          </p:nvSpPr>
          <p:spPr bwMode="auto">
            <a:xfrm>
              <a:off x="1104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Line 22"/>
            <p:cNvSpPr>
              <a:spLocks noChangeShapeType="1"/>
            </p:cNvSpPr>
            <p:nvPr/>
          </p:nvSpPr>
          <p:spPr bwMode="auto">
            <a:xfrm>
              <a:off x="912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Rectangle 23"/>
            <p:cNvSpPr>
              <a:spLocks noChangeArrowheads="1"/>
            </p:cNvSpPr>
            <p:nvPr/>
          </p:nvSpPr>
          <p:spPr bwMode="auto">
            <a:xfrm>
              <a:off x="4560" y="1664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    2nd</a:t>
              </a:r>
            </a:p>
          </p:txBody>
        </p:sp>
        <p:sp>
          <p:nvSpPr>
            <p:cNvPr id="64539" name="Line 24"/>
            <p:cNvSpPr>
              <a:spLocks noChangeShapeType="1"/>
            </p:cNvSpPr>
            <p:nvPr/>
          </p:nvSpPr>
          <p:spPr bwMode="auto">
            <a:xfrm>
              <a:off x="4560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Line 25"/>
            <p:cNvSpPr>
              <a:spLocks noChangeShapeType="1"/>
            </p:cNvSpPr>
            <p:nvPr/>
          </p:nvSpPr>
          <p:spPr bwMode="auto">
            <a:xfrm>
              <a:off x="5136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26"/>
            <p:cNvSpPr>
              <a:spLocks noChangeShapeType="1"/>
            </p:cNvSpPr>
            <p:nvPr/>
          </p:nvSpPr>
          <p:spPr bwMode="auto">
            <a:xfrm>
              <a:off x="4560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Line 27"/>
            <p:cNvSpPr>
              <a:spLocks noChangeShapeType="1"/>
            </p:cNvSpPr>
            <p:nvPr/>
          </p:nvSpPr>
          <p:spPr bwMode="auto">
            <a:xfrm>
              <a:off x="5136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Line 28"/>
            <p:cNvSpPr>
              <a:spLocks noChangeShapeType="1"/>
            </p:cNvSpPr>
            <p:nvPr/>
          </p:nvSpPr>
          <p:spPr bwMode="auto">
            <a:xfrm>
              <a:off x="480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29"/>
            <p:cNvSpPr>
              <a:spLocks noChangeShapeType="1"/>
            </p:cNvSpPr>
            <p:nvPr/>
          </p:nvSpPr>
          <p:spPr bwMode="auto">
            <a:xfrm>
              <a:off x="1680" y="17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30"/>
            <p:cNvSpPr>
              <a:spLocks noChangeShapeType="1"/>
            </p:cNvSpPr>
            <p:nvPr/>
          </p:nvSpPr>
          <p:spPr bwMode="auto">
            <a:xfrm>
              <a:off x="1680" y="19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31"/>
            <p:cNvSpPr>
              <a:spLocks noChangeShapeType="1"/>
            </p:cNvSpPr>
            <p:nvPr/>
          </p:nvSpPr>
          <p:spPr bwMode="auto">
            <a:xfrm>
              <a:off x="3648" y="17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32"/>
            <p:cNvSpPr>
              <a:spLocks noChangeShapeType="1"/>
            </p:cNvSpPr>
            <p:nvPr/>
          </p:nvSpPr>
          <p:spPr bwMode="auto">
            <a:xfrm flipH="1">
              <a:off x="3312" y="15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33"/>
            <p:cNvSpPr>
              <a:spLocks noChangeShapeType="1"/>
            </p:cNvSpPr>
            <p:nvPr/>
          </p:nvSpPr>
          <p:spPr bwMode="auto">
            <a:xfrm flipH="1">
              <a:off x="3312" y="185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34"/>
            <p:cNvSpPr>
              <a:spLocks noChangeShapeType="1"/>
            </p:cNvSpPr>
            <p:nvPr/>
          </p:nvSpPr>
          <p:spPr bwMode="auto">
            <a:xfrm flipH="1" flipV="1">
              <a:off x="4032" y="152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35"/>
            <p:cNvSpPr>
              <a:spLocks noChangeShapeType="1"/>
            </p:cNvSpPr>
            <p:nvPr/>
          </p:nvSpPr>
          <p:spPr bwMode="auto">
            <a:xfrm flipV="1">
              <a:off x="1008" y="156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Line 36"/>
            <p:cNvSpPr>
              <a:spLocks noChangeShapeType="1"/>
            </p:cNvSpPr>
            <p:nvPr/>
          </p:nvSpPr>
          <p:spPr bwMode="auto">
            <a:xfrm>
              <a:off x="1872" y="1616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Line 37"/>
            <p:cNvSpPr>
              <a:spLocks noChangeShapeType="1"/>
            </p:cNvSpPr>
            <p:nvPr/>
          </p:nvSpPr>
          <p:spPr bwMode="auto">
            <a:xfrm>
              <a:off x="1872" y="185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38"/>
            <p:cNvSpPr>
              <a:spLocks noChangeShapeType="1"/>
            </p:cNvSpPr>
            <p:nvPr/>
          </p:nvSpPr>
          <p:spPr bwMode="auto">
            <a:xfrm>
              <a:off x="1872" y="204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02F5A-648F-4EA1-85AC-A47AB3AEF7F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330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Conventional indexes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511300"/>
            <a:ext cx="7772400" cy="215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Advantage:</a:t>
            </a:r>
          </a:p>
          <a:p>
            <a:pPr eaLnBrk="1" hangingPunct="1">
              <a:buFontTx/>
              <a:buNone/>
            </a:pPr>
            <a:r>
              <a:rPr lang="en-US" smtClean="0"/>
              <a:t>			- Simple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mtClean="0"/>
              <a:t>			- Index is sequential file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mtClean="0"/>
              <a:t>					good for scans</a:t>
            </a:r>
            <a:endParaRPr lang="en-US" u="sng" smtClean="0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96900" y="3848100"/>
            <a:ext cx="77724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3200" u="sng"/>
              <a:t>Disadvantage: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3200"/>
              <a:t>			- Inserts expensive, and/or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3200"/>
              <a:t>			- Lose sequentiality &amp; balance</a:t>
            </a:r>
            <a:endParaRPr lang="en-US" sz="32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312545-590E-46DF-B9B1-7DE44B1183A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588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Example	</a:t>
            </a:r>
            <a:r>
              <a:rPr lang="en-US" smtClean="0"/>
              <a:t>	Index </a:t>
            </a:r>
            <a:r>
              <a:rPr lang="en-US" sz="2400" smtClean="0"/>
              <a:t>(sequential)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continuous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free space</a:t>
            </a:r>
            <a:endParaRPr lang="en-US" smtClean="0"/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3543300" y="132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10</a:t>
            </a:r>
          </a:p>
        </p:txBody>
      </p:sp>
      <p:sp>
        <p:nvSpPr>
          <p:cNvPr id="80903" name="Rectangle 5"/>
          <p:cNvSpPr>
            <a:spLocks noChangeArrowheads="1"/>
          </p:cNvSpPr>
          <p:nvPr/>
        </p:nvSpPr>
        <p:spPr bwMode="auto">
          <a:xfrm>
            <a:off x="3543300" y="1625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20</a:t>
            </a:r>
          </a:p>
        </p:txBody>
      </p:sp>
      <p:sp>
        <p:nvSpPr>
          <p:cNvPr id="80904" name="Rectangle 6"/>
          <p:cNvSpPr>
            <a:spLocks noChangeArrowheads="1"/>
          </p:cNvSpPr>
          <p:nvPr/>
        </p:nvSpPr>
        <p:spPr bwMode="auto">
          <a:xfrm>
            <a:off x="3543300" y="1930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30</a:t>
            </a:r>
          </a:p>
        </p:txBody>
      </p:sp>
      <p:sp>
        <p:nvSpPr>
          <p:cNvPr id="80905" name="Rectangle 7"/>
          <p:cNvSpPr>
            <a:spLocks noChangeArrowheads="1"/>
          </p:cNvSpPr>
          <p:nvPr/>
        </p:nvSpPr>
        <p:spPr bwMode="auto">
          <a:xfrm>
            <a:off x="3543300" y="2235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906" name="Line 8"/>
          <p:cNvSpPr>
            <a:spLocks noChangeShapeType="1"/>
          </p:cNvSpPr>
          <p:nvPr/>
        </p:nvSpPr>
        <p:spPr bwMode="auto">
          <a:xfrm>
            <a:off x="4305300" y="132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9"/>
          <p:cNvSpPr>
            <a:spLocks noChangeShapeType="1"/>
          </p:cNvSpPr>
          <p:nvPr/>
        </p:nvSpPr>
        <p:spPr bwMode="auto">
          <a:xfrm>
            <a:off x="4610100" y="147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0"/>
          <p:cNvSpPr>
            <a:spLocks noChangeShapeType="1"/>
          </p:cNvSpPr>
          <p:nvPr/>
        </p:nvSpPr>
        <p:spPr bwMode="auto">
          <a:xfrm>
            <a:off x="4610100" y="177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1"/>
          <p:cNvSpPr>
            <a:spLocks noChangeShapeType="1"/>
          </p:cNvSpPr>
          <p:nvPr/>
        </p:nvSpPr>
        <p:spPr bwMode="auto">
          <a:xfrm>
            <a:off x="4610100" y="208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Rectangle 12"/>
          <p:cNvSpPr>
            <a:spLocks noChangeArrowheads="1"/>
          </p:cNvSpPr>
          <p:nvPr/>
        </p:nvSpPr>
        <p:spPr bwMode="auto">
          <a:xfrm>
            <a:off x="3543300" y="2692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40</a:t>
            </a:r>
          </a:p>
        </p:txBody>
      </p:sp>
      <p:sp>
        <p:nvSpPr>
          <p:cNvPr id="80911" name="Rectangle 13"/>
          <p:cNvSpPr>
            <a:spLocks noChangeArrowheads="1"/>
          </p:cNvSpPr>
          <p:nvPr/>
        </p:nvSpPr>
        <p:spPr bwMode="auto">
          <a:xfrm>
            <a:off x="3543300" y="2997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50</a:t>
            </a:r>
          </a:p>
        </p:txBody>
      </p:sp>
      <p:sp>
        <p:nvSpPr>
          <p:cNvPr id="80912" name="Rectangle 14"/>
          <p:cNvSpPr>
            <a:spLocks noChangeArrowheads="1"/>
          </p:cNvSpPr>
          <p:nvPr/>
        </p:nvSpPr>
        <p:spPr bwMode="auto">
          <a:xfrm>
            <a:off x="3543300" y="3302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60</a:t>
            </a:r>
          </a:p>
        </p:txBody>
      </p:sp>
      <p:sp>
        <p:nvSpPr>
          <p:cNvPr id="80913" name="Rectangle 15"/>
          <p:cNvSpPr>
            <a:spLocks noChangeArrowheads="1"/>
          </p:cNvSpPr>
          <p:nvPr/>
        </p:nvSpPr>
        <p:spPr bwMode="auto">
          <a:xfrm>
            <a:off x="3543300" y="3606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16"/>
          <p:cNvSpPr>
            <a:spLocks noChangeShapeType="1"/>
          </p:cNvSpPr>
          <p:nvPr/>
        </p:nvSpPr>
        <p:spPr bwMode="auto">
          <a:xfrm>
            <a:off x="4305300" y="269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7"/>
          <p:cNvSpPr>
            <a:spLocks noChangeShapeType="1"/>
          </p:cNvSpPr>
          <p:nvPr/>
        </p:nvSpPr>
        <p:spPr bwMode="auto">
          <a:xfrm>
            <a:off x="4610100" y="284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18"/>
          <p:cNvSpPr>
            <a:spLocks noChangeShapeType="1"/>
          </p:cNvSpPr>
          <p:nvPr/>
        </p:nvSpPr>
        <p:spPr bwMode="auto">
          <a:xfrm>
            <a:off x="4610100" y="314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Line 19"/>
          <p:cNvSpPr>
            <a:spLocks noChangeShapeType="1"/>
          </p:cNvSpPr>
          <p:nvPr/>
        </p:nvSpPr>
        <p:spPr bwMode="auto">
          <a:xfrm>
            <a:off x="4610100" y="345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Rectangle 28"/>
          <p:cNvSpPr>
            <a:spLocks noChangeArrowheads="1"/>
          </p:cNvSpPr>
          <p:nvPr/>
        </p:nvSpPr>
        <p:spPr bwMode="auto">
          <a:xfrm>
            <a:off x="3543300" y="4216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70</a:t>
            </a:r>
          </a:p>
        </p:txBody>
      </p:sp>
      <p:sp>
        <p:nvSpPr>
          <p:cNvPr id="80919" name="Rectangle 29"/>
          <p:cNvSpPr>
            <a:spLocks noChangeArrowheads="1"/>
          </p:cNvSpPr>
          <p:nvPr/>
        </p:nvSpPr>
        <p:spPr bwMode="auto">
          <a:xfrm>
            <a:off x="3543300" y="4521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80</a:t>
            </a:r>
          </a:p>
        </p:txBody>
      </p:sp>
      <p:sp>
        <p:nvSpPr>
          <p:cNvPr id="80920" name="Rectangle 30"/>
          <p:cNvSpPr>
            <a:spLocks noChangeArrowheads="1"/>
          </p:cNvSpPr>
          <p:nvPr/>
        </p:nvSpPr>
        <p:spPr bwMode="auto">
          <a:xfrm>
            <a:off x="3543300" y="4826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90</a:t>
            </a:r>
          </a:p>
        </p:txBody>
      </p:sp>
      <p:sp>
        <p:nvSpPr>
          <p:cNvPr id="80921" name="Rectangle 31"/>
          <p:cNvSpPr>
            <a:spLocks noChangeArrowheads="1"/>
          </p:cNvSpPr>
          <p:nvPr/>
        </p:nvSpPr>
        <p:spPr bwMode="auto">
          <a:xfrm>
            <a:off x="3543300" y="513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Line 32"/>
          <p:cNvSpPr>
            <a:spLocks noChangeShapeType="1"/>
          </p:cNvSpPr>
          <p:nvPr/>
        </p:nvSpPr>
        <p:spPr bwMode="auto">
          <a:xfrm>
            <a:off x="4305300" y="421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Line 33"/>
          <p:cNvSpPr>
            <a:spLocks noChangeShapeType="1"/>
          </p:cNvSpPr>
          <p:nvPr/>
        </p:nvSpPr>
        <p:spPr bwMode="auto">
          <a:xfrm>
            <a:off x="4610100" y="436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4" name="Line 34"/>
          <p:cNvSpPr>
            <a:spLocks noChangeShapeType="1"/>
          </p:cNvSpPr>
          <p:nvPr/>
        </p:nvSpPr>
        <p:spPr bwMode="auto">
          <a:xfrm>
            <a:off x="46101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5" name="Line 35"/>
          <p:cNvSpPr>
            <a:spLocks noChangeShapeType="1"/>
          </p:cNvSpPr>
          <p:nvPr/>
        </p:nvSpPr>
        <p:spPr bwMode="auto">
          <a:xfrm>
            <a:off x="46101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Line 39"/>
          <p:cNvSpPr>
            <a:spLocks noChangeShapeType="1"/>
          </p:cNvSpPr>
          <p:nvPr/>
        </p:nvSpPr>
        <p:spPr bwMode="auto">
          <a:xfrm flipV="1">
            <a:off x="3086100" y="3759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7" name="Freeform 40"/>
          <p:cNvSpPr>
            <a:spLocks/>
          </p:cNvSpPr>
          <p:nvPr/>
        </p:nvSpPr>
        <p:spPr bwMode="auto">
          <a:xfrm>
            <a:off x="3371850" y="2425700"/>
            <a:ext cx="158750" cy="381000"/>
          </a:xfrm>
          <a:custGeom>
            <a:avLst/>
            <a:gdLst>
              <a:gd name="T0" fmla="*/ 252015625 w 100"/>
              <a:gd name="T1" fmla="*/ 0 h 240"/>
              <a:gd name="T2" fmla="*/ 50403125 w 100"/>
              <a:gd name="T3" fmla="*/ 141128750 h 240"/>
              <a:gd name="T4" fmla="*/ 30241875 w 100"/>
              <a:gd name="T5" fmla="*/ 403225000 h 240"/>
              <a:gd name="T6" fmla="*/ 231854375 w 100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Freeform 41"/>
          <p:cNvSpPr>
            <a:spLocks/>
          </p:cNvSpPr>
          <p:nvPr/>
        </p:nvSpPr>
        <p:spPr bwMode="auto">
          <a:xfrm>
            <a:off x="3371850" y="3898900"/>
            <a:ext cx="158750" cy="381000"/>
          </a:xfrm>
          <a:custGeom>
            <a:avLst/>
            <a:gdLst>
              <a:gd name="T0" fmla="*/ 252015625 w 100"/>
              <a:gd name="T1" fmla="*/ 0 h 240"/>
              <a:gd name="T2" fmla="*/ 50403125 w 100"/>
              <a:gd name="T3" fmla="*/ 141128750 h 240"/>
              <a:gd name="T4" fmla="*/ 30241875 w 100"/>
              <a:gd name="T5" fmla="*/ 403225000 h 240"/>
              <a:gd name="T6" fmla="*/ 231854375 w 100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84FFE-913B-4433-9B06-7E7C453ED2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588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Example	</a:t>
            </a:r>
            <a:r>
              <a:rPr lang="en-US" smtClean="0"/>
              <a:t>	Index </a:t>
            </a:r>
            <a:r>
              <a:rPr lang="en-US" sz="2400" smtClean="0"/>
              <a:t>(sequential)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continuous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free space</a:t>
            </a:r>
            <a:endParaRPr lang="en-US" smtClean="0"/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3543300" y="132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10</a:t>
            </a:r>
          </a:p>
        </p:txBody>
      </p:sp>
      <p:sp>
        <p:nvSpPr>
          <p:cNvPr id="81927" name="Rectangle 5"/>
          <p:cNvSpPr>
            <a:spLocks noChangeArrowheads="1"/>
          </p:cNvSpPr>
          <p:nvPr/>
        </p:nvSpPr>
        <p:spPr bwMode="auto">
          <a:xfrm>
            <a:off x="3543300" y="1625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20</a:t>
            </a:r>
          </a:p>
        </p:txBody>
      </p:sp>
      <p:sp>
        <p:nvSpPr>
          <p:cNvPr id="81928" name="Rectangle 6"/>
          <p:cNvSpPr>
            <a:spLocks noChangeArrowheads="1"/>
          </p:cNvSpPr>
          <p:nvPr/>
        </p:nvSpPr>
        <p:spPr bwMode="auto">
          <a:xfrm>
            <a:off x="3543300" y="1930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30</a:t>
            </a:r>
          </a:p>
        </p:txBody>
      </p:sp>
      <p:sp>
        <p:nvSpPr>
          <p:cNvPr id="81929" name="Rectangle 7"/>
          <p:cNvSpPr>
            <a:spLocks noChangeArrowheads="1"/>
          </p:cNvSpPr>
          <p:nvPr/>
        </p:nvSpPr>
        <p:spPr bwMode="auto">
          <a:xfrm>
            <a:off x="3543300" y="2235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30" name="Line 8"/>
          <p:cNvSpPr>
            <a:spLocks noChangeShapeType="1"/>
          </p:cNvSpPr>
          <p:nvPr/>
        </p:nvSpPr>
        <p:spPr bwMode="auto">
          <a:xfrm>
            <a:off x="4305300" y="132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4610100" y="147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0"/>
          <p:cNvSpPr>
            <a:spLocks noChangeShapeType="1"/>
          </p:cNvSpPr>
          <p:nvPr/>
        </p:nvSpPr>
        <p:spPr bwMode="auto">
          <a:xfrm>
            <a:off x="4610100" y="177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1"/>
          <p:cNvSpPr>
            <a:spLocks noChangeShapeType="1"/>
          </p:cNvSpPr>
          <p:nvPr/>
        </p:nvSpPr>
        <p:spPr bwMode="auto">
          <a:xfrm>
            <a:off x="4610100" y="208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2"/>
          <p:cNvSpPr>
            <a:spLocks noChangeArrowheads="1"/>
          </p:cNvSpPr>
          <p:nvPr/>
        </p:nvSpPr>
        <p:spPr bwMode="auto">
          <a:xfrm>
            <a:off x="3543300" y="2692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40</a:t>
            </a:r>
          </a:p>
        </p:txBody>
      </p:sp>
      <p:sp>
        <p:nvSpPr>
          <p:cNvPr id="81935" name="Rectangle 13"/>
          <p:cNvSpPr>
            <a:spLocks noChangeArrowheads="1"/>
          </p:cNvSpPr>
          <p:nvPr/>
        </p:nvSpPr>
        <p:spPr bwMode="auto">
          <a:xfrm>
            <a:off x="3543300" y="2997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50</a:t>
            </a:r>
          </a:p>
        </p:txBody>
      </p:sp>
      <p:sp>
        <p:nvSpPr>
          <p:cNvPr id="81936" name="Rectangle 14"/>
          <p:cNvSpPr>
            <a:spLocks noChangeArrowheads="1"/>
          </p:cNvSpPr>
          <p:nvPr/>
        </p:nvSpPr>
        <p:spPr bwMode="auto">
          <a:xfrm>
            <a:off x="3543300" y="3302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60</a:t>
            </a:r>
          </a:p>
        </p:txBody>
      </p:sp>
      <p:sp>
        <p:nvSpPr>
          <p:cNvPr id="81937" name="Rectangle 15"/>
          <p:cNvSpPr>
            <a:spLocks noChangeArrowheads="1"/>
          </p:cNvSpPr>
          <p:nvPr/>
        </p:nvSpPr>
        <p:spPr bwMode="auto">
          <a:xfrm>
            <a:off x="3543300" y="3606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6"/>
          <p:cNvSpPr>
            <a:spLocks noChangeShapeType="1"/>
          </p:cNvSpPr>
          <p:nvPr/>
        </p:nvSpPr>
        <p:spPr bwMode="auto">
          <a:xfrm>
            <a:off x="4305300" y="269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7"/>
          <p:cNvSpPr>
            <a:spLocks noChangeShapeType="1"/>
          </p:cNvSpPr>
          <p:nvPr/>
        </p:nvSpPr>
        <p:spPr bwMode="auto">
          <a:xfrm>
            <a:off x="4610100" y="284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18"/>
          <p:cNvSpPr>
            <a:spLocks noChangeShapeType="1"/>
          </p:cNvSpPr>
          <p:nvPr/>
        </p:nvSpPr>
        <p:spPr bwMode="auto">
          <a:xfrm>
            <a:off x="4610100" y="314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Line 19"/>
          <p:cNvSpPr>
            <a:spLocks noChangeShapeType="1"/>
          </p:cNvSpPr>
          <p:nvPr/>
        </p:nvSpPr>
        <p:spPr bwMode="auto">
          <a:xfrm>
            <a:off x="4610100" y="345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Rectangle 28"/>
          <p:cNvSpPr>
            <a:spLocks noChangeArrowheads="1"/>
          </p:cNvSpPr>
          <p:nvPr/>
        </p:nvSpPr>
        <p:spPr bwMode="auto">
          <a:xfrm>
            <a:off x="3543300" y="4216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70</a:t>
            </a:r>
          </a:p>
        </p:txBody>
      </p:sp>
      <p:sp>
        <p:nvSpPr>
          <p:cNvPr id="81943" name="Rectangle 29"/>
          <p:cNvSpPr>
            <a:spLocks noChangeArrowheads="1"/>
          </p:cNvSpPr>
          <p:nvPr/>
        </p:nvSpPr>
        <p:spPr bwMode="auto">
          <a:xfrm>
            <a:off x="3543300" y="4521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80</a:t>
            </a:r>
          </a:p>
        </p:txBody>
      </p:sp>
      <p:sp>
        <p:nvSpPr>
          <p:cNvPr id="81944" name="Rectangle 30"/>
          <p:cNvSpPr>
            <a:spLocks noChangeArrowheads="1"/>
          </p:cNvSpPr>
          <p:nvPr/>
        </p:nvSpPr>
        <p:spPr bwMode="auto">
          <a:xfrm>
            <a:off x="3543300" y="4826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90</a:t>
            </a:r>
          </a:p>
        </p:txBody>
      </p:sp>
      <p:sp>
        <p:nvSpPr>
          <p:cNvPr id="81945" name="Rectangle 31"/>
          <p:cNvSpPr>
            <a:spLocks noChangeArrowheads="1"/>
          </p:cNvSpPr>
          <p:nvPr/>
        </p:nvSpPr>
        <p:spPr bwMode="auto">
          <a:xfrm>
            <a:off x="3543300" y="513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32"/>
          <p:cNvSpPr>
            <a:spLocks noChangeShapeType="1"/>
          </p:cNvSpPr>
          <p:nvPr/>
        </p:nvSpPr>
        <p:spPr bwMode="auto">
          <a:xfrm>
            <a:off x="4305300" y="421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33"/>
          <p:cNvSpPr>
            <a:spLocks noChangeShapeType="1"/>
          </p:cNvSpPr>
          <p:nvPr/>
        </p:nvSpPr>
        <p:spPr bwMode="auto">
          <a:xfrm>
            <a:off x="4610100" y="436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Line 34"/>
          <p:cNvSpPr>
            <a:spLocks noChangeShapeType="1"/>
          </p:cNvSpPr>
          <p:nvPr/>
        </p:nvSpPr>
        <p:spPr bwMode="auto">
          <a:xfrm>
            <a:off x="46101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35"/>
          <p:cNvSpPr>
            <a:spLocks noChangeShapeType="1"/>
          </p:cNvSpPr>
          <p:nvPr/>
        </p:nvSpPr>
        <p:spPr bwMode="auto">
          <a:xfrm>
            <a:off x="46101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Line 39"/>
          <p:cNvSpPr>
            <a:spLocks noChangeShapeType="1"/>
          </p:cNvSpPr>
          <p:nvPr/>
        </p:nvSpPr>
        <p:spPr bwMode="auto">
          <a:xfrm flipV="1">
            <a:off x="3086100" y="3759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Freeform 40"/>
          <p:cNvSpPr>
            <a:spLocks/>
          </p:cNvSpPr>
          <p:nvPr/>
        </p:nvSpPr>
        <p:spPr bwMode="auto">
          <a:xfrm>
            <a:off x="3371850" y="2425700"/>
            <a:ext cx="158750" cy="381000"/>
          </a:xfrm>
          <a:custGeom>
            <a:avLst/>
            <a:gdLst>
              <a:gd name="T0" fmla="*/ 252015625 w 100"/>
              <a:gd name="T1" fmla="*/ 0 h 240"/>
              <a:gd name="T2" fmla="*/ 50403125 w 100"/>
              <a:gd name="T3" fmla="*/ 141128750 h 240"/>
              <a:gd name="T4" fmla="*/ 30241875 w 100"/>
              <a:gd name="T5" fmla="*/ 403225000 h 240"/>
              <a:gd name="T6" fmla="*/ 231854375 w 100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Freeform 41"/>
          <p:cNvSpPr>
            <a:spLocks/>
          </p:cNvSpPr>
          <p:nvPr/>
        </p:nvSpPr>
        <p:spPr bwMode="auto">
          <a:xfrm>
            <a:off x="3371850" y="3898900"/>
            <a:ext cx="158750" cy="381000"/>
          </a:xfrm>
          <a:custGeom>
            <a:avLst/>
            <a:gdLst>
              <a:gd name="T0" fmla="*/ 252015625 w 100"/>
              <a:gd name="T1" fmla="*/ 0 h 240"/>
              <a:gd name="T2" fmla="*/ 50403125 w 100"/>
              <a:gd name="T3" fmla="*/ 141128750 h 240"/>
              <a:gd name="T4" fmla="*/ 30241875 w 100"/>
              <a:gd name="T5" fmla="*/ 403225000 h 240"/>
              <a:gd name="T6" fmla="*/ 231854375 w 100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53" name="Group 75"/>
          <p:cNvGrpSpPr>
            <a:grpSpLocks/>
          </p:cNvGrpSpPr>
          <p:nvPr/>
        </p:nvGrpSpPr>
        <p:grpSpPr bwMode="auto">
          <a:xfrm>
            <a:off x="3552825" y="1524000"/>
            <a:ext cx="5184775" cy="4194175"/>
            <a:chOff x="2238" y="960"/>
            <a:chExt cx="3266" cy="2642"/>
          </a:xfrm>
        </p:grpSpPr>
        <p:sp>
          <p:nvSpPr>
            <p:cNvPr id="81954" name="Rectangle 57"/>
            <p:cNvSpPr>
              <a:spLocks noChangeArrowheads="1"/>
            </p:cNvSpPr>
            <p:nvPr/>
          </p:nvSpPr>
          <p:spPr bwMode="auto">
            <a:xfrm>
              <a:off x="3056" y="3224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5" name="Rectangle 58"/>
            <p:cNvSpPr>
              <a:spLocks noChangeArrowheads="1"/>
            </p:cNvSpPr>
            <p:nvPr/>
          </p:nvSpPr>
          <p:spPr bwMode="auto">
            <a:xfrm>
              <a:off x="3056" y="2272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956" name="Group 54"/>
            <p:cNvGrpSpPr>
              <a:grpSpLocks/>
            </p:cNvGrpSpPr>
            <p:nvPr/>
          </p:nvGrpSpPr>
          <p:grpSpPr bwMode="auto">
            <a:xfrm>
              <a:off x="3984" y="984"/>
              <a:ext cx="816" cy="776"/>
              <a:chOff x="3984" y="992"/>
              <a:chExt cx="816" cy="776"/>
            </a:xfrm>
          </p:grpSpPr>
          <p:sp>
            <p:nvSpPr>
              <p:cNvPr id="81978" name="Rectangle 42"/>
              <p:cNvSpPr>
                <a:spLocks noChangeArrowheads="1"/>
              </p:cNvSpPr>
              <p:nvPr/>
            </p:nvSpPr>
            <p:spPr bwMode="auto">
              <a:xfrm>
                <a:off x="3984" y="99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39</a:t>
                </a:r>
                <a:endParaRPr lang="en-US" sz="2400"/>
              </a:p>
            </p:txBody>
          </p:sp>
          <p:sp>
            <p:nvSpPr>
              <p:cNvPr id="81979" name="Rectangle 43"/>
              <p:cNvSpPr>
                <a:spLocks noChangeArrowheads="1"/>
              </p:cNvSpPr>
              <p:nvPr/>
            </p:nvSpPr>
            <p:spPr bwMode="auto">
              <a:xfrm>
                <a:off x="3984" y="1184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31</a:t>
                </a:r>
                <a:endParaRPr lang="en-US" sz="2400"/>
              </a:p>
            </p:txBody>
          </p:sp>
          <p:sp>
            <p:nvSpPr>
              <p:cNvPr id="81980" name="Rectangle 44"/>
              <p:cNvSpPr>
                <a:spLocks noChangeArrowheads="1"/>
              </p:cNvSpPr>
              <p:nvPr/>
            </p:nvSpPr>
            <p:spPr bwMode="auto">
              <a:xfrm>
                <a:off x="3984" y="137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35</a:t>
                </a:r>
                <a:endParaRPr lang="en-US" sz="2400"/>
              </a:p>
            </p:txBody>
          </p:sp>
          <p:sp>
            <p:nvSpPr>
              <p:cNvPr id="81981" name="Rectangle 45"/>
              <p:cNvSpPr>
                <a:spLocks noChangeArrowheads="1"/>
              </p:cNvSpPr>
              <p:nvPr/>
            </p:nvSpPr>
            <p:spPr bwMode="auto">
              <a:xfrm>
                <a:off x="3984" y="1568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36</a:t>
                </a:r>
                <a:endParaRPr lang="en-US"/>
              </a:p>
            </p:txBody>
          </p:sp>
          <p:sp>
            <p:nvSpPr>
              <p:cNvPr id="81982" name="Line 46"/>
              <p:cNvSpPr>
                <a:spLocks noChangeShapeType="1"/>
              </p:cNvSpPr>
              <p:nvPr/>
            </p:nvSpPr>
            <p:spPr bwMode="auto">
              <a:xfrm>
                <a:off x="4344" y="1000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57" name="Group 48"/>
            <p:cNvGrpSpPr>
              <a:grpSpLocks/>
            </p:cNvGrpSpPr>
            <p:nvPr/>
          </p:nvGrpSpPr>
          <p:grpSpPr bwMode="auto">
            <a:xfrm>
              <a:off x="4000" y="2080"/>
              <a:ext cx="816" cy="776"/>
              <a:chOff x="3984" y="992"/>
              <a:chExt cx="816" cy="776"/>
            </a:xfrm>
          </p:grpSpPr>
          <p:sp>
            <p:nvSpPr>
              <p:cNvPr id="81973" name="Rectangle 49"/>
              <p:cNvSpPr>
                <a:spLocks noChangeArrowheads="1"/>
              </p:cNvSpPr>
              <p:nvPr/>
            </p:nvSpPr>
            <p:spPr bwMode="auto">
              <a:xfrm>
                <a:off x="3984" y="99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32</a:t>
                </a:r>
                <a:endParaRPr lang="en-US" sz="2400"/>
              </a:p>
            </p:txBody>
          </p:sp>
          <p:sp>
            <p:nvSpPr>
              <p:cNvPr id="81974" name="Rectangle 50"/>
              <p:cNvSpPr>
                <a:spLocks noChangeArrowheads="1"/>
              </p:cNvSpPr>
              <p:nvPr/>
            </p:nvSpPr>
            <p:spPr bwMode="auto">
              <a:xfrm>
                <a:off x="3984" y="1184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38</a:t>
                </a:r>
                <a:endParaRPr lang="en-US" sz="2400"/>
              </a:p>
            </p:txBody>
          </p:sp>
          <p:sp>
            <p:nvSpPr>
              <p:cNvPr id="81975" name="Rectangle 51"/>
              <p:cNvSpPr>
                <a:spLocks noChangeArrowheads="1"/>
              </p:cNvSpPr>
              <p:nvPr/>
            </p:nvSpPr>
            <p:spPr bwMode="auto">
              <a:xfrm>
                <a:off x="3984" y="137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34</a:t>
                </a:r>
                <a:endParaRPr lang="en-US" sz="2400"/>
              </a:p>
            </p:txBody>
          </p:sp>
          <p:sp>
            <p:nvSpPr>
              <p:cNvPr id="81976" name="Rectangle 52"/>
              <p:cNvSpPr>
                <a:spLocks noChangeArrowheads="1"/>
              </p:cNvSpPr>
              <p:nvPr/>
            </p:nvSpPr>
            <p:spPr bwMode="auto">
              <a:xfrm>
                <a:off x="3984" y="1568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7" name="Line 53"/>
              <p:cNvSpPr>
                <a:spLocks noChangeShapeType="1"/>
              </p:cNvSpPr>
              <p:nvPr/>
            </p:nvSpPr>
            <p:spPr bwMode="auto">
              <a:xfrm>
                <a:off x="4344" y="1000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58" name="Text Box 55"/>
            <p:cNvSpPr txBox="1">
              <a:spLocks noChangeArrowheads="1"/>
            </p:cNvSpPr>
            <p:nvPr/>
          </p:nvSpPr>
          <p:spPr bwMode="auto">
            <a:xfrm>
              <a:off x="2238" y="136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33</a:t>
              </a:r>
              <a:endParaRPr lang="en-US"/>
            </a:p>
          </p:txBody>
        </p:sp>
        <p:sp>
          <p:nvSpPr>
            <p:cNvPr id="81959" name="Rectangle 56"/>
            <p:cNvSpPr>
              <a:spLocks noChangeArrowheads="1"/>
            </p:cNvSpPr>
            <p:nvPr/>
          </p:nvSpPr>
          <p:spPr bwMode="auto">
            <a:xfrm>
              <a:off x="4800" y="1560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0" name="Rectangle 59"/>
            <p:cNvSpPr>
              <a:spLocks noChangeArrowheads="1"/>
            </p:cNvSpPr>
            <p:nvPr/>
          </p:nvSpPr>
          <p:spPr bwMode="auto">
            <a:xfrm>
              <a:off x="3056" y="1408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1" name="Rectangle 60"/>
            <p:cNvSpPr>
              <a:spLocks noChangeArrowheads="1"/>
            </p:cNvSpPr>
            <p:nvPr/>
          </p:nvSpPr>
          <p:spPr bwMode="auto">
            <a:xfrm>
              <a:off x="4824" y="2656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2" name="Freeform 61"/>
            <p:cNvSpPr>
              <a:spLocks/>
            </p:cNvSpPr>
            <p:nvPr/>
          </p:nvSpPr>
          <p:spPr bwMode="auto">
            <a:xfrm>
              <a:off x="3160" y="1080"/>
              <a:ext cx="816" cy="476"/>
            </a:xfrm>
            <a:custGeom>
              <a:avLst/>
              <a:gdLst>
                <a:gd name="T0" fmla="*/ 0 w 816"/>
                <a:gd name="T1" fmla="*/ 408 h 476"/>
                <a:gd name="T2" fmla="*/ 360 w 816"/>
                <a:gd name="T3" fmla="*/ 408 h 476"/>
                <a:gd name="T4" fmla="*/ 816 w 816"/>
                <a:gd name="T5" fmla="*/ 0 h 476"/>
                <a:gd name="T6" fmla="*/ 0 60000 65536"/>
                <a:gd name="T7" fmla="*/ 0 60000 65536"/>
                <a:gd name="T8" fmla="*/ 0 60000 65536"/>
                <a:gd name="T9" fmla="*/ 0 w 816"/>
                <a:gd name="T10" fmla="*/ 0 h 476"/>
                <a:gd name="T11" fmla="*/ 816 w 816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476">
                  <a:moveTo>
                    <a:pt x="0" y="408"/>
                  </a:moveTo>
                  <a:cubicBezTo>
                    <a:pt x="112" y="442"/>
                    <a:pt x="224" y="476"/>
                    <a:pt x="360" y="408"/>
                  </a:cubicBezTo>
                  <a:cubicBezTo>
                    <a:pt x="496" y="340"/>
                    <a:pt x="656" y="17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3" name="Freeform 62"/>
            <p:cNvSpPr>
              <a:spLocks/>
            </p:cNvSpPr>
            <p:nvPr/>
          </p:nvSpPr>
          <p:spPr bwMode="auto">
            <a:xfrm>
              <a:off x="4824" y="1616"/>
              <a:ext cx="420" cy="520"/>
            </a:xfrm>
            <a:custGeom>
              <a:avLst/>
              <a:gdLst>
                <a:gd name="T0" fmla="*/ 56 w 420"/>
                <a:gd name="T1" fmla="*/ 0 h 520"/>
                <a:gd name="T2" fmla="*/ 360 w 420"/>
                <a:gd name="T3" fmla="*/ 64 h 520"/>
                <a:gd name="T4" fmla="*/ 360 w 420"/>
                <a:gd name="T5" fmla="*/ 352 h 520"/>
                <a:gd name="T6" fmla="*/ 0 w 420"/>
                <a:gd name="T7" fmla="*/ 520 h 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0"/>
                <a:gd name="T13" fmla="*/ 0 h 520"/>
                <a:gd name="T14" fmla="*/ 420 w 420"/>
                <a:gd name="T15" fmla="*/ 520 h 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0" h="520">
                  <a:moveTo>
                    <a:pt x="56" y="0"/>
                  </a:moveTo>
                  <a:cubicBezTo>
                    <a:pt x="182" y="2"/>
                    <a:pt x="309" y="5"/>
                    <a:pt x="360" y="64"/>
                  </a:cubicBezTo>
                  <a:cubicBezTo>
                    <a:pt x="411" y="123"/>
                    <a:pt x="420" y="276"/>
                    <a:pt x="360" y="352"/>
                  </a:cubicBezTo>
                  <a:cubicBezTo>
                    <a:pt x="300" y="428"/>
                    <a:pt x="150" y="474"/>
                    <a:pt x="0" y="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4" name="Freeform 64"/>
            <p:cNvSpPr>
              <a:spLocks/>
            </p:cNvSpPr>
            <p:nvPr/>
          </p:nvSpPr>
          <p:spPr bwMode="auto">
            <a:xfrm>
              <a:off x="2848" y="1504"/>
              <a:ext cx="600" cy="177"/>
            </a:xfrm>
            <a:custGeom>
              <a:avLst/>
              <a:gdLst>
                <a:gd name="T0" fmla="*/ 72 w 600"/>
                <a:gd name="T1" fmla="*/ 0 h 177"/>
                <a:gd name="T2" fmla="*/ 88 w 600"/>
                <a:gd name="T3" fmla="*/ 152 h 177"/>
                <a:gd name="T4" fmla="*/ 600 w 600"/>
                <a:gd name="T5" fmla="*/ 152 h 177"/>
                <a:gd name="T6" fmla="*/ 0 60000 65536"/>
                <a:gd name="T7" fmla="*/ 0 60000 65536"/>
                <a:gd name="T8" fmla="*/ 0 60000 65536"/>
                <a:gd name="T9" fmla="*/ 0 w 600"/>
                <a:gd name="T10" fmla="*/ 0 h 177"/>
                <a:gd name="T11" fmla="*/ 600 w 600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77">
                  <a:moveTo>
                    <a:pt x="72" y="0"/>
                  </a:moveTo>
                  <a:cubicBezTo>
                    <a:pt x="36" y="63"/>
                    <a:pt x="0" y="127"/>
                    <a:pt x="88" y="152"/>
                  </a:cubicBezTo>
                  <a:cubicBezTo>
                    <a:pt x="176" y="177"/>
                    <a:pt x="388" y="164"/>
                    <a:pt x="600" y="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5" name="Text Box 65"/>
            <p:cNvSpPr txBox="1">
              <a:spLocks noChangeArrowheads="1"/>
            </p:cNvSpPr>
            <p:nvPr/>
          </p:nvSpPr>
          <p:spPr bwMode="auto">
            <a:xfrm>
              <a:off x="3647" y="3006"/>
              <a:ext cx="1685" cy="5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rgbClr val="FF0000"/>
                  </a:solidFill>
                </a:rPr>
                <a:t>overflow area</a:t>
              </a:r>
            </a:p>
            <a:p>
              <a:pPr algn="ctr"/>
              <a:r>
                <a:rPr lang="en-US" sz="2800">
                  <a:solidFill>
                    <a:srgbClr val="FF0000"/>
                  </a:solidFill>
                </a:rPr>
                <a:t>(not sequential)</a:t>
              </a:r>
              <a:endParaRPr lang="en-US" sz="2800"/>
            </a:p>
          </p:txBody>
        </p:sp>
        <p:sp>
          <p:nvSpPr>
            <p:cNvPr id="81966" name="Line 66"/>
            <p:cNvSpPr>
              <a:spLocks noChangeShapeType="1"/>
            </p:cNvSpPr>
            <p:nvPr/>
          </p:nvSpPr>
          <p:spPr bwMode="auto">
            <a:xfrm flipV="1">
              <a:off x="4616" y="960"/>
              <a:ext cx="52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7" name="Line 67"/>
            <p:cNvSpPr>
              <a:spLocks noChangeShapeType="1"/>
            </p:cNvSpPr>
            <p:nvPr/>
          </p:nvSpPr>
          <p:spPr bwMode="auto">
            <a:xfrm flipV="1">
              <a:off x="4616" y="1184"/>
              <a:ext cx="576" cy="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8" name="Line 68"/>
            <p:cNvSpPr>
              <a:spLocks noChangeShapeType="1"/>
            </p:cNvSpPr>
            <p:nvPr/>
          </p:nvSpPr>
          <p:spPr bwMode="auto">
            <a:xfrm flipV="1">
              <a:off x="4616" y="1448"/>
              <a:ext cx="608" cy="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9" name="Freeform 69"/>
            <p:cNvSpPr>
              <a:spLocks/>
            </p:cNvSpPr>
            <p:nvPr/>
          </p:nvSpPr>
          <p:spPr bwMode="auto">
            <a:xfrm>
              <a:off x="4512" y="1656"/>
              <a:ext cx="992" cy="265"/>
            </a:xfrm>
            <a:custGeom>
              <a:avLst/>
              <a:gdLst>
                <a:gd name="T0" fmla="*/ 128 w 992"/>
                <a:gd name="T1" fmla="*/ 0 h 265"/>
                <a:gd name="T2" fmla="*/ 144 w 992"/>
                <a:gd name="T3" fmla="*/ 224 h 265"/>
                <a:gd name="T4" fmla="*/ 992 w 992"/>
                <a:gd name="T5" fmla="*/ 248 h 265"/>
                <a:gd name="T6" fmla="*/ 0 60000 65536"/>
                <a:gd name="T7" fmla="*/ 0 60000 65536"/>
                <a:gd name="T8" fmla="*/ 0 60000 65536"/>
                <a:gd name="T9" fmla="*/ 0 w 992"/>
                <a:gd name="T10" fmla="*/ 0 h 265"/>
                <a:gd name="T11" fmla="*/ 992 w 992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265">
                  <a:moveTo>
                    <a:pt x="128" y="0"/>
                  </a:moveTo>
                  <a:cubicBezTo>
                    <a:pt x="64" y="91"/>
                    <a:pt x="0" y="183"/>
                    <a:pt x="144" y="224"/>
                  </a:cubicBezTo>
                  <a:cubicBezTo>
                    <a:pt x="288" y="265"/>
                    <a:pt x="640" y="256"/>
                    <a:pt x="992" y="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0" name="Line 71"/>
            <p:cNvSpPr>
              <a:spLocks noChangeShapeType="1"/>
            </p:cNvSpPr>
            <p:nvPr/>
          </p:nvSpPr>
          <p:spPr bwMode="auto">
            <a:xfrm>
              <a:off x="4656" y="2192"/>
              <a:ext cx="6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1" name="Line 72"/>
            <p:cNvSpPr>
              <a:spLocks noChangeShapeType="1"/>
            </p:cNvSpPr>
            <p:nvPr/>
          </p:nvSpPr>
          <p:spPr bwMode="auto">
            <a:xfrm>
              <a:off x="4600" y="2360"/>
              <a:ext cx="76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2" name="Line 73"/>
            <p:cNvSpPr>
              <a:spLocks noChangeShapeType="1"/>
            </p:cNvSpPr>
            <p:nvPr/>
          </p:nvSpPr>
          <p:spPr bwMode="auto">
            <a:xfrm>
              <a:off x="4584" y="2552"/>
              <a:ext cx="640" cy="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416D2-5A62-4BD6-9105-ACA9B98FCBA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11200"/>
            <a:ext cx="7772400" cy="1778000"/>
          </a:xfrm>
        </p:spPr>
        <p:txBody>
          <a:bodyPr/>
          <a:lstStyle/>
          <a:p>
            <a:pPr eaLnBrk="1" hangingPunct="1"/>
            <a:r>
              <a:rPr lang="en-US" smtClean="0"/>
              <a:t>NEXT: Another type of index</a:t>
            </a:r>
          </a:p>
          <a:p>
            <a:pPr lvl="1" eaLnBrk="1" hangingPunct="1"/>
            <a:r>
              <a:rPr lang="en-US" smtClean="0"/>
              <a:t>Give up on sequentiality of index</a:t>
            </a:r>
          </a:p>
          <a:p>
            <a:pPr lvl="1" eaLnBrk="1" hangingPunct="1"/>
            <a:r>
              <a:rPr lang="en-US" smtClean="0"/>
              <a:t>Try to get “balance”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C894B-89E4-4670-AAE5-6F8C1B20EA7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3100" y="16129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Root</a:t>
            </a:r>
          </a:p>
          <a:p>
            <a:pPr algn="ctr" eaLnBrk="1" hangingPunct="1">
              <a:buFontTx/>
              <a:buNone/>
            </a:pPr>
            <a:endParaRPr lang="en-US" smtClean="0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644525" y="498475"/>
            <a:ext cx="742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u="sng"/>
              <a:t>B+Tree Example</a:t>
            </a:r>
            <a:r>
              <a:rPr lang="en-US"/>
              <a:t>				n=3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 rot="-5400000">
            <a:off x="4236244" y="1964531"/>
            <a:ext cx="561975" cy="1211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 rot="-5400000">
            <a:off x="6560344" y="2758281"/>
            <a:ext cx="561975" cy="1427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 rot="-5400000">
            <a:off x="2205831" y="2820195"/>
            <a:ext cx="561975" cy="1325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>
            <a:off x="3278188" y="2576513"/>
            <a:ext cx="865187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4849813" y="2517775"/>
            <a:ext cx="11842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Rectangle 18"/>
          <p:cNvSpPr>
            <a:spLocks noChangeArrowheads="1"/>
          </p:cNvSpPr>
          <p:nvPr/>
        </p:nvSpPr>
        <p:spPr bwMode="auto">
          <a:xfrm rot="-5400000">
            <a:off x="748506" y="4091782"/>
            <a:ext cx="561975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85005" name="Rectangle 19"/>
          <p:cNvSpPr>
            <a:spLocks noChangeArrowheads="1"/>
          </p:cNvSpPr>
          <p:nvPr/>
        </p:nvSpPr>
        <p:spPr bwMode="auto">
          <a:xfrm rot="-5400000">
            <a:off x="2207419" y="4220369"/>
            <a:ext cx="561975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85006" name="Rectangle 20"/>
          <p:cNvSpPr>
            <a:spLocks noChangeArrowheads="1"/>
          </p:cNvSpPr>
          <p:nvPr/>
        </p:nvSpPr>
        <p:spPr bwMode="auto">
          <a:xfrm rot="-5400000">
            <a:off x="3456781" y="4174332"/>
            <a:ext cx="561975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r>
              <a:rPr lang="en-US" sz="2400"/>
              <a:t>101</a:t>
            </a:r>
          </a:p>
          <a:p>
            <a:pPr algn="ctr"/>
            <a:r>
              <a:rPr lang="en-US" sz="2400"/>
              <a:t>110</a:t>
            </a:r>
          </a:p>
        </p:txBody>
      </p:sp>
      <p:sp>
        <p:nvSpPr>
          <p:cNvPr id="85007" name="Rectangle 21"/>
          <p:cNvSpPr>
            <a:spLocks noChangeArrowheads="1"/>
          </p:cNvSpPr>
          <p:nvPr/>
        </p:nvSpPr>
        <p:spPr bwMode="auto">
          <a:xfrm rot="-5400000">
            <a:off x="4938713" y="4111625"/>
            <a:ext cx="561975" cy="120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130</a:t>
            </a:r>
          </a:p>
        </p:txBody>
      </p:sp>
      <p:sp>
        <p:nvSpPr>
          <p:cNvPr id="85008" name="Rectangle 22"/>
          <p:cNvSpPr>
            <a:spLocks noChangeArrowheads="1"/>
          </p:cNvSpPr>
          <p:nvPr/>
        </p:nvSpPr>
        <p:spPr bwMode="auto">
          <a:xfrm rot="-5400000">
            <a:off x="6330156" y="4204494"/>
            <a:ext cx="561975" cy="1036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85009" name="Rectangle 23"/>
          <p:cNvSpPr>
            <a:spLocks noChangeArrowheads="1"/>
          </p:cNvSpPr>
          <p:nvPr/>
        </p:nvSpPr>
        <p:spPr bwMode="auto">
          <a:xfrm rot="-5400000">
            <a:off x="7637462" y="4124326"/>
            <a:ext cx="561975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85010" name="Line 24"/>
          <p:cNvSpPr>
            <a:spLocks noChangeShapeType="1"/>
          </p:cNvSpPr>
          <p:nvPr/>
        </p:nvSpPr>
        <p:spPr bwMode="auto">
          <a:xfrm flipH="1">
            <a:off x="1387475" y="3543300"/>
            <a:ext cx="77946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Line 25"/>
          <p:cNvSpPr>
            <a:spLocks noChangeShapeType="1"/>
          </p:cNvSpPr>
          <p:nvPr/>
        </p:nvSpPr>
        <p:spPr bwMode="auto">
          <a:xfrm flipH="1">
            <a:off x="2454275" y="3529013"/>
            <a:ext cx="274638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26"/>
          <p:cNvSpPr>
            <a:spLocks noChangeShapeType="1"/>
          </p:cNvSpPr>
          <p:nvPr/>
        </p:nvSpPr>
        <p:spPr bwMode="auto">
          <a:xfrm flipH="1">
            <a:off x="4229100" y="3384550"/>
            <a:ext cx="20351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Line 27"/>
          <p:cNvSpPr>
            <a:spLocks noChangeShapeType="1"/>
          </p:cNvSpPr>
          <p:nvPr/>
        </p:nvSpPr>
        <p:spPr bwMode="auto">
          <a:xfrm flipH="1">
            <a:off x="5484813" y="3441700"/>
            <a:ext cx="1169987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28"/>
          <p:cNvSpPr>
            <a:spLocks noChangeShapeType="1"/>
          </p:cNvSpPr>
          <p:nvPr/>
        </p:nvSpPr>
        <p:spPr bwMode="auto">
          <a:xfrm flipH="1">
            <a:off x="6783388" y="3484563"/>
            <a:ext cx="260350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9"/>
          <p:cNvSpPr>
            <a:spLocks noChangeShapeType="1"/>
          </p:cNvSpPr>
          <p:nvPr/>
        </p:nvSpPr>
        <p:spPr bwMode="auto">
          <a:xfrm>
            <a:off x="7375525" y="3455988"/>
            <a:ext cx="274638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30"/>
          <p:cNvSpPr>
            <a:spLocks noChangeShapeType="1"/>
          </p:cNvSpPr>
          <p:nvPr/>
        </p:nvSpPr>
        <p:spPr bwMode="auto">
          <a:xfrm>
            <a:off x="622300" y="487045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31"/>
          <p:cNvSpPr>
            <a:spLocks noChangeShapeType="1"/>
          </p:cNvSpPr>
          <p:nvPr/>
        </p:nvSpPr>
        <p:spPr bwMode="auto">
          <a:xfrm>
            <a:off x="1035050" y="48783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32"/>
          <p:cNvSpPr>
            <a:spLocks noChangeShapeType="1"/>
          </p:cNvSpPr>
          <p:nvPr/>
        </p:nvSpPr>
        <p:spPr bwMode="auto">
          <a:xfrm>
            <a:off x="1395413" y="49069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33"/>
          <p:cNvSpPr>
            <a:spLocks noChangeShapeType="1"/>
          </p:cNvSpPr>
          <p:nvPr/>
        </p:nvSpPr>
        <p:spPr bwMode="auto">
          <a:xfrm>
            <a:off x="2260600" y="49355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Line 34"/>
          <p:cNvSpPr>
            <a:spLocks noChangeShapeType="1"/>
          </p:cNvSpPr>
          <p:nvPr/>
        </p:nvSpPr>
        <p:spPr bwMode="auto">
          <a:xfrm>
            <a:off x="3386138" y="49657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Line 35"/>
          <p:cNvSpPr>
            <a:spLocks noChangeShapeType="1"/>
          </p:cNvSpPr>
          <p:nvPr/>
        </p:nvSpPr>
        <p:spPr bwMode="auto">
          <a:xfrm>
            <a:off x="2687638" y="49291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Line 36"/>
          <p:cNvSpPr>
            <a:spLocks noChangeShapeType="1"/>
          </p:cNvSpPr>
          <p:nvPr/>
        </p:nvSpPr>
        <p:spPr bwMode="auto">
          <a:xfrm>
            <a:off x="3740150" y="49736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Line 37"/>
          <p:cNvSpPr>
            <a:spLocks noChangeShapeType="1"/>
          </p:cNvSpPr>
          <p:nvPr/>
        </p:nvSpPr>
        <p:spPr bwMode="auto">
          <a:xfrm>
            <a:off x="4065588" y="49672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38"/>
          <p:cNvSpPr>
            <a:spLocks noChangeShapeType="1"/>
          </p:cNvSpPr>
          <p:nvPr/>
        </p:nvSpPr>
        <p:spPr bwMode="auto">
          <a:xfrm>
            <a:off x="5003800" y="49672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39"/>
          <p:cNvSpPr>
            <a:spLocks noChangeShapeType="1"/>
          </p:cNvSpPr>
          <p:nvPr/>
        </p:nvSpPr>
        <p:spPr bwMode="auto">
          <a:xfrm>
            <a:off x="5387975" y="49752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Line 40"/>
          <p:cNvSpPr>
            <a:spLocks noChangeShapeType="1"/>
          </p:cNvSpPr>
          <p:nvPr/>
        </p:nvSpPr>
        <p:spPr bwMode="auto">
          <a:xfrm>
            <a:off x="6232525" y="50117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Line 41"/>
          <p:cNvSpPr>
            <a:spLocks noChangeShapeType="1"/>
          </p:cNvSpPr>
          <p:nvPr/>
        </p:nvSpPr>
        <p:spPr bwMode="auto">
          <a:xfrm>
            <a:off x="6615113" y="50196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Line 42"/>
          <p:cNvSpPr>
            <a:spLocks noChangeShapeType="1"/>
          </p:cNvSpPr>
          <p:nvPr/>
        </p:nvSpPr>
        <p:spPr bwMode="auto">
          <a:xfrm>
            <a:off x="6985000" y="50292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9" name="Line 43"/>
          <p:cNvSpPr>
            <a:spLocks noChangeShapeType="1"/>
          </p:cNvSpPr>
          <p:nvPr/>
        </p:nvSpPr>
        <p:spPr bwMode="auto">
          <a:xfrm>
            <a:off x="7729538" y="49498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Line 44"/>
          <p:cNvSpPr>
            <a:spLocks noChangeShapeType="1"/>
          </p:cNvSpPr>
          <p:nvPr/>
        </p:nvSpPr>
        <p:spPr bwMode="auto">
          <a:xfrm>
            <a:off x="8069263" y="49434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39144-20A1-474D-9BF8-B2CECF36455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smtClean="0"/>
              <a:t>Sample non-leaf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68580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400" smtClean="0"/>
              <a:t>to keys	to keys		to keys  	to keys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&lt; 57		57</a:t>
            </a:r>
            <a:r>
              <a:rPr lang="en-US" sz="2800" smtClean="0">
                <a:sym typeface="Symbol" pitchFamily="18" charset="2"/>
              </a:rPr>
              <a:t></a:t>
            </a:r>
            <a:r>
              <a:rPr lang="en-US" sz="2400" smtClean="0">
                <a:sym typeface="Symbol" pitchFamily="18" charset="2"/>
              </a:rPr>
              <a:t> k&lt;81		81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z="2400" smtClean="0">
                <a:sym typeface="Symbol" pitchFamily="18" charset="2"/>
              </a:rPr>
              <a:t>k&lt;95	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z="2400" smtClean="0">
                <a:sym typeface="Symbol" pitchFamily="18" charset="2"/>
              </a:rPr>
              <a:t>95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86023" name="Rectangle 5"/>
          <p:cNvSpPr>
            <a:spLocks noChangeArrowheads="1"/>
          </p:cNvSpPr>
          <p:nvPr/>
        </p:nvSpPr>
        <p:spPr bwMode="auto">
          <a:xfrm rot="-5400000">
            <a:off x="3609182" y="1788319"/>
            <a:ext cx="14430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57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81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95</a:t>
            </a:r>
          </a:p>
        </p:txBody>
      </p:sp>
      <p:sp>
        <p:nvSpPr>
          <p:cNvPr id="86024" name="Line 6"/>
          <p:cNvSpPr>
            <a:spLocks noChangeShapeType="1"/>
          </p:cNvSpPr>
          <p:nvPr/>
        </p:nvSpPr>
        <p:spPr bwMode="auto">
          <a:xfrm flipH="1">
            <a:off x="4862513" y="1595438"/>
            <a:ext cx="314325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7"/>
          <p:cNvSpPr>
            <a:spLocks noChangeShapeType="1"/>
          </p:cNvSpPr>
          <p:nvPr/>
        </p:nvSpPr>
        <p:spPr bwMode="auto">
          <a:xfrm flipH="1">
            <a:off x="1831975" y="2900363"/>
            <a:ext cx="1544638" cy="141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8"/>
          <p:cNvSpPr>
            <a:spLocks noChangeShapeType="1"/>
          </p:cNvSpPr>
          <p:nvPr/>
        </p:nvSpPr>
        <p:spPr bwMode="auto">
          <a:xfrm flipH="1">
            <a:off x="3246438" y="2930525"/>
            <a:ext cx="606425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9"/>
          <p:cNvSpPr>
            <a:spLocks noChangeShapeType="1"/>
          </p:cNvSpPr>
          <p:nvPr/>
        </p:nvSpPr>
        <p:spPr bwMode="auto">
          <a:xfrm>
            <a:off x="4618038" y="2900363"/>
            <a:ext cx="1038225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0"/>
          <p:cNvSpPr>
            <a:spLocks noChangeShapeType="1"/>
          </p:cNvSpPr>
          <p:nvPr/>
        </p:nvSpPr>
        <p:spPr bwMode="auto">
          <a:xfrm>
            <a:off x="5310188" y="2900363"/>
            <a:ext cx="2179637" cy="13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2DBE9F-9C3D-408B-AF15-2FF6A3C4A33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Sample leaf node: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637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					From non-leaf node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					to next leaf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				in sequence</a:t>
            </a:r>
          </a:p>
        </p:txBody>
      </p:sp>
      <p:sp>
        <p:nvSpPr>
          <p:cNvPr id="87047" name="Rectangle 5"/>
          <p:cNvSpPr>
            <a:spLocks noChangeArrowheads="1"/>
          </p:cNvSpPr>
          <p:nvPr/>
        </p:nvSpPr>
        <p:spPr bwMode="auto">
          <a:xfrm rot="-5400000">
            <a:off x="3901282" y="2083594"/>
            <a:ext cx="12271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57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81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95</a:t>
            </a:r>
          </a:p>
        </p:txBody>
      </p:sp>
      <p:sp>
        <p:nvSpPr>
          <p:cNvPr id="87048" name="Line 6"/>
          <p:cNvSpPr>
            <a:spLocks noChangeShapeType="1"/>
          </p:cNvSpPr>
          <p:nvPr/>
        </p:nvSpPr>
        <p:spPr bwMode="auto">
          <a:xfrm flipH="1">
            <a:off x="4470400" y="2106613"/>
            <a:ext cx="15875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7"/>
          <p:cNvSpPr>
            <a:spLocks noChangeShapeType="1"/>
          </p:cNvSpPr>
          <p:nvPr/>
        </p:nvSpPr>
        <p:spPr bwMode="auto">
          <a:xfrm flipV="1">
            <a:off x="5494338" y="2800350"/>
            <a:ext cx="59213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Text Box 8"/>
          <p:cNvSpPr txBox="1">
            <a:spLocks noChangeArrowheads="1"/>
          </p:cNvSpPr>
          <p:nvPr/>
        </p:nvSpPr>
        <p:spPr bwMode="auto">
          <a:xfrm rot="-5400000">
            <a:off x="3763169" y="3993357"/>
            <a:ext cx="14811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record 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with key 57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endParaRPr lang="en-US" sz="2000"/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To record 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with key 81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endParaRPr lang="en-US" sz="2000"/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To record 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with key 85</a:t>
            </a:r>
          </a:p>
        </p:txBody>
      </p:sp>
      <p:sp>
        <p:nvSpPr>
          <p:cNvPr id="87051" name="Line 9"/>
          <p:cNvSpPr>
            <a:spLocks noChangeShapeType="1"/>
          </p:cNvSpPr>
          <p:nvPr/>
        </p:nvSpPr>
        <p:spPr bwMode="auto">
          <a:xfrm>
            <a:off x="3835400" y="3579813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0"/>
          <p:cNvSpPr>
            <a:spLocks noChangeShapeType="1"/>
          </p:cNvSpPr>
          <p:nvPr/>
        </p:nvSpPr>
        <p:spPr bwMode="auto">
          <a:xfrm>
            <a:off x="4549775" y="353060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1"/>
          <p:cNvSpPr>
            <a:spLocks noChangeShapeType="1"/>
          </p:cNvSpPr>
          <p:nvPr/>
        </p:nvSpPr>
        <p:spPr bwMode="auto">
          <a:xfrm>
            <a:off x="5235575" y="3552825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CCAAA-7B27-458D-BE5B-90017BC2962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smtClean="0"/>
              <a:t>In textbook’s notation	</a:t>
            </a:r>
            <a:r>
              <a:rPr lang="en-US" sz="3600" smtClean="0"/>
              <a:t>		n=3</a:t>
            </a:r>
            <a:endParaRPr lang="en-US" sz="3600" u="sng" smtClean="0"/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Leaf: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Non-leaf: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88071" name="Rectangle 4"/>
          <p:cNvSpPr>
            <a:spLocks noChangeArrowheads="1"/>
          </p:cNvSpPr>
          <p:nvPr/>
        </p:nvSpPr>
        <p:spPr bwMode="auto">
          <a:xfrm rot="-5400000">
            <a:off x="1980407" y="2185193"/>
            <a:ext cx="635000" cy="1268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88072" name="Line 5"/>
          <p:cNvSpPr>
            <a:spLocks noChangeShapeType="1"/>
          </p:cNvSpPr>
          <p:nvPr/>
        </p:nvSpPr>
        <p:spPr bwMode="auto">
          <a:xfrm>
            <a:off x="2857500" y="2670175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6"/>
          <p:cNvSpPr>
            <a:spLocks noChangeShapeType="1"/>
          </p:cNvSpPr>
          <p:nvPr/>
        </p:nvSpPr>
        <p:spPr bwMode="auto">
          <a:xfrm>
            <a:off x="2092325" y="302895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8"/>
          <p:cNvSpPr>
            <a:spLocks noChangeArrowheads="1"/>
          </p:cNvSpPr>
          <p:nvPr/>
        </p:nvSpPr>
        <p:spPr bwMode="auto">
          <a:xfrm rot="-5400000">
            <a:off x="1960563" y="4329113"/>
            <a:ext cx="749300" cy="1339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88075" name="Line 9"/>
          <p:cNvSpPr>
            <a:spLocks noChangeShapeType="1"/>
          </p:cNvSpPr>
          <p:nvPr/>
        </p:nvSpPr>
        <p:spPr bwMode="auto">
          <a:xfrm>
            <a:off x="1990725" y="520858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0"/>
          <p:cNvSpPr>
            <a:spLocks noChangeShapeType="1"/>
          </p:cNvSpPr>
          <p:nvPr/>
        </p:nvSpPr>
        <p:spPr bwMode="auto">
          <a:xfrm>
            <a:off x="2749550" y="521811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9"/>
          <p:cNvSpPr>
            <a:spLocks noChangeShapeType="1"/>
          </p:cNvSpPr>
          <p:nvPr/>
        </p:nvSpPr>
        <p:spPr bwMode="auto">
          <a:xfrm>
            <a:off x="2474913" y="30511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Rectangle 20"/>
          <p:cNvSpPr>
            <a:spLocks noChangeArrowheads="1"/>
          </p:cNvSpPr>
          <p:nvPr/>
        </p:nvSpPr>
        <p:spPr bwMode="auto">
          <a:xfrm>
            <a:off x="5486400" y="2468563"/>
            <a:ext cx="6175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88079" name="Rectangle 21"/>
          <p:cNvSpPr>
            <a:spLocks noChangeArrowheads="1"/>
          </p:cNvSpPr>
          <p:nvPr/>
        </p:nvSpPr>
        <p:spPr bwMode="auto">
          <a:xfrm>
            <a:off x="6083300" y="2474913"/>
            <a:ext cx="5921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35</a:t>
            </a:r>
          </a:p>
        </p:txBody>
      </p:sp>
      <p:sp>
        <p:nvSpPr>
          <p:cNvPr id="88080" name="Rectangle 22"/>
          <p:cNvSpPr>
            <a:spLocks noChangeArrowheads="1"/>
          </p:cNvSpPr>
          <p:nvPr/>
        </p:nvSpPr>
        <p:spPr bwMode="auto">
          <a:xfrm>
            <a:off x="6683375" y="2470150"/>
            <a:ext cx="6318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81" name="Group 33"/>
          <p:cNvGrpSpPr>
            <a:grpSpLocks/>
          </p:cNvGrpSpPr>
          <p:nvPr/>
        </p:nvGrpSpPr>
        <p:grpSpPr bwMode="auto">
          <a:xfrm>
            <a:off x="5486400" y="2971800"/>
            <a:ext cx="1828800" cy="533400"/>
            <a:chOff x="3456" y="2352"/>
            <a:chExt cx="1152" cy="336"/>
          </a:xfrm>
        </p:grpSpPr>
        <p:sp>
          <p:nvSpPr>
            <p:cNvPr id="88095" name="Rectangle 29"/>
            <p:cNvSpPr>
              <a:spLocks noChangeArrowheads="1"/>
            </p:cNvSpPr>
            <p:nvPr/>
          </p:nvSpPr>
          <p:spPr bwMode="auto">
            <a:xfrm>
              <a:off x="3456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6" name="Rectangle 30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7" name="Rectangle 31"/>
            <p:cNvSpPr>
              <a:spLocks noChangeArrowheads="1"/>
            </p:cNvSpPr>
            <p:nvPr/>
          </p:nvSpPr>
          <p:spPr bwMode="auto">
            <a:xfrm>
              <a:off x="4032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8" name="Rectangle 32"/>
            <p:cNvSpPr>
              <a:spLocks noChangeArrowheads="1"/>
            </p:cNvSpPr>
            <p:nvPr/>
          </p:nvSpPr>
          <p:spPr bwMode="auto">
            <a:xfrm>
              <a:off x="4320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2" name="Line 34"/>
          <p:cNvSpPr>
            <a:spLocks noChangeShapeType="1"/>
          </p:cNvSpPr>
          <p:nvPr/>
        </p:nvSpPr>
        <p:spPr bwMode="auto">
          <a:xfrm>
            <a:off x="579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Line 35"/>
          <p:cNvSpPr>
            <a:spLocks noChangeShapeType="1"/>
          </p:cNvSpPr>
          <p:nvPr/>
        </p:nvSpPr>
        <p:spPr bwMode="auto">
          <a:xfrm>
            <a:off x="6172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Rectangle 36"/>
          <p:cNvSpPr>
            <a:spLocks noChangeArrowheads="1"/>
          </p:cNvSpPr>
          <p:nvPr/>
        </p:nvSpPr>
        <p:spPr bwMode="auto">
          <a:xfrm>
            <a:off x="5410200" y="4373563"/>
            <a:ext cx="6175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88085" name="Rectangle 37"/>
          <p:cNvSpPr>
            <a:spLocks noChangeArrowheads="1"/>
          </p:cNvSpPr>
          <p:nvPr/>
        </p:nvSpPr>
        <p:spPr bwMode="auto">
          <a:xfrm>
            <a:off x="6007100" y="4379913"/>
            <a:ext cx="5921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8086" name="Rectangle 38"/>
          <p:cNvSpPr>
            <a:spLocks noChangeArrowheads="1"/>
          </p:cNvSpPr>
          <p:nvPr/>
        </p:nvSpPr>
        <p:spPr bwMode="auto">
          <a:xfrm>
            <a:off x="6607175" y="4375150"/>
            <a:ext cx="6318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87" name="Group 39"/>
          <p:cNvGrpSpPr>
            <a:grpSpLocks/>
          </p:cNvGrpSpPr>
          <p:nvPr/>
        </p:nvGrpSpPr>
        <p:grpSpPr bwMode="auto">
          <a:xfrm>
            <a:off x="5410200" y="4876800"/>
            <a:ext cx="1828800" cy="533400"/>
            <a:chOff x="3456" y="2352"/>
            <a:chExt cx="1152" cy="336"/>
          </a:xfrm>
        </p:grpSpPr>
        <p:sp>
          <p:nvSpPr>
            <p:cNvPr id="88091" name="Rectangle 40"/>
            <p:cNvSpPr>
              <a:spLocks noChangeArrowheads="1"/>
            </p:cNvSpPr>
            <p:nvPr/>
          </p:nvSpPr>
          <p:spPr bwMode="auto">
            <a:xfrm>
              <a:off x="3456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2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3" name="Rectangle 42"/>
            <p:cNvSpPr>
              <a:spLocks noChangeArrowheads="1"/>
            </p:cNvSpPr>
            <p:nvPr/>
          </p:nvSpPr>
          <p:spPr bwMode="auto">
            <a:xfrm>
              <a:off x="4032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4" name="Rectangle 43"/>
            <p:cNvSpPr>
              <a:spLocks noChangeArrowheads="1"/>
            </p:cNvSpPr>
            <p:nvPr/>
          </p:nvSpPr>
          <p:spPr bwMode="auto">
            <a:xfrm>
              <a:off x="4320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8" name="Line 44"/>
          <p:cNvSpPr>
            <a:spLocks noChangeShapeType="1"/>
          </p:cNvSpPr>
          <p:nvPr/>
        </p:nvSpPr>
        <p:spPr bwMode="auto">
          <a:xfrm>
            <a:off x="5715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45"/>
          <p:cNvSpPr>
            <a:spLocks noChangeShapeType="1"/>
          </p:cNvSpPr>
          <p:nvPr/>
        </p:nvSpPr>
        <p:spPr bwMode="auto">
          <a:xfrm>
            <a:off x="6096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46"/>
          <p:cNvSpPr>
            <a:spLocks noChangeShapeType="1"/>
          </p:cNvSpPr>
          <p:nvPr/>
        </p:nvSpPr>
        <p:spPr bwMode="auto">
          <a:xfrm>
            <a:off x="7086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2421B-C7B1-4FC7-8ABC-47748CFB236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Sequential File</a:t>
            </a:r>
          </a:p>
        </p:txBody>
      </p:sp>
      <p:grpSp>
        <p:nvGrpSpPr>
          <p:cNvPr id="6150" name="Group 3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621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621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621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1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621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621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621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2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620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621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621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620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620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620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4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620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/>
            </a:p>
          </p:txBody>
        </p:sp>
        <p:sp>
          <p:nvSpPr>
            <p:cNvPr id="620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620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5" name="Text Box 28"/>
          <p:cNvSpPr txBox="1">
            <a:spLocks noChangeArrowheads="1"/>
          </p:cNvSpPr>
          <p:nvPr/>
        </p:nvSpPr>
        <p:spPr bwMode="auto">
          <a:xfrm>
            <a:off x="2667000" y="685800"/>
            <a:ext cx="187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Dense Index</a:t>
            </a:r>
          </a:p>
        </p:txBody>
      </p:sp>
      <p:grpSp>
        <p:nvGrpSpPr>
          <p:cNvPr id="6156" name="Group 39"/>
          <p:cNvGrpSpPr>
            <a:grpSpLocks/>
          </p:cNvGrpSpPr>
          <p:nvPr/>
        </p:nvGrpSpPr>
        <p:grpSpPr bwMode="auto">
          <a:xfrm>
            <a:off x="3352800" y="1371600"/>
            <a:ext cx="914400" cy="1219200"/>
            <a:chOff x="1872" y="912"/>
            <a:chExt cx="576" cy="768"/>
          </a:xfrm>
        </p:grpSpPr>
        <p:grpSp>
          <p:nvGrpSpPr>
            <p:cNvPr id="6191" name="Group 3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6197" name="Rectangle 2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6198" name="Rectangle 3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Rectangle 3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Rectangle 3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20</a:t>
                </a:r>
              </a:p>
            </p:txBody>
          </p:sp>
        </p:grpSp>
        <p:grpSp>
          <p:nvGrpSpPr>
            <p:cNvPr id="6192" name="Group 3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6193" name="Rectangle 3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  <p:sp>
            <p:nvSpPr>
              <p:cNvPr id="6194" name="Rectangle 3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Rectangle 3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Rectangle 3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40</a:t>
                </a:r>
              </a:p>
            </p:txBody>
          </p:sp>
        </p:grpSp>
      </p:grpSp>
      <p:grpSp>
        <p:nvGrpSpPr>
          <p:cNvPr id="6157" name="Group 40"/>
          <p:cNvGrpSpPr>
            <a:grpSpLocks/>
          </p:cNvGrpSpPr>
          <p:nvPr/>
        </p:nvGrpSpPr>
        <p:grpSpPr bwMode="auto">
          <a:xfrm>
            <a:off x="3352800" y="2743200"/>
            <a:ext cx="914400" cy="1219200"/>
            <a:chOff x="1872" y="912"/>
            <a:chExt cx="576" cy="768"/>
          </a:xfrm>
        </p:grpSpPr>
        <p:grpSp>
          <p:nvGrpSpPr>
            <p:cNvPr id="6181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6187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6188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60</a:t>
                </a:r>
              </a:p>
            </p:txBody>
          </p:sp>
        </p:grpSp>
        <p:grpSp>
          <p:nvGrpSpPr>
            <p:cNvPr id="6182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6183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  <p:sp>
            <p:nvSpPr>
              <p:cNvPr id="6184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5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6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80</a:t>
                </a:r>
              </a:p>
            </p:txBody>
          </p:sp>
        </p:grpSp>
      </p:grpSp>
      <p:grpSp>
        <p:nvGrpSpPr>
          <p:cNvPr id="6158" name="Group 51"/>
          <p:cNvGrpSpPr>
            <a:grpSpLocks/>
          </p:cNvGrpSpPr>
          <p:nvPr/>
        </p:nvGrpSpPr>
        <p:grpSpPr bwMode="auto">
          <a:xfrm>
            <a:off x="3352800" y="4191000"/>
            <a:ext cx="914400" cy="1219200"/>
            <a:chOff x="1872" y="912"/>
            <a:chExt cx="576" cy="768"/>
          </a:xfrm>
        </p:grpSpPr>
        <p:grpSp>
          <p:nvGrpSpPr>
            <p:cNvPr id="6171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6177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  <p:sp>
            <p:nvSpPr>
              <p:cNvPr id="6178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0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100</a:t>
                </a:r>
              </a:p>
            </p:txBody>
          </p:sp>
        </p:grpSp>
        <p:grpSp>
          <p:nvGrpSpPr>
            <p:cNvPr id="6172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6173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110</a:t>
                </a:r>
              </a:p>
            </p:txBody>
          </p:sp>
          <p:sp>
            <p:nvSpPr>
              <p:cNvPr id="6174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120</a:t>
                </a:r>
              </a:p>
            </p:txBody>
          </p:sp>
        </p:grpSp>
      </p:grpSp>
      <p:sp>
        <p:nvSpPr>
          <p:cNvPr id="6159" name="Line 62"/>
          <p:cNvSpPr>
            <a:spLocks noChangeShapeType="1"/>
          </p:cNvSpPr>
          <p:nvPr/>
        </p:nvSpPr>
        <p:spPr bwMode="auto">
          <a:xfrm>
            <a:off x="4038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63"/>
          <p:cNvSpPr>
            <a:spLocks noChangeShapeType="1"/>
          </p:cNvSpPr>
          <p:nvPr/>
        </p:nvSpPr>
        <p:spPr bwMode="auto">
          <a:xfrm>
            <a:off x="4114800" y="1828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64"/>
          <p:cNvSpPr>
            <a:spLocks noChangeShapeType="1"/>
          </p:cNvSpPr>
          <p:nvPr/>
        </p:nvSpPr>
        <p:spPr bwMode="auto">
          <a:xfrm>
            <a:off x="4114800" y="2133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65"/>
          <p:cNvSpPr>
            <a:spLocks noChangeShapeType="1"/>
          </p:cNvSpPr>
          <p:nvPr/>
        </p:nvSpPr>
        <p:spPr bwMode="auto">
          <a:xfrm>
            <a:off x="4191000" y="5029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66"/>
          <p:cNvSpPr>
            <a:spLocks noChangeShapeType="1"/>
          </p:cNvSpPr>
          <p:nvPr/>
        </p:nvSpPr>
        <p:spPr bwMode="auto">
          <a:xfrm>
            <a:off x="4114800" y="3505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67"/>
          <p:cNvSpPr>
            <a:spLocks noChangeShapeType="1"/>
          </p:cNvSpPr>
          <p:nvPr/>
        </p:nvSpPr>
        <p:spPr bwMode="auto">
          <a:xfrm>
            <a:off x="4114800" y="3200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68"/>
          <p:cNvSpPr>
            <a:spLocks noChangeShapeType="1"/>
          </p:cNvSpPr>
          <p:nvPr/>
        </p:nvSpPr>
        <p:spPr bwMode="auto">
          <a:xfrm>
            <a:off x="4114800" y="2895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69"/>
          <p:cNvSpPr>
            <a:spLocks noChangeShapeType="1"/>
          </p:cNvSpPr>
          <p:nvPr/>
        </p:nvSpPr>
        <p:spPr bwMode="auto">
          <a:xfrm>
            <a:off x="4114800" y="3810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70"/>
          <p:cNvSpPr>
            <a:spLocks noChangeShapeType="1"/>
          </p:cNvSpPr>
          <p:nvPr/>
        </p:nvSpPr>
        <p:spPr bwMode="auto">
          <a:xfrm>
            <a:off x="4114800" y="4343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71"/>
          <p:cNvSpPr>
            <a:spLocks noChangeShapeType="1"/>
          </p:cNvSpPr>
          <p:nvPr/>
        </p:nvSpPr>
        <p:spPr bwMode="auto">
          <a:xfrm>
            <a:off x="4114800" y="4648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72"/>
          <p:cNvSpPr>
            <a:spLocks noChangeShapeType="1"/>
          </p:cNvSpPr>
          <p:nvPr/>
        </p:nvSpPr>
        <p:spPr bwMode="auto">
          <a:xfrm>
            <a:off x="4114800" y="5257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73"/>
          <p:cNvSpPr>
            <a:spLocks noChangeShapeType="1"/>
          </p:cNvSpPr>
          <p:nvPr/>
        </p:nvSpPr>
        <p:spPr bwMode="auto">
          <a:xfrm>
            <a:off x="4114800" y="2438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4E1969-C412-40F2-98DD-CB1F7FEEE98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Size of nodes:		n+1 pointers</a:t>
            </a:r>
          </a:p>
          <a:p>
            <a:pPr eaLnBrk="1" hangingPunct="1">
              <a:buFontTx/>
              <a:buNone/>
            </a:pPr>
            <a:r>
              <a:rPr lang="en-US" smtClean="0"/>
              <a:t>					n keys</a:t>
            </a:r>
            <a:r>
              <a:rPr lang="en-US" u="sng" smtClean="0"/>
              <a:t>  </a:t>
            </a:r>
          </a:p>
        </p:txBody>
      </p:sp>
      <p:sp>
        <p:nvSpPr>
          <p:cNvPr id="89094" name="AutoShape 4"/>
          <p:cNvSpPr>
            <a:spLocks/>
          </p:cNvSpPr>
          <p:nvPr/>
        </p:nvSpPr>
        <p:spPr bwMode="auto">
          <a:xfrm>
            <a:off x="3962400" y="19812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Text Box 5"/>
          <p:cNvSpPr txBox="1">
            <a:spLocks noChangeArrowheads="1"/>
          </p:cNvSpPr>
          <p:nvPr/>
        </p:nvSpPr>
        <p:spPr bwMode="auto">
          <a:xfrm>
            <a:off x="6708775" y="2400300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/>
              <a:t>(fixed)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35443-C537-46C3-9663-0301283235B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smtClean="0"/>
              <a:t>Don’t want nodes to be too empty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at least</a:t>
            </a:r>
          </a:p>
          <a:p>
            <a:pPr eaLnBrk="1" hangingPunct="1"/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/>
              <a:t>Non-leaf:	</a:t>
            </a:r>
            <a:r>
              <a:rPr lang="en-US" sz="3200" smtClean="0">
                <a:sym typeface="Symbol" pitchFamily="18" charset="2"/>
              </a:rPr>
              <a:t>(</a:t>
            </a:r>
            <a:r>
              <a:rPr lang="en-US" sz="3200" smtClean="0"/>
              <a:t>n+1)/2</a:t>
            </a:r>
            <a:r>
              <a:rPr lang="en-US" sz="3200" smtClean="0">
                <a:sym typeface="Symbol" pitchFamily="18" charset="2"/>
              </a:rPr>
              <a:t></a:t>
            </a:r>
            <a:r>
              <a:rPr lang="en-US" sz="3200" smtClean="0"/>
              <a:t>	pointers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/>
              <a:t>Leaf:		</a:t>
            </a:r>
            <a:r>
              <a:rPr lang="en-US" sz="3200" smtClean="0">
                <a:sym typeface="Symbol" pitchFamily="18" charset="2"/>
              </a:rPr>
              <a:t></a:t>
            </a:r>
            <a:r>
              <a:rPr lang="en-US" sz="3200" smtClean="0"/>
              <a:t>(n+1)/2</a:t>
            </a:r>
            <a:r>
              <a:rPr lang="en-US" sz="3200" smtClean="0">
                <a:sym typeface="Symbol" pitchFamily="18" charset="2"/>
              </a:rPr>
              <a:t></a:t>
            </a:r>
            <a:r>
              <a:rPr lang="en-US" sz="3200" smtClean="0"/>
              <a:t>  pointers to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40A9E0-87DD-43BA-8494-8695DFE476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			Full node		min. node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Non-leaf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Leaf</a:t>
            </a:r>
          </a:p>
        </p:txBody>
      </p:sp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609600" y="4445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n=3</a:t>
            </a:r>
          </a:p>
        </p:txBody>
      </p:sp>
      <p:sp>
        <p:nvSpPr>
          <p:cNvPr id="91143" name="AutoShape 15"/>
          <p:cNvSpPr>
            <a:spLocks/>
          </p:cNvSpPr>
          <p:nvPr/>
        </p:nvSpPr>
        <p:spPr bwMode="auto">
          <a:xfrm>
            <a:off x="2501900" y="23241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AutoShape 16"/>
          <p:cNvSpPr>
            <a:spLocks/>
          </p:cNvSpPr>
          <p:nvPr/>
        </p:nvSpPr>
        <p:spPr bwMode="auto">
          <a:xfrm>
            <a:off x="2425700" y="40640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Rectangle 17"/>
          <p:cNvSpPr>
            <a:spLocks noChangeArrowheads="1"/>
          </p:cNvSpPr>
          <p:nvPr/>
        </p:nvSpPr>
        <p:spPr bwMode="auto">
          <a:xfrm rot="-5400000">
            <a:off x="3835400" y="22860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91146" name="Rectangle 18"/>
          <p:cNvSpPr>
            <a:spLocks noChangeArrowheads="1"/>
          </p:cNvSpPr>
          <p:nvPr/>
        </p:nvSpPr>
        <p:spPr bwMode="auto">
          <a:xfrm rot="-5400000">
            <a:off x="6578600" y="22860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91147" name="Rectangle 19"/>
          <p:cNvSpPr>
            <a:spLocks noChangeArrowheads="1"/>
          </p:cNvSpPr>
          <p:nvPr/>
        </p:nvSpPr>
        <p:spPr bwMode="auto">
          <a:xfrm rot="-5400000">
            <a:off x="3835400" y="39624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1148" name="Rectangle 20"/>
          <p:cNvSpPr>
            <a:spLocks noChangeArrowheads="1"/>
          </p:cNvSpPr>
          <p:nvPr/>
        </p:nvSpPr>
        <p:spPr bwMode="auto">
          <a:xfrm rot="-5400000">
            <a:off x="6578600" y="39624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91149" name="Line 21"/>
          <p:cNvSpPr>
            <a:spLocks noChangeShapeType="1"/>
          </p:cNvSpPr>
          <p:nvPr/>
        </p:nvSpPr>
        <p:spPr bwMode="auto">
          <a:xfrm flipH="1">
            <a:off x="6616700" y="3086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22"/>
          <p:cNvSpPr>
            <a:spLocks noChangeShapeType="1"/>
          </p:cNvSpPr>
          <p:nvPr/>
        </p:nvSpPr>
        <p:spPr bwMode="auto">
          <a:xfrm flipH="1">
            <a:off x="7531100" y="3086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23"/>
          <p:cNvSpPr>
            <a:spLocks noChangeShapeType="1"/>
          </p:cNvSpPr>
          <p:nvPr/>
        </p:nvSpPr>
        <p:spPr bwMode="auto">
          <a:xfrm flipH="1">
            <a:off x="3568700" y="30861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Line 24"/>
          <p:cNvSpPr>
            <a:spLocks noChangeShapeType="1"/>
          </p:cNvSpPr>
          <p:nvPr/>
        </p:nvSpPr>
        <p:spPr bwMode="auto">
          <a:xfrm flipH="1">
            <a:off x="4025900" y="31623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3" name="Line 25"/>
          <p:cNvSpPr>
            <a:spLocks noChangeShapeType="1"/>
          </p:cNvSpPr>
          <p:nvPr/>
        </p:nvSpPr>
        <p:spPr bwMode="auto">
          <a:xfrm flipH="1">
            <a:off x="4559300" y="3086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26"/>
          <p:cNvSpPr>
            <a:spLocks noChangeShapeType="1"/>
          </p:cNvSpPr>
          <p:nvPr/>
        </p:nvSpPr>
        <p:spPr bwMode="auto">
          <a:xfrm flipH="1">
            <a:off x="4940300" y="3086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Line 27"/>
          <p:cNvSpPr>
            <a:spLocks noChangeShapeType="1"/>
          </p:cNvSpPr>
          <p:nvPr/>
        </p:nvSpPr>
        <p:spPr bwMode="auto">
          <a:xfrm>
            <a:off x="4914900" y="4381500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Line 28"/>
          <p:cNvSpPr>
            <a:spLocks noChangeShapeType="1"/>
          </p:cNvSpPr>
          <p:nvPr/>
        </p:nvSpPr>
        <p:spPr bwMode="auto">
          <a:xfrm>
            <a:off x="3949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Line 29"/>
          <p:cNvSpPr>
            <a:spLocks noChangeShapeType="1"/>
          </p:cNvSpPr>
          <p:nvPr/>
        </p:nvSpPr>
        <p:spPr bwMode="auto">
          <a:xfrm>
            <a:off x="4330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8" name="Line 30"/>
          <p:cNvSpPr>
            <a:spLocks noChangeShapeType="1"/>
          </p:cNvSpPr>
          <p:nvPr/>
        </p:nvSpPr>
        <p:spPr bwMode="auto">
          <a:xfrm>
            <a:off x="4711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Line 31"/>
          <p:cNvSpPr>
            <a:spLocks noChangeShapeType="1"/>
          </p:cNvSpPr>
          <p:nvPr/>
        </p:nvSpPr>
        <p:spPr bwMode="auto">
          <a:xfrm>
            <a:off x="7226300" y="499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Line 32"/>
          <p:cNvSpPr>
            <a:spLocks noChangeShapeType="1"/>
          </p:cNvSpPr>
          <p:nvPr/>
        </p:nvSpPr>
        <p:spPr bwMode="auto">
          <a:xfrm>
            <a:off x="6845300" y="499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Line 33"/>
          <p:cNvSpPr>
            <a:spLocks noChangeShapeType="1"/>
          </p:cNvSpPr>
          <p:nvPr/>
        </p:nvSpPr>
        <p:spPr bwMode="auto">
          <a:xfrm>
            <a:off x="7607300" y="4381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2" name="AutoShape 35"/>
          <p:cNvSpPr>
            <a:spLocks/>
          </p:cNvSpPr>
          <p:nvPr/>
        </p:nvSpPr>
        <p:spPr bwMode="auto">
          <a:xfrm rot="5400000">
            <a:off x="4178300" y="13589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3" name="AutoShape 36"/>
          <p:cNvSpPr>
            <a:spLocks/>
          </p:cNvSpPr>
          <p:nvPr/>
        </p:nvSpPr>
        <p:spPr bwMode="auto">
          <a:xfrm rot="5400000">
            <a:off x="6946900" y="13589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4" name="Text Box 37"/>
          <p:cNvSpPr txBox="1">
            <a:spLocks noChangeArrowheads="1"/>
          </p:cNvSpPr>
          <p:nvPr/>
        </p:nvSpPr>
        <p:spPr bwMode="auto">
          <a:xfrm rot="-5400000">
            <a:off x="7578725" y="4425951"/>
            <a:ext cx="181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counts even if null</a:t>
            </a:r>
            <a:endParaRPr lang="en-US"/>
          </a:p>
        </p:txBody>
      </p:sp>
      <p:sp>
        <p:nvSpPr>
          <p:cNvPr id="91165" name="Freeform 38"/>
          <p:cNvSpPr>
            <a:spLocks/>
          </p:cNvSpPr>
          <p:nvPr/>
        </p:nvSpPr>
        <p:spPr bwMode="auto">
          <a:xfrm>
            <a:off x="7924800" y="4419600"/>
            <a:ext cx="406400" cy="517525"/>
          </a:xfrm>
          <a:custGeom>
            <a:avLst/>
            <a:gdLst>
              <a:gd name="T0" fmla="*/ 645160000 w 256"/>
              <a:gd name="T1" fmla="*/ 705643750 h 326"/>
              <a:gd name="T2" fmla="*/ 362902500 w 256"/>
              <a:gd name="T3" fmla="*/ 705643750 h 326"/>
              <a:gd name="T4" fmla="*/ 0 w 256"/>
              <a:gd name="T5" fmla="*/ 0 h 326"/>
              <a:gd name="T6" fmla="*/ 0 60000 65536"/>
              <a:gd name="T7" fmla="*/ 0 60000 65536"/>
              <a:gd name="T8" fmla="*/ 0 60000 65536"/>
              <a:gd name="T9" fmla="*/ 0 w 256"/>
              <a:gd name="T10" fmla="*/ 0 h 326"/>
              <a:gd name="T11" fmla="*/ 256 w 256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326">
                <a:moveTo>
                  <a:pt x="256" y="280"/>
                </a:moveTo>
                <a:cubicBezTo>
                  <a:pt x="221" y="303"/>
                  <a:pt x="186" y="326"/>
                  <a:pt x="144" y="280"/>
                </a:cubicBezTo>
                <a:cubicBezTo>
                  <a:pt x="102" y="234"/>
                  <a:pt x="23" y="4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9C316A-2B68-40CF-B04F-66BFFF94E38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smtClean="0"/>
              <a:t>B+tree rules		</a:t>
            </a:r>
            <a:r>
              <a:rPr lang="en-US" sz="3600" smtClean="0"/>
              <a:t>tree of order </a:t>
            </a:r>
            <a:r>
              <a:rPr lang="en-US" sz="3600" i="1" smtClean="0"/>
              <a:t>n</a:t>
            </a:r>
            <a:endParaRPr lang="en-US" sz="3600" u="sng" smtClean="0"/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(1) All leaves at same lowest level				(balanced tree)</a:t>
            </a:r>
          </a:p>
          <a:p>
            <a:pPr eaLnBrk="1" hangingPunct="1">
              <a:buFontTx/>
              <a:buNone/>
            </a:pPr>
            <a:r>
              <a:rPr lang="en-US" smtClean="0"/>
              <a:t>(2) Pointers in leaves point to records			except for “sequence pointer”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EC036C-4942-42DB-B0BA-B0B73BE6170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(3) Number of pointers/keys for B+tree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914400" y="28194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Non-leaf</a:t>
            </a:r>
          </a:p>
          <a:p>
            <a:pPr algn="ctr">
              <a:lnSpc>
                <a:spcPct val="60000"/>
              </a:lnSpc>
            </a:pPr>
            <a:r>
              <a:rPr lang="en-US" sz="2400"/>
              <a:t>(non-root)</a:t>
            </a:r>
          </a:p>
        </p:txBody>
      </p:sp>
      <p:sp>
        <p:nvSpPr>
          <p:cNvPr id="93191" name="Rectangle 5"/>
          <p:cNvSpPr>
            <a:spLocks noChangeArrowheads="1"/>
          </p:cNvSpPr>
          <p:nvPr/>
        </p:nvSpPr>
        <p:spPr bwMode="auto">
          <a:xfrm>
            <a:off x="2743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n+1</a:t>
            </a:r>
          </a:p>
        </p:txBody>
      </p:sp>
      <p:sp>
        <p:nvSpPr>
          <p:cNvPr id="93192" name="Rectangle 7"/>
          <p:cNvSpPr>
            <a:spLocks noChangeArrowheads="1"/>
          </p:cNvSpPr>
          <p:nvPr/>
        </p:nvSpPr>
        <p:spPr bwMode="auto">
          <a:xfrm>
            <a:off x="3505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93193" name="Rectangle 8"/>
          <p:cNvSpPr>
            <a:spLocks noChangeArrowheads="1"/>
          </p:cNvSpPr>
          <p:nvPr/>
        </p:nvSpPr>
        <p:spPr bwMode="auto">
          <a:xfrm>
            <a:off x="4267200" y="28194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(</a:t>
            </a:r>
            <a:r>
              <a:rPr lang="en-US" sz="2400"/>
              <a:t>n+1)/</a:t>
            </a:r>
            <a:r>
              <a:rPr lang="en-US" sz="2000"/>
              <a:t>2</a:t>
            </a:r>
            <a:r>
              <a:rPr lang="en-US" sz="2400">
                <a:sym typeface="Symbol" pitchFamily="18" charset="2"/>
              </a:rPr>
              <a:t></a:t>
            </a:r>
          </a:p>
        </p:txBody>
      </p:sp>
      <p:sp>
        <p:nvSpPr>
          <p:cNvPr id="93194" name="Rectangle 9"/>
          <p:cNvSpPr>
            <a:spLocks noChangeArrowheads="1"/>
          </p:cNvSpPr>
          <p:nvPr/>
        </p:nvSpPr>
        <p:spPr bwMode="auto">
          <a:xfrm>
            <a:off x="5848350" y="2819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 </a:t>
            </a:r>
            <a:r>
              <a:rPr lang="en-US" sz="2400">
                <a:sym typeface="Symbol" pitchFamily="18" charset="2"/>
              </a:rPr>
              <a:t>(</a:t>
            </a:r>
            <a:r>
              <a:rPr lang="en-US" sz="2400"/>
              <a:t>n+1)/</a:t>
            </a:r>
            <a:r>
              <a:rPr lang="en-US" sz="2000"/>
              <a:t>2</a:t>
            </a:r>
            <a:r>
              <a:rPr lang="en-US" sz="2400">
                <a:sym typeface="Symbol" pitchFamily="18" charset="2"/>
              </a:rPr>
              <a:t></a:t>
            </a:r>
            <a:r>
              <a:rPr lang="en-US" sz="2000"/>
              <a:t>- 1</a:t>
            </a:r>
          </a:p>
        </p:txBody>
      </p:sp>
      <p:sp>
        <p:nvSpPr>
          <p:cNvPr id="93195" name="Rectangle 10"/>
          <p:cNvSpPr>
            <a:spLocks noChangeArrowheads="1"/>
          </p:cNvSpPr>
          <p:nvPr/>
        </p:nvSpPr>
        <p:spPr bwMode="auto">
          <a:xfrm>
            <a:off x="914400" y="33528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Leaf</a:t>
            </a:r>
          </a:p>
          <a:p>
            <a:pPr algn="ctr">
              <a:lnSpc>
                <a:spcPct val="50000"/>
              </a:lnSpc>
            </a:pPr>
            <a:r>
              <a:rPr lang="en-US" sz="2400"/>
              <a:t>(non-root)</a:t>
            </a:r>
          </a:p>
        </p:txBody>
      </p:sp>
      <p:sp>
        <p:nvSpPr>
          <p:cNvPr id="93196" name="Rectangle 11"/>
          <p:cNvSpPr>
            <a:spLocks noChangeArrowheads="1"/>
          </p:cNvSpPr>
          <p:nvPr/>
        </p:nvSpPr>
        <p:spPr bwMode="auto">
          <a:xfrm>
            <a:off x="2743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n+1</a:t>
            </a:r>
          </a:p>
        </p:txBody>
      </p:sp>
      <p:sp>
        <p:nvSpPr>
          <p:cNvPr id="93197" name="Rectangle 12"/>
          <p:cNvSpPr>
            <a:spLocks noChangeArrowheads="1"/>
          </p:cNvSpPr>
          <p:nvPr/>
        </p:nvSpPr>
        <p:spPr bwMode="auto">
          <a:xfrm>
            <a:off x="3505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93198" name="Rectangle 13"/>
          <p:cNvSpPr>
            <a:spLocks noChangeArrowheads="1"/>
          </p:cNvSpPr>
          <p:nvPr/>
        </p:nvSpPr>
        <p:spPr bwMode="auto">
          <a:xfrm>
            <a:off x="4267200" y="3352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914400" y="38862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Root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2743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n+1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3505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4267200" y="3886200"/>
            <a:ext cx="15875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5854700" y="38862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93204" name="Text Box 22"/>
          <p:cNvSpPr txBox="1">
            <a:spLocks noChangeArrowheads="1"/>
          </p:cNvSpPr>
          <p:nvPr/>
        </p:nvSpPr>
        <p:spPr bwMode="auto">
          <a:xfrm>
            <a:off x="2743200" y="2003425"/>
            <a:ext cx="404336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/>
              <a:t>Max   Max  Min             Min </a:t>
            </a:r>
          </a:p>
          <a:p>
            <a:pPr>
              <a:lnSpc>
                <a:spcPct val="70000"/>
              </a:lnSpc>
            </a:pPr>
            <a:r>
              <a:rPr lang="en-US" sz="2400"/>
              <a:t>ptrs   keys  ptrs</a:t>
            </a:r>
            <a:r>
              <a:rPr lang="en-US" sz="1400">
                <a:sym typeface="Symbol" pitchFamily="18" charset="2"/>
              </a:rPr>
              <a:t></a:t>
            </a:r>
            <a:r>
              <a:rPr lang="en-US" sz="2400"/>
              <a:t>data    keys</a:t>
            </a:r>
          </a:p>
        </p:txBody>
      </p:sp>
      <p:sp>
        <p:nvSpPr>
          <p:cNvPr id="93205" name="Line 25"/>
          <p:cNvSpPr>
            <a:spLocks noChangeShapeType="1"/>
          </p:cNvSpPr>
          <p:nvPr/>
        </p:nvSpPr>
        <p:spPr bwMode="auto">
          <a:xfrm>
            <a:off x="3505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Line 26"/>
          <p:cNvSpPr>
            <a:spLocks noChangeShapeType="1"/>
          </p:cNvSpPr>
          <p:nvPr/>
        </p:nvSpPr>
        <p:spPr bwMode="auto">
          <a:xfrm>
            <a:off x="2743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Line 27"/>
          <p:cNvSpPr>
            <a:spLocks noChangeShapeType="1"/>
          </p:cNvSpPr>
          <p:nvPr/>
        </p:nvSpPr>
        <p:spPr bwMode="auto">
          <a:xfrm>
            <a:off x="4267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Line 28"/>
          <p:cNvSpPr>
            <a:spLocks noChangeShapeType="1"/>
          </p:cNvSpPr>
          <p:nvPr/>
        </p:nvSpPr>
        <p:spPr bwMode="auto">
          <a:xfrm>
            <a:off x="5842000" y="20637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Line 29"/>
          <p:cNvSpPr>
            <a:spLocks noChangeShapeType="1"/>
          </p:cNvSpPr>
          <p:nvPr/>
        </p:nvSpPr>
        <p:spPr bwMode="auto">
          <a:xfrm>
            <a:off x="7607300" y="2070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Line 30"/>
          <p:cNvSpPr>
            <a:spLocks noChangeShapeType="1"/>
          </p:cNvSpPr>
          <p:nvPr/>
        </p:nvSpPr>
        <p:spPr bwMode="auto">
          <a:xfrm>
            <a:off x="9144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Rectangle 31"/>
          <p:cNvSpPr>
            <a:spLocks noChangeArrowheads="1"/>
          </p:cNvSpPr>
          <p:nvPr/>
        </p:nvSpPr>
        <p:spPr bwMode="auto">
          <a:xfrm>
            <a:off x="4267200" y="33528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</a:t>
            </a:r>
            <a:r>
              <a:rPr lang="en-US" sz="2400"/>
              <a:t>(n+</a:t>
            </a:r>
            <a:r>
              <a:rPr lang="en-US" sz="2000"/>
              <a:t>1)</a:t>
            </a:r>
            <a:r>
              <a:rPr lang="en-US" sz="2400"/>
              <a:t>/</a:t>
            </a:r>
            <a:r>
              <a:rPr lang="en-US" sz="2000"/>
              <a:t>2</a:t>
            </a:r>
            <a:r>
              <a:rPr lang="en-US" sz="2400">
                <a:sym typeface="Symbol" pitchFamily="18" charset="2"/>
              </a:rPr>
              <a:t></a:t>
            </a:r>
          </a:p>
        </p:txBody>
      </p:sp>
      <p:sp>
        <p:nvSpPr>
          <p:cNvPr id="93212" name="Rectangle 32"/>
          <p:cNvSpPr>
            <a:spLocks noChangeArrowheads="1"/>
          </p:cNvSpPr>
          <p:nvPr/>
        </p:nvSpPr>
        <p:spPr bwMode="auto">
          <a:xfrm>
            <a:off x="5845175" y="3352800"/>
            <a:ext cx="176212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400"/>
              <a:t>(n+</a:t>
            </a:r>
            <a:r>
              <a:rPr lang="en-US" sz="2000"/>
              <a:t>1)</a:t>
            </a:r>
            <a:r>
              <a:rPr lang="en-US" sz="2400"/>
              <a:t>/</a:t>
            </a:r>
            <a:r>
              <a:rPr lang="en-US" sz="2000"/>
              <a:t>2</a:t>
            </a:r>
            <a:r>
              <a:rPr lang="en-US" sz="2400">
                <a:sym typeface="Symbol" pitchFamily="18" charset="2"/>
              </a:rPr>
              <a:t>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9978F9-166B-4AE8-A6FA-8B12C3F8ACD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smtClean="0"/>
              <a:t>Insert into B+tree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866900"/>
            <a:ext cx="7772400" cy="299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simple case</a:t>
            </a:r>
          </a:p>
          <a:p>
            <a:pPr lvl="1" eaLnBrk="1" hangingPunct="1"/>
            <a:r>
              <a:rPr lang="en-US" sz="2400" smtClean="0"/>
              <a:t>space available in leaf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(b) leaf overflow</a:t>
            </a:r>
          </a:p>
          <a:p>
            <a:pPr eaLnBrk="1" hangingPunct="1">
              <a:buFontTx/>
              <a:buNone/>
            </a:pPr>
            <a:r>
              <a:rPr lang="en-US" smtClean="0"/>
              <a:t>(c) non-leaf overflow</a:t>
            </a:r>
          </a:p>
          <a:p>
            <a:pPr eaLnBrk="1" hangingPunct="1">
              <a:buFontTx/>
              <a:buNone/>
            </a:pPr>
            <a:r>
              <a:rPr lang="en-US" smtClean="0"/>
              <a:t>(d) new root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77979B-6281-4A4C-9F90-A42DDAF7182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Insert key = 32</a:t>
            </a:r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5239" name="Rectangle 5"/>
          <p:cNvSpPr>
            <a:spLocks noChangeArrowheads="1"/>
          </p:cNvSpPr>
          <p:nvPr/>
        </p:nvSpPr>
        <p:spPr bwMode="auto">
          <a:xfrm rot="-5400000">
            <a:off x="1219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5240" name="Rectangle 6"/>
          <p:cNvSpPr>
            <a:spLocks noChangeArrowheads="1"/>
          </p:cNvSpPr>
          <p:nvPr/>
        </p:nvSpPr>
        <p:spPr bwMode="auto">
          <a:xfrm rot="-5400000">
            <a:off x="3200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  <a:p>
            <a:pPr algn="ctr"/>
            <a:endParaRPr lang="en-US" sz="2400"/>
          </a:p>
        </p:txBody>
      </p:sp>
      <p:sp>
        <p:nvSpPr>
          <p:cNvPr id="95241" name="Line 7"/>
          <p:cNvSpPr>
            <a:spLocks noChangeShapeType="1"/>
          </p:cNvSpPr>
          <p:nvPr/>
        </p:nvSpPr>
        <p:spPr bwMode="auto">
          <a:xfrm>
            <a:off x="2400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8"/>
          <p:cNvSpPr>
            <a:spLocks noChangeShapeType="1"/>
          </p:cNvSpPr>
          <p:nvPr/>
        </p:nvSpPr>
        <p:spPr bwMode="auto">
          <a:xfrm>
            <a:off x="1333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Line 9"/>
          <p:cNvSpPr>
            <a:spLocks noChangeShapeType="1"/>
          </p:cNvSpPr>
          <p:nvPr/>
        </p:nvSpPr>
        <p:spPr bwMode="auto">
          <a:xfrm>
            <a:off x="1714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Line 10"/>
          <p:cNvSpPr>
            <a:spLocks noChangeShapeType="1"/>
          </p:cNvSpPr>
          <p:nvPr/>
        </p:nvSpPr>
        <p:spPr bwMode="auto">
          <a:xfrm>
            <a:off x="2095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1"/>
          <p:cNvSpPr>
            <a:spLocks noChangeShapeType="1"/>
          </p:cNvSpPr>
          <p:nvPr/>
        </p:nvSpPr>
        <p:spPr bwMode="auto">
          <a:xfrm>
            <a:off x="3683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2"/>
          <p:cNvSpPr>
            <a:spLocks noChangeShapeType="1"/>
          </p:cNvSpPr>
          <p:nvPr/>
        </p:nvSpPr>
        <p:spPr bwMode="auto">
          <a:xfrm>
            <a:off x="3340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3"/>
          <p:cNvSpPr>
            <a:spLocks noChangeShapeType="1"/>
          </p:cNvSpPr>
          <p:nvPr/>
        </p:nvSpPr>
        <p:spPr bwMode="auto">
          <a:xfrm>
            <a:off x="4381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4"/>
          <p:cNvSpPr>
            <a:spLocks noChangeArrowheads="1"/>
          </p:cNvSpPr>
          <p:nvPr/>
        </p:nvSpPr>
        <p:spPr bwMode="auto">
          <a:xfrm rot="-5400000">
            <a:off x="2324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95249" name="Rectangle 15"/>
          <p:cNvSpPr>
            <a:spLocks noChangeArrowheads="1"/>
          </p:cNvSpPr>
          <p:nvPr/>
        </p:nvSpPr>
        <p:spPr bwMode="auto">
          <a:xfrm rot="-5400000">
            <a:off x="3581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5250" name="Line 16"/>
          <p:cNvSpPr>
            <a:spLocks noChangeShapeType="1"/>
          </p:cNvSpPr>
          <p:nvPr/>
        </p:nvSpPr>
        <p:spPr bwMode="auto">
          <a:xfrm flipH="1">
            <a:off x="2933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7"/>
          <p:cNvSpPr>
            <a:spLocks noChangeShapeType="1"/>
          </p:cNvSpPr>
          <p:nvPr/>
        </p:nvSpPr>
        <p:spPr bwMode="auto">
          <a:xfrm>
            <a:off x="4533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18"/>
          <p:cNvSpPr>
            <a:spLocks noChangeShapeType="1"/>
          </p:cNvSpPr>
          <p:nvPr/>
        </p:nvSpPr>
        <p:spPr bwMode="auto">
          <a:xfrm flipH="1">
            <a:off x="1943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Line 19"/>
          <p:cNvSpPr>
            <a:spLocks noChangeShapeType="1"/>
          </p:cNvSpPr>
          <p:nvPr/>
        </p:nvSpPr>
        <p:spPr bwMode="auto">
          <a:xfrm>
            <a:off x="3086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59CAE-418A-4F1D-9ED6-7249889AA18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Insert key = 32</a:t>
            </a:r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6263" name="Rectangle 5"/>
          <p:cNvSpPr>
            <a:spLocks noChangeArrowheads="1"/>
          </p:cNvSpPr>
          <p:nvPr/>
        </p:nvSpPr>
        <p:spPr bwMode="auto">
          <a:xfrm rot="-5400000">
            <a:off x="1219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6264" name="Rectangle 6"/>
          <p:cNvSpPr>
            <a:spLocks noChangeArrowheads="1"/>
          </p:cNvSpPr>
          <p:nvPr/>
        </p:nvSpPr>
        <p:spPr bwMode="auto">
          <a:xfrm rot="-5400000">
            <a:off x="3200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  <a:p>
            <a:pPr algn="ctr"/>
            <a:endParaRPr lang="en-US" sz="2400"/>
          </a:p>
        </p:txBody>
      </p:sp>
      <p:sp>
        <p:nvSpPr>
          <p:cNvPr id="96265" name="Line 7"/>
          <p:cNvSpPr>
            <a:spLocks noChangeShapeType="1"/>
          </p:cNvSpPr>
          <p:nvPr/>
        </p:nvSpPr>
        <p:spPr bwMode="auto">
          <a:xfrm>
            <a:off x="2400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8"/>
          <p:cNvSpPr>
            <a:spLocks noChangeShapeType="1"/>
          </p:cNvSpPr>
          <p:nvPr/>
        </p:nvSpPr>
        <p:spPr bwMode="auto">
          <a:xfrm>
            <a:off x="1333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9"/>
          <p:cNvSpPr>
            <a:spLocks noChangeShapeType="1"/>
          </p:cNvSpPr>
          <p:nvPr/>
        </p:nvSpPr>
        <p:spPr bwMode="auto">
          <a:xfrm>
            <a:off x="1714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Line 10"/>
          <p:cNvSpPr>
            <a:spLocks noChangeShapeType="1"/>
          </p:cNvSpPr>
          <p:nvPr/>
        </p:nvSpPr>
        <p:spPr bwMode="auto">
          <a:xfrm>
            <a:off x="2095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Line 11"/>
          <p:cNvSpPr>
            <a:spLocks noChangeShapeType="1"/>
          </p:cNvSpPr>
          <p:nvPr/>
        </p:nvSpPr>
        <p:spPr bwMode="auto">
          <a:xfrm>
            <a:off x="3683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Line 12"/>
          <p:cNvSpPr>
            <a:spLocks noChangeShapeType="1"/>
          </p:cNvSpPr>
          <p:nvPr/>
        </p:nvSpPr>
        <p:spPr bwMode="auto">
          <a:xfrm>
            <a:off x="3340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13"/>
          <p:cNvSpPr>
            <a:spLocks noChangeShapeType="1"/>
          </p:cNvSpPr>
          <p:nvPr/>
        </p:nvSpPr>
        <p:spPr bwMode="auto">
          <a:xfrm>
            <a:off x="4381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Rectangle 14"/>
          <p:cNvSpPr>
            <a:spLocks noChangeArrowheads="1"/>
          </p:cNvSpPr>
          <p:nvPr/>
        </p:nvSpPr>
        <p:spPr bwMode="auto">
          <a:xfrm rot="-5400000">
            <a:off x="2324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96273" name="Rectangle 15"/>
          <p:cNvSpPr>
            <a:spLocks noChangeArrowheads="1"/>
          </p:cNvSpPr>
          <p:nvPr/>
        </p:nvSpPr>
        <p:spPr bwMode="auto">
          <a:xfrm rot="-5400000">
            <a:off x="3581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6274" name="Line 16"/>
          <p:cNvSpPr>
            <a:spLocks noChangeShapeType="1"/>
          </p:cNvSpPr>
          <p:nvPr/>
        </p:nvSpPr>
        <p:spPr bwMode="auto">
          <a:xfrm flipH="1">
            <a:off x="2933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17"/>
          <p:cNvSpPr>
            <a:spLocks noChangeShapeType="1"/>
          </p:cNvSpPr>
          <p:nvPr/>
        </p:nvSpPr>
        <p:spPr bwMode="auto">
          <a:xfrm>
            <a:off x="4533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18"/>
          <p:cNvSpPr>
            <a:spLocks noChangeShapeType="1"/>
          </p:cNvSpPr>
          <p:nvPr/>
        </p:nvSpPr>
        <p:spPr bwMode="auto">
          <a:xfrm flipH="1">
            <a:off x="1943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Line 19"/>
          <p:cNvSpPr>
            <a:spLocks noChangeShapeType="1"/>
          </p:cNvSpPr>
          <p:nvPr/>
        </p:nvSpPr>
        <p:spPr bwMode="auto">
          <a:xfrm>
            <a:off x="3086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78" name="Group 22"/>
          <p:cNvGrpSpPr>
            <a:grpSpLocks/>
          </p:cNvGrpSpPr>
          <p:nvPr/>
        </p:nvGrpSpPr>
        <p:grpSpPr bwMode="auto">
          <a:xfrm>
            <a:off x="3887788" y="4529138"/>
            <a:ext cx="457200" cy="957262"/>
            <a:chOff x="2449" y="2853"/>
            <a:chExt cx="288" cy="603"/>
          </a:xfrm>
        </p:grpSpPr>
        <p:sp>
          <p:nvSpPr>
            <p:cNvPr id="96279" name="Text Box 20"/>
            <p:cNvSpPr txBox="1">
              <a:spLocks noChangeArrowheads="1"/>
            </p:cNvSpPr>
            <p:nvPr/>
          </p:nvSpPr>
          <p:spPr bwMode="auto">
            <a:xfrm rot="-5400000">
              <a:off x="2430" y="2872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32</a:t>
              </a:r>
              <a:endParaRPr lang="en-US"/>
            </a:p>
          </p:txBody>
        </p:sp>
        <p:sp>
          <p:nvSpPr>
            <p:cNvPr id="96280" name="Line 21"/>
            <p:cNvSpPr>
              <a:spLocks noChangeShapeType="1"/>
            </p:cNvSpPr>
            <p:nvPr/>
          </p:nvSpPr>
          <p:spPr bwMode="auto">
            <a:xfrm>
              <a:off x="2592" y="3176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CA8169-8CB1-40FD-A354-90D3AC1BCB4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Insert key = 7</a:t>
            </a:r>
          </a:p>
        </p:txBody>
      </p:sp>
      <p:sp>
        <p:nvSpPr>
          <p:cNvPr id="97286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7287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7288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</p:txBody>
      </p:sp>
      <p:sp>
        <p:nvSpPr>
          <p:cNvPr id="97289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97297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7298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4B38A-E7C7-4547-B147-4827D9BFCCE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Insert key = 7</a:t>
            </a:r>
          </a:p>
        </p:txBody>
      </p:sp>
      <p:sp>
        <p:nvSpPr>
          <p:cNvPr id="98310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8312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</p:txBody>
      </p:sp>
      <p:sp>
        <p:nvSpPr>
          <p:cNvPr id="98313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98321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8322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26" name="Group 28"/>
          <p:cNvGrpSpPr>
            <a:grpSpLocks/>
          </p:cNvGrpSpPr>
          <p:nvPr/>
        </p:nvGrpSpPr>
        <p:grpSpPr bwMode="auto">
          <a:xfrm>
            <a:off x="800100" y="4203700"/>
            <a:ext cx="3049588" cy="1270000"/>
            <a:chOff x="504" y="2648"/>
            <a:chExt cx="1921" cy="800"/>
          </a:xfrm>
        </p:grpSpPr>
        <p:sp>
          <p:nvSpPr>
            <p:cNvPr id="98327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5</a:t>
              </a:r>
              <a:endParaRPr lang="en-US" sz="2400"/>
            </a:p>
          </p:txBody>
        </p:sp>
        <p:sp>
          <p:nvSpPr>
            <p:cNvPr id="98328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7</a:t>
              </a:r>
              <a:endParaRPr lang="en-US"/>
            </a:p>
          </p:txBody>
        </p:sp>
        <p:sp>
          <p:nvSpPr>
            <p:cNvPr id="98332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4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C5E185-0167-42BB-9277-669EEA72FDD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Sequential File</a:t>
            </a: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7239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7240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7241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5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7235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7236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7237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6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7231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7232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7233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7227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7228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7229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8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7223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/>
            </a:p>
          </p:txBody>
        </p:sp>
        <p:sp>
          <p:nvSpPr>
            <p:cNvPr id="7224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7225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9" name="Text Box 28"/>
          <p:cNvSpPr txBox="1">
            <a:spLocks noChangeArrowheads="1"/>
          </p:cNvSpPr>
          <p:nvPr/>
        </p:nvSpPr>
        <p:spPr bwMode="auto">
          <a:xfrm>
            <a:off x="2632075" y="685800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Sparse Index</a:t>
            </a:r>
          </a:p>
        </p:txBody>
      </p:sp>
      <p:grpSp>
        <p:nvGrpSpPr>
          <p:cNvPr id="7180" name="Group 29"/>
          <p:cNvGrpSpPr>
            <a:grpSpLocks/>
          </p:cNvGrpSpPr>
          <p:nvPr/>
        </p:nvGrpSpPr>
        <p:grpSpPr bwMode="auto">
          <a:xfrm>
            <a:off x="3352800" y="1371600"/>
            <a:ext cx="914400" cy="1219200"/>
            <a:chOff x="1872" y="912"/>
            <a:chExt cx="576" cy="768"/>
          </a:xfrm>
        </p:grpSpPr>
        <p:grpSp>
          <p:nvGrpSpPr>
            <p:cNvPr id="7213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7219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7220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1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2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</p:grpSp>
        <p:grpSp>
          <p:nvGrpSpPr>
            <p:cNvPr id="7214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215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7216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7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8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</p:grpSp>
      </p:grpSp>
      <p:grpSp>
        <p:nvGrpSpPr>
          <p:cNvPr id="7181" name="Group 40"/>
          <p:cNvGrpSpPr>
            <a:grpSpLocks/>
          </p:cNvGrpSpPr>
          <p:nvPr/>
        </p:nvGrpSpPr>
        <p:grpSpPr bwMode="auto">
          <a:xfrm>
            <a:off x="3352800" y="2743200"/>
            <a:ext cx="914400" cy="1219200"/>
            <a:chOff x="1872" y="912"/>
            <a:chExt cx="576" cy="768"/>
          </a:xfrm>
        </p:grpSpPr>
        <p:grpSp>
          <p:nvGrpSpPr>
            <p:cNvPr id="7203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7209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  <p:sp>
            <p:nvSpPr>
              <p:cNvPr id="7210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110</a:t>
                </a:r>
              </a:p>
            </p:txBody>
          </p:sp>
        </p:grpSp>
        <p:grpSp>
          <p:nvGrpSpPr>
            <p:cNvPr id="7204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205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130</a:t>
                </a:r>
              </a:p>
            </p:txBody>
          </p:sp>
          <p:sp>
            <p:nvSpPr>
              <p:cNvPr id="7206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150</a:t>
                </a:r>
              </a:p>
            </p:txBody>
          </p:sp>
        </p:grpSp>
      </p:grpSp>
      <p:grpSp>
        <p:nvGrpSpPr>
          <p:cNvPr id="7182" name="Group 51"/>
          <p:cNvGrpSpPr>
            <a:grpSpLocks/>
          </p:cNvGrpSpPr>
          <p:nvPr/>
        </p:nvGrpSpPr>
        <p:grpSpPr bwMode="auto">
          <a:xfrm>
            <a:off x="3352800" y="4191000"/>
            <a:ext cx="914400" cy="1219200"/>
            <a:chOff x="1872" y="912"/>
            <a:chExt cx="576" cy="768"/>
          </a:xfrm>
        </p:grpSpPr>
        <p:grpSp>
          <p:nvGrpSpPr>
            <p:cNvPr id="7193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7199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170</a:t>
                </a:r>
              </a:p>
            </p:txBody>
          </p:sp>
          <p:sp>
            <p:nvSpPr>
              <p:cNvPr id="7200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2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190</a:t>
                </a:r>
              </a:p>
            </p:txBody>
          </p:sp>
        </p:grpSp>
        <p:grpSp>
          <p:nvGrpSpPr>
            <p:cNvPr id="7194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195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210</a:t>
                </a:r>
              </a:p>
            </p:txBody>
          </p:sp>
          <p:sp>
            <p:nvSpPr>
              <p:cNvPr id="7196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230</a:t>
                </a:r>
              </a:p>
            </p:txBody>
          </p:sp>
        </p:grpSp>
      </p:grpSp>
      <p:sp>
        <p:nvSpPr>
          <p:cNvPr id="7183" name="Line 62"/>
          <p:cNvSpPr>
            <a:spLocks noChangeShapeType="1"/>
          </p:cNvSpPr>
          <p:nvPr/>
        </p:nvSpPr>
        <p:spPr bwMode="auto">
          <a:xfrm>
            <a:off x="4038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63"/>
          <p:cNvSpPr>
            <a:spLocks noChangeShapeType="1"/>
          </p:cNvSpPr>
          <p:nvPr/>
        </p:nvSpPr>
        <p:spPr bwMode="auto">
          <a:xfrm>
            <a:off x="4114800" y="1828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74"/>
          <p:cNvSpPr>
            <a:spLocks noChangeShapeType="1"/>
          </p:cNvSpPr>
          <p:nvPr/>
        </p:nvSpPr>
        <p:spPr bwMode="auto">
          <a:xfrm>
            <a:off x="4114800" y="21336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75"/>
          <p:cNvSpPr>
            <a:spLocks noChangeShapeType="1"/>
          </p:cNvSpPr>
          <p:nvPr/>
        </p:nvSpPr>
        <p:spPr bwMode="auto">
          <a:xfrm>
            <a:off x="4038600" y="24384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76"/>
          <p:cNvSpPr>
            <a:spLocks noChangeShapeType="1"/>
          </p:cNvSpPr>
          <p:nvPr/>
        </p:nvSpPr>
        <p:spPr bwMode="auto">
          <a:xfrm>
            <a:off x="4114800" y="32766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77"/>
          <p:cNvSpPr>
            <a:spLocks noChangeShapeType="1"/>
          </p:cNvSpPr>
          <p:nvPr/>
        </p:nvSpPr>
        <p:spPr bwMode="auto">
          <a:xfrm>
            <a:off x="4038600" y="28956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78"/>
          <p:cNvSpPr>
            <a:spLocks noChangeShapeType="1"/>
          </p:cNvSpPr>
          <p:nvPr/>
        </p:nvSpPr>
        <p:spPr bwMode="auto">
          <a:xfrm>
            <a:off x="4191000" y="38100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79"/>
          <p:cNvSpPr>
            <a:spLocks noChangeShapeType="1"/>
          </p:cNvSpPr>
          <p:nvPr/>
        </p:nvSpPr>
        <p:spPr bwMode="auto">
          <a:xfrm>
            <a:off x="4191000" y="5257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80"/>
          <p:cNvSpPr>
            <a:spLocks noChangeShapeType="1"/>
          </p:cNvSpPr>
          <p:nvPr/>
        </p:nvSpPr>
        <p:spPr bwMode="auto">
          <a:xfrm>
            <a:off x="4114800" y="4724400"/>
            <a:ext cx="914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81"/>
          <p:cNvSpPr>
            <a:spLocks noChangeShapeType="1"/>
          </p:cNvSpPr>
          <p:nvPr/>
        </p:nvSpPr>
        <p:spPr bwMode="auto">
          <a:xfrm>
            <a:off x="4191000" y="43434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C2AB4-CFD5-4794-8529-F0E68366815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Insert key = 7</a:t>
            </a:r>
          </a:p>
        </p:txBody>
      </p:sp>
      <p:sp>
        <p:nvSpPr>
          <p:cNvPr id="99334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9335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9336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</p:txBody>
      </p:sp>
      <p:sp>
        <p:nvSpPr>
          <p:cNvPr id="99337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99345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9346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50" name="Group 28"/>
          <p:cNvGrpSpPr>
            <a:grpSpLocks/>
          </p:cNvGrpSpPr>
          <p:nvPr/>
        </p:nvGrpSpPr>
        <p:grpSpPr bwMode="auto">
          <a:xfrm>
            <a:off x="800100" y="4203700"/>
            <a:ext cx="3049588" cy="1270000"/>
            <a:chOff x="504" y="2648"/>
            <a:chExt cx="1921" cy="800"/>
          </a:xfrm>
        </p:grpSpPr>
        <p:sp>
          <p:nvSpPr>
            <p:cNvPr id="99354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5</a:t>
              </a:r>
              <a:endParaRPr lang="en-US" sz="2400"/>
            </a:p>
          </p:txBody>
        </p:sp>
        <p:sp>
          <p:nvSpPr>
            <p:cNvPr id="99355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6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7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7</a:t>
              </a:r>
              <a:endParaRPr lang="en-US"/>
            </a:p>
          </p:txBody>
        </p:sp>
        <p:sp>
          <p:nvSpPr>
            <p:cNvPr id="99359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0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1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351" name="Group 32"/>
          <p:cNvGrpSpPr>
            <a:grpSpLocks/>
          </p:cNvGrpSpPr>
          <p:nvPr/>
        </p:nvGrpSpPr>
        <p:grpSpPr bwMode="auto">
          <a:xfrm>
            <a:off x="1701800" y="3113088"/>
            <a:ext cx="2820988" cy="1052512"/>
            <a:chOff x="1072" y="1961"/>
            <a:chExt cx="1777" cy="663"/>
          </a:xfrm>
        </p:grpSpPr>
        <p:sp>
          <p:nvSpPr>
            <p:cNvPr id="99352" name="Text Box 30"/>
            <p:cNvSpPr txBox="1">
              <a:spLocks noChangeArrowheads="1"/>
            </p:cNvSpPr>
            <p:nvPr/>
          </p:nvSpPr>
          <p:spPr bwMode="auto">
            <a:xfrm rot="-5400000">
              <a:off x="2594" y="1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7</a:t>
              </a:r>
              <a:endParaRPr lang="en-US"/>
            </a:p>
          </p:txBody>
        </p:sp>
        <p:sp>
          <p:nvSpPr>
            <p:cNvPr id="99353" name="Line 31"/>
            <p:cNvSpPr>
              <a:spLocks noChangeShapeType="1"/>
            </p:cNvSpPr>
            <p:nvPr/>
          </p:nvSpPr>
          <p:spPr bwMode="auto">
            <a:xfrm flipH="1">
              <a:off x="1072" y="2056"/>
              <a:ext cx="1480" cy="5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98548-EF9D-40C3-B383-291020260A3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(c) Insert key = 160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0359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0360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0363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0364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0365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1310482019 w 537"/>
              <a:gd name="T1" fmla="*/ 0 h 424"/>
              <a:gd name="T2" fmla="*/ 1310482019 w 537"/>
              <a:gd name="T3" fmla="*/ 645160000 h 424"/>
              <a:gd name="T4" fmla="*/ 1048385615 w 537"/>
              <a:gd name="T5" fmla="*/ 846772500 h 424"/>
              <a:gd name="T6" fmla="*/ 0 w 537"/>
              <a:gd name="T7" fmla="*/ 106854625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151209375 w 1780"/>
              <a:gd name="T1" fmla="*/ 0 h 640"/>
              <a:gd name="T2" fmla="*/ 372983125 w 1780"/>
              <a:gd name="T3" fmla="*/ 1048385000 h 640"/>
              <a:gd name="T4" fmla="*/ 2147483647 w 1780"/>
              <a:gd name="T5" fmla="*/ 1229836250 h 640"/>
              <a:gd name="T6" fmla="*/ 2147483647 w 1780"/>
              <a:gd name="T7" fmla="*/ 1229836250 h 640"/>
              <a:gd name="T8" fmla="*/ 2147483647 w 1780"/>
              <a:gd name="T9" fmla="*/ 1612900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4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700FE-C468-48F1-BF69-D230FDC195B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(c) Insert key = 160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1383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1384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1387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1388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2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1310482019 w 537"/>
              <a:gd name="T1" fmla="*/ 0 h 424"/>
              <a:gd name="T2" fmla="*/ 1310482019 w 537"/>
              <a:gd name="T3" fmla="*/ 645160000 h 424"/>
              <a:gd name="T4" fmla="*/ 1048385615 w 537"/>
              <a:gd name="T5" fmla="*/ 846772500 h 424"/>
              <a:gd name="T6" fmla="*/ 0 w 537"/>
              <a:gd name="T7" fmla="*/ 106854625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151209375 w 1780"/>
              <a:gd name="T1" fmla="*/ 0 h 640"/>
              <a:gd name="T2" fmla="*/ 372983125 w 1780"/>
              <a:gd name="T3" fmla="*/ 1048385000 h 640"/>
              <a:gd name="T4" fmla="*/ 2147483647 w 1780"/>
              <a:gd name="T5" fmla="*/ 1229836250 h 640"/>
              <a:gd name="T6" fmla="*/ 2147483647 w 1780"/>
              <a:gd name="T7" fmla="*/ 1229836250 h 640"/>
              <a:gd name="T8" fmla="*/ 2147483647 w 1780"/>
              <a:gd name="T9" fmla="*/ 1612900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6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7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9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400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101401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01403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179</a:t>
                </a:r>
                <a:endParaRPr lang="en-US" sz="2400"/>
              </a:p>
            </p:txBody>
          </p:sp>
          <p:sp>
            <p:nvSpPr>
              <p:cNvPr id="101404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5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6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7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02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788A8-717F-464E-8418-6729E9EBD71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(c) Insert key = 160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2407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2408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2411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2412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1310482019 w 537"/>
              <a:gd name="T1" fmla="*/ 0 h 424"/>
              <a:gd name="T2" fmla="*/ 1310482019 w 537"/>
              <a:gd name="T3" fmla="*/ 645160000 h 424"/>
              <a:gd name="T4" fmla="*/ 1048385615 w 537"/>
              <a:gd name="T5" fmla="*/ 846772500 h 424"/>
              <a:gd name="T6" fmla="*/ 0 w 537"/>
              <a:gd name="T7" fmla="*/ 106854625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7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151209375 w 1780"/>
              <a:gd name="T1" fmla="*/ 0 h 640"/>
              <a:gd name="T2" fmla="*/ 372983125 w 1780"/>
              <a:gd name="T3" fmla="*/ 1048385000 h 640"/>
              <a:gd name="T4" fmla="*/ 2147483647 w 1780"/>
              <a:gd name="T5" fmla="*/ 1229836250 h 640"/>
              <a:gd name="T6" fmla="*/ 2147483647 w 1780"/>
              <a:gd name="T7" fmla="*/ 1229836250 h 640"/>
              <a:gd name="T8" fmla="*/ 2147483647 w 1780"/>
              <a:gd name="T9" fmla="*/ 1612900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2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24" name="Group 45"/>
          <p:cNvGrpSpPr>
            <a:grpSpLocks/>
          </p:cNvGrpSpPr>
          <p:nvPr/>
        </p:nvGrpSpPr>
        <p:grpSpPr bwMode="auto">
          <a:xfrm>
            <a:off x="4095750" y="3213100"/>
            <a:ext cx="3524250" cy="1346200"/>
            <a:chOff x="2580" y="2024"/>
            <a:chExt cx="2220" cy="848"/>
          </a:xfrm>
        </p:grpSpPr>
        <p:sp>
          <p:nvSpPr>
            <p:cNvPr id="102433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180</a:t>
              </a:r>
              <a:endParaRPr lang="en-US" sz="2400"/>
            </a:p>
          </p:txBody>
        </p:sp>
        <p:sp>
          <p:nvSpPr>
            <p:cNvPr id="102434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5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6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7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25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102426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02428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179</a:t>
                </a:r>
                <a:endParaRPr lang="en-US" sz="2400"/>
              </a:p>
            </p:txBody>
          </p:sp>
          <p:sp>
            <p:nvSpPr>
              <p:cNvPr id="102429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0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1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2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27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C1D32-8CA6-41AF-91B5-8139F29CBBE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(c) Insert key = 160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3430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3431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3432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3435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3436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3437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1310482019 w 537"/>
              <a:gd name="T1" fmla="*/ 0 h 424"/>
              <a:gd name="T2" fmla="*/ 1310482019 w 537"/>
              <a:gd name="T3" fmla="*/ 645160000 h 424"/>
              <a:gd name="T4" fmla="*/ 1048385615 w 537"/>
              <a:gd name="T5" fmla="*/ 846772500 h 424"/>
              <a:gd name="T6" fmla="*/ 0 w 537"/>
              <a:gd name="T7" fmla="*/ 106854625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2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151209375 w 1780"/>
              <a:gd name="T1" fmla="*/ 0 h 640"/>
              <a:gd name="T2" fmla="*/ 372983125 w 1780"/>
              <a:gd name="T3" fmla="*/ 1048385000 h 640"/>
              <a:gd name="T4" fmla="*/ 2147483647 w 1780"/>
              <a:gd name="T5" fmla="*/ 1229836250 h 640"/>
              <a:gd name="T6" fmla="*/ 2147483647 w 1780"/>
              <a:gd name="T7" fmla="*/ 1229836250 h 640"/>
              <a:gd name="T8" fmla="*/ 2147483647 w 1780"/>
              <a:gd name="T9" fmla="*/ 1612900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43" name="Group 43"/>
          <p:cNvGrpSpPr>
            <a:grpSpLocks/>
          </p:cNvGrpSpPr>
          <p:nvPr/>
        </p:nvGrpSpPr>
        <p:grpSpPr bwMode="auto">
          <a:xfrm>
            <a:off x="2632075" y="1676400"/>
            <a:ext cx="3349625" cy="1511300"/>
            <a:chOff x="1658" y="1056"/>
            <a:chExt cx="2110" cy="952"/>
          </a:xfrm>
        </p:grpSpPr>
        <p:sp>
          <p:nvSpPr>
            <p:cNvPr id="103463" name="Text Box 28"/>
            <p:cNvSpPr txBox="1">
              <a:spLocks noChangeArrowheads="1"/>
            </p:cNvSpPr>
            <p:nvPr/>
          </p:nvSpPr>
          <p:spPr bwMode="auto">
            <a:xfrm rot="-5400000">
              <a:off x="1586" y="1128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160</a:t>
              </a:r>
              <a:endParaRPr lang="en-US"/>
            </a:p>
          </p:txBody>
        </p:sp>
        <p:sp>
          <p:nvSpPr>
            <p:cNvPr id="103464" name="Line 29"/>
            <p:cNvSpPr>
              <a:spLocks noChangeShapeType="1"/>
            </p:cNvSpPr>
            <p:nvPr/>
          </p:nvSpPr>
          <p:spPr bwMode="auto">
            <a:xfrm>
              <a:off x="1952" y="1264"/>
              <a:ext cx="1816" cy="7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44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5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6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49" name="Group 45"/>
          <p:cNvGrpSpPr>
            <a:grpSpLocks/>
          </p:cNvGrpSpPr>
          <p:nvPr/>
        </p:nvGrpSpPr>
        <p:grpSpPr bwMode="auto">
          <a:xfrm>
            <a:off x="4095750" y="3213100"/>
            <a:ext cx="3524250" cy="1346200"/>
            <a:chOff x="2580" y="2024"/>
            <a:chExt cx="2220" cy="848"/>
          </a:xfrm>
        </p:grpSpPr>
        <p:sp>
          <p:nvSpPr>
            <p:cNvPr id="103458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180</a:t>
              </a:r>
              <a:endParaRPr lang="en-US" sz="2400"/>
            </a:p>
          </p:txBody>
        </p:sp>
        <p:sp>
          <p:nvSpPr>
            <p:cNvPr id="103459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0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1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2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450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103451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03453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179</a:t>
                </a:r>
                <a:endParaRPr lang="en-US" sz="2400"/>
              </a:p>
            </p:txBody>
          </p:sp>
          <p:sp>
            <p:nvSpPr>
              <p:cNvPr id="103454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5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6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7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52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77627-46FC-479E-8701-40F991E7AAF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(d) New root,  insert 45</a:t>
            </a:r>
          </a:p>
        </p:txBody>
      </p:sp>
      <p:sp>
        <p:nvSpPr>
          <p:cNvPr id="104454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4455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4456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4457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4458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4459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4460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3602032 w 123"/>
              <a:gd name="T1" fmla="*/ 0 h 376"/>
              <a:gd name="T2" fmla="*/ 198344744 w 123"/>
              <a:gd name="T3" fmla="*/ 1154675927 h 376"/>
              <a:gd name="T4" fmla="*/ 0 w 123"/>
              <a:gd name="T5" fmla="*/ 1596170452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4990684 w 161"/>
              <a:gd name="T1" fmla="*/ 0 h 360"/>
              <a:gd name="T2" fmla="*/ 24990684 w 161"/>
              <a:gd name="T3" fmla="*/ 632256800 h 360"/>
              <a:gd name="T4" fmla="*/ 180493829 w 161"/>
              <a:gd name="T5" fmla="*/ 1383061750 h 360"/>
              <a:gd name="T6" fmla="*/ 447067791 w 161"/>
              <a:gd name="T7" fmla="*/ 177822225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6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627136-767A-4E5B-823C-0298207CE10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(d) New root,  insert 45</a:t>
            </a:r>
          </a:p>
        </p:txBody>
      </p:sp>
      <p:sp>
        <p:nvSpPr>
          <p:cNvPr id="105478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5479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5480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5481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5482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5483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5484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0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2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6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3602032 w 123"/>
              <a:gd name="T1" fmla="*/ 0 h 376"/>
              <a:gd name="T2" fmla="*/ 198344744 w 123"/>
              <a:gd name="T3" fmla="*/ 1154675927 h 376"/>
              <a:gd name="T4" fmla="*/ 0 w 123"/>
              <a:gd name="T5" fmla="*/ 1596170452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4990684 w 161"/>
              <a:gd name="T1" fmla="*/ 0 h 360"/>
              <a:gd name="T2" fmla="*/ 24990684 w 161"/>
              <a:gd name="T3" fmla="*/ 632256800 h 360"/>
              <a:gd name="T4" fmla="*/ 180493829 w 161"/>
              <a:gd name="T5" fmla="*/ 1383061750 h 360"/>
              <a:gd name="T6" fmla="*/ 447067791 w 161"/>
              <a:gd name="T7" fmla="*/ 177822225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8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501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105502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40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45</a:t>
              </a:r>
              <a:endParaRPr lang="en-US" sz="2400"/>
            </a:p>
          </p:txBody>
        </p:sp>
        <p:sp>
          <p:nvSpPr>
            <p:cNvPr id="105503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4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5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6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7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95AF-EC12-4EF6-9131-BCCEC378E50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(d) New root,  insert 45</a:t>
            </a:r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6503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6504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6505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6506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6507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6508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9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0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3602032 w 123"/>
              <a:gd name="T1" fmla="*/ 0 h 376"/>
              <a:gd name="T2" fmla="*/ 198344744 w 123"/>
              <a:gd name="T3" fmla="*/ 1154675927 h 376"/>
              <a:gd name="T4" fmla="*/ 0 w 123"/>
              <a:gd name="T5" fmla="*/ 1596170452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1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4990684 w 161"/>
              <a:gd name="T1" fmla="*/ 0 h 360"/>
              <a:gd name="T2" fmla="*/ 24990684 w 161"/>
              <a:gd name="T3" fmla="*/ 632256800 h 360"/>
              <a:gd name="T4" fmla="*/ 180493829 w 161"/>
              <a:gd name="T5" fmla="*/ 1383061750 h 360"/>
              <a:gd name="T6" fmla="*/ 447067791 w 161"/>
              <a:gd name="T7" fmla="*/ 177822225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2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4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25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106532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40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45</a:t>
              </a:r>
              <a:endParaRPr lang="en-US" sz="2400"/>
            </a:p>
          </p:txBody>
        </p:sp>
        <p:sp>
          <p:nvSpPr>
            <p:cNvPr id="106533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4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5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6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7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526" name="Group 51"/>
          <p:cNvGrpSpPr>
            <a:grpSpLocks/>
          </p:cNvGrpSpPr>
          <p:nvPr/>
        </p:nvGrpSpPr>
        <p:grpSpPr bwMode="auto">
          <a:xfrm>
            <a:off x="3721100" y="3086100"/>
            <a:ext cx="3860800" cy="1295400"/>
            <a:chOff x="2344" y="1944"/>
            <a:chExt cx="2432" cy="816"/>
          </a:xfrm>
        </p:grpSpPr>
        <p:sp>
          <p:nvSpPr>
            <p:cNvPr id="106527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 sz="2400"/>
            </a:p>
          </p:txBody>
        </p:sp>
        <p:sp>
          <p:nvSpPr>
            <p:cNvPr id="106528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9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0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1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6BEA81-E449-46C5-9C9A-FCDAE616727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(d) New root,  insert 45</a:t>
            </a:r>
          </a:p>
        </p:txBody>
      </p:sp>
      <p:sp>
        <p:nvSpPr>
          <p:cNvPr id="107526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7527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7530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7531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7532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5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6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0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1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3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4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3602032 w 123"/>
              <a:gd name="T1" fmla="*/ 0 h 376"/>
              <a:gd name="T2" fmla="*/ 198344744 w 123"/>
              <a:gd name="T3" fmla="*/ 1154675927 h 376"/>
              <a:gd name="T4" fmla="*/ 0 w 123"/>
              <a:gd name="T5" fmla="*/ 1596170452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5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4990684 w 161"/>
              <a:gd name="T1" fmla="*/ 0 h 360"/>
              <a:gd name="T2" fmla="*/ 24990684 w 161"/>
              <a:gd name="T3" fmla="*/ 632256800 h 360"/>
              <a:gd name="T4" fmla="*/ 180493829 w 161"/>
              <a:gd name="T5" fmla="*/ 1383061750 h 360"/>
              <a:gd name="T6" fmla="*/ 447067791 w 161"/>
              <a:gd name="T7" fmla="*/ 177822225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6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7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8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549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107561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40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45</a:t>
              </a:r>
              <a:endParaRPr lang="en-US" sz="2400"/>
            </a:p>
          </p:txBody>
        </p:sp>
        <p:sp>
          <p:nvSpPr>
            <p:cNvPr id="107562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3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4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5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6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50" name="Group 51"/>
          <p:cNvGrpSpPr>
            <a:grpSpLocks/>
          </p:cNvGrpSpPr>
          <p:nvPr/>
        </p:nvGrpSpPr>
        <p:grpSpPr bwMode="auto">
          <a:xfrm>
            <a:off x="3721100" y="3086100"/>
            <a:ext cx="3860800" cy="1295400"/>
            <a:chOff x="2344" y="1944"/>
            <a:chExt cx="2432" cy="816"/>
          </a:xfrm>
        </p:grpSpPr>
        <p:sp>
          <p:nvSpPr>
            <p:cNvPr id="107556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 sz="2400"/>
            </a:p>
          </p:txBody>
        </p:sp>
        <p:sp>
          <p:nvSpPr>
            <p:cNvPr id="107557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8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9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0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51" name="Group 52"/>
          <p:cNvGrpSpPr>
            <a:grpSpLocks/>
          </p:cNvGrpSpPr>
          <p:nvPr/>
        </p:nvGrpSpPr>
        <p:grpSpPr bwMode="auto">
          <a:xfrm>
            <a:off x="2268538" y="1536700"/>
            <a:ext cx="3624262" cy="1524000"/>
            <a:chOff x="1429" y="968"/>
            <a:chExt cx="2283" cy="960"/>
          </a:xfrm>
        </p:grpSpPr>
        <p:sp>
          <p:nvSpPr>
            <p:cNvPr id="107552" name="Rectangle 42"/>
            <p:cNvSpPr>
              <a:spLocks noChangeArrowheads="1"/>
            </p:cNvSpPr>
            <p:nvPr/>
          </p:nvSpPr>
          <p:spPr bwMode="auto">
            <a:xfrm rot="-5400000">
              <a:off x="2472" y="848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30</a:t>
              </a:r>
              <a:endParaRPr lang="en-US" sz="2400"/>
            </a:p>
          </p:txBody>
        </p:sp>
        <p:sp>
          <p:nvSpPr>
            <p:cNvPr id="107553" name="Line 47"/>
            <p:cNvSpPr>
              <a:spLocks noChangeShapeType="1"/>
            </p:cNvSpPr>
            <p:nvPr/>
          </p:nvSpPr>
          <p:spPr bwMode="auto">
            <a:xfrm flipH="1">
              <a:off x="2384" y="1200"/>
              <a:ext cx="208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4" name="Line 48"/>
            <p:cNvSpPr>
              <a:spLocks noChangeShapeType="1"/>
            </p:cNvSpPr>
            <p:nvPr/>
          </p:nvSpPr>
          <p:spPr bwMode="auto">
            <a:xfrm>
              <a:off x="2872" y="1224"/>
              <a:ext cx="840" cy="7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5" name="Text Box 49"/>
            <p:cNvSpPr txBox="1">
              <a:spLocks noChangeArrowheads="1"/>
            </p:cNvSpPr>
            <p:nvPr/>
          </p:nvSpPr>
          <p:spPr bwMode="auto">
            <a:xfrm>
              <a:off x="1429" y="1071"/>
              <a:ext cx="8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new root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4C05B-E440-4442-949F-8310DCA1FF6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Simple case - </a:t>
            </a:r>
            <a:r>
              <a:rPr lang="en-US" sz="2400" smtClean="0"/>
              <a:t>no example</a:t>
            </a:r>
          </a:p>
          <a:p>
            <a:pPr eaLnBrk="1" hangingPunct="1">
              <a:buFontTx/>
              <a:buNone/>
            </a:pPr>
            <a:r>
              <a:rPr lang="en-US" smtClean="0"/>
              <a:t>(b) Coalesce with neighbor </a:t>
            </a:r>
            <a:r>
              <a:rPr lang="en-US" sz="2400" smtClean="0"/>
              <a:t>(sibling)</a:t>
            </a:r>
          </a:p>
          <a:p>
            <a:pPr eaLnBrk="1" hangingPunct="1">
              <a:buFontTx/>
              <a:buNone/>
            </a:pPr>
            <a:r>
              <a:rPr lang="en-US" smtClean="0"/>
              <a:t>(c) Re-distribute keys</a:t>
            </a:r>
          </a:p>
          <a:p>
            <a:pPr eaLnBrk="1" hangingPunct="1">
              <a:buFontTx/>
              <a:buNone/>
            </a:pPr>
            <a:r>
              <a:rPr lang="en-US" smtClean="0"/>
              <a:t>(d) Cases (b) or (c) at non-leaf</a:t>
            </a:r>
          </a:p>
        </p:txBody>
      </p:sp>
      <p:sp>
        <p:nvSpPr>
          <p:cNvPr id="10855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3600" u="sng" smtClean="0"/>
              <a:t>Deletion from B+tree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88B7C-A21B-40C8-BBCF-A1B58DB80B6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6210300" y="800100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Sequential File</a:t>
            </a:r>
          </a:p>
        </p:txBody>
      </p:sp>
      <p:grpSp>
        <p:nvGrpSpPr>
          <p:cNvPr id="8198" name="Group 3"/>
          <p:cNvGrpSpPr>
            <a:grpSpLocks/>
          </p:cNvGrpSpPr>
          <p:nvPr/>
        </p:nvGrpSpPr>
        <p:grpSpPr bwMode="auto">
          <a:xfrm>
            <a:off x="6207125" y="1447800"/>
            <a:ext cx="2057400" cy="609600"/>
            <a:chOff x="3792" y="1152"/>
            <a:chExt cx="1296" cy="384"/>
          </a:xfrm>
        </p:grpSpPr>
        <p:sp>
          <p:nvSpPr>
            <p:cNvPr id="8293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8294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8295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9" name="Group 8"/>
          <p:cNvGrpSpPr>
            <a:grpSpLocks/>
          </p:cNvGrpSpPr>
          <p:nvPr/>
        </p:nvGrpSpPr>
        <p:grpSpPr bwMode="auto">
          <a:xfrm>
            <a:off x="6207125" y="2286000"/>
            <a:ext cx="2057400" cy="609600"/>
            <a:chOff x="3792" y="1152"/>
            <a:chExt cx="1296" cy="384"/>
          </a:xfrm>
        </p:grpSpPr>
        <p:sp>
          <p:nvSpPr>
            <p:cNvPr id="8289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8290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8291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2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6207125" y="3124200"/>
            <a:ext cx="2057400" cy="609600"/>
            <a:chOff x="3792" y="1152"/>
            <a:chExt cx="1296" cy="384"/>
          </a:xfrm>
        </p:grpSpPr>
        <p:sp>
          <p:nvSpPr>
            <p:cNvPr id="8285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8286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8287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1" name="Group 18"/>
          <p:cNvGrpSpPr>
            <a:grpSpLocks/>
          </p:cNvGrpSpPr>
          <p:nvPr/>
        </p:nvGrpSpPr>
        <p:grpSpPr bwMode="auto">
          <a:xfrm>
            <a:off x="6207125" y="3962400"/>
            <a:ext cx="2057400" cy="609600"/>
            <a:chOff x="3792" y="1152"/>
            <a:chExt cx="1296" cy="384"/>
          </a:xfrm>
        </p:grpSpPr>
        <p:sp>
          <p:nvSpPr>
            <p:cNvPr id="8281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8282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8283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23"/>
          <p:cNvGrpSpPr>
            <a:grpSpLocks/>
          </p:cNvGrpSpPr>
          <p:nvPr/>
        </p:nvGrpSpPr>
        <p:grpSpPr bwMode="auto">
          <a:xfrm>
            <a:off x="6207125" y="4724400"/>
            <a:ext cx="2057400" cy="609600"/>
            <a:chOff x="3792" y="1152"/>
            <a:chExt cx="1296" cy="384"/>
          </a:xfrm>
        </p:grpSpPr>
        <p:sp>
          <p:nvSpPr>
            <p:cNvPr id="8277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/>
            </a:p>
          </p:txBody>
        </p:sp>
        <p:sp>
          <p:nvSpPr>
            <p:cNvPr id="8278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8279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3" name="Text Box 28"/>
          <p:cNvSpPr txBox="1">
            <a:spLocks noChangeArrowheads="1"/>
          </p:cNvSpPr>
          <p:nvPr/>
        </p:nvSpPr>
        <p:spPr bwMode="auto">
          <a:xfrm>
            <a:off x="842963" y="838200"/>
            <a:ext cx="239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Sparse 2nd level</a:t>
            </a:r>
          </a:p>
        </p:txBody>
      </p:sp>
      <p:grpSp>
        <p:nvGrpSpPr>
          <p:cNvPr id="8204" name="Group 29"/>
          <p:cNvGrpSpPr>
            <a:grpSpLocks/>
          </p:cNvGrpSpPr>
          <p:nvPr/>
        </p:nvGrpSpPr>
        <p:grpSpPr bwMode="auto">
          <a:xfrm>
            <a:off x="3692525" y="1524000"/>
            <a:ext cx="914400" cy="1219200"/>
            <a:chOff x="1872" y="912"/>
            <a:chExt cx="576" cy="768"/>
          </a:xfrm>
        </p:grpSpPr>
        <p:grpSp>
          <p:nvGrpSpPr>
            <p:cNvPr id="8267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73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8274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5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</p:grpSp>
        <p:grpSp>
          <p:nvGrpSpPr>
            <p:cNvPr id="8268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69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8270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2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</p:grpSp>
      </p:grpSp>
      <p:grpSp>
        <p:nvGrpSpPr>
          <p:cNvPr id="8205" name="Group 40"/>
          <p:cNvGrpSpPr>
            <a:grpSpLocks/>
          </p:cNvGrpSpPr>
          <p:nvPr/>
        </p:nvGrpSpPr>
        <p:grpSpPr bwMode="auto">
          <a:xfrm>
            <a:off x="3692525" y="2895600"/>
            <a:ext cx="914400" cy="1219200"/>
            <a:chOff x="1872" y="912"/>
            <a:chExt cx="576" cy="768"/>
          </a:xfrm>
        </p:grpSpPr>
        <p:grpSp>
          <p:nvGrpSpPr>
            <p:cNvPr id="8257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63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  <p:sp>
            <p:nvSpPr>
              <p:cNvPr id="8264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5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110</a:t>
                </a:r>
              </a:p>
            </p:txBody>
          </p:sp>
        </p:grpSp>
        <p:grpSp>
          <p:nvGrpSpPr>
            <p:cNvPr id="8258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59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130</a:t>
                </a:r>
              </a:p>
            </p:txBody>
          </p:sp>
          <p:sp>
            <p:nvSpPr>
              <p:cNvPr id="8260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150</a:t>
                </a:r>
              </a:p>
            </p:txBody>
          </p:sp>
        </p:grpSp>
      </p:grpSp>
      <p:grpSp>
        <p:nvGrpSpPr>
          <p:cNvPr id="8206" name="Group 51"/>
          <p:cNvGrpSpPr>
            <a:grpSpLocks/>
          </p:cNvGrpSpPr>
          <p:nvPr/>
        </p:nvGrpSpPr>
        <p:grpSpPr bwMode="auto">
          <a:xfrm>
            <a:off x="3692525" y="4343400"/>
            <a:ext cx="914400" cy="1219200"/>
            <a:chOff x="1872" y="912"/>
            <a:chExt cx="576" cy="768"/>
          </a:xfrm>
        </p:grpSpPr>
        <p:grpSp>
          <p:nvGrpSpPr>
            <p:cNvPr id="8247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53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170</a:t>
                </a:r>
              </a:p>
            </p:txBody>
          </p:sp>
          <p:sp>
            <p:nvSpPr>
              <p:cNvPr id="8254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190</a:t>
                </a:r>
              </a:p>
            </p:txBody>
          </p:sp>
        </p:grpSp>
        <p:grpSp>
          <p:nvGrpSpPr>
            <p:cNvPr id="8248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49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210</a:t>
                </a:r>
              </a:p>
            </p:txBody>
          </p:sp>
          <p:sp>
            <p:nvSpPr>
              <p:cNvPr id="8250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2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230</a:t>
                </a:r>
              </a:p>
            </p:txBody>
          </p:sp>
        </p:grpSp>
      </p:grpSp>
      <p:sp>
        <p:nvSpPr>
          <p:cNvPr id="8207" name="Line 62"/>
          <p:cNvSpPr>
            <a:spLocks noChangeShapeType="1"/>
          </p:cNvSpPr>
          <p:nvPr/>
        </p:nvSpPr>
        <p:spPr bwMode="auto">
          <a:xfrm>
            <a:off x="4378325" y="160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63"/>
          <p:cNvSpPr>
            <a:spLocks noChangeShapeType="1"/>
          </p:cNvSpPr>
          <p:nvPr/>
        </p:nvSpPr>
        <p:spPr bwMode="auto">
          <a:xfrm>
            <a:off x="4454525" y="1981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64"/>
          <p:cNvSpPr>
            <a:spLocks noChangeShapeType="1"/>
          </p:cNvSpPr>
          <p:nvPr/>
        </p:nvSpPr>
        <p:spPr bwMode="auto">
          <a:xfrm>
            <a:off x="4454525" y="22860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65"/>
          <p:cNvSpPr>
            <a:spLocks noChangeShapeType="1"/>
          </p:cNvSpPr>
          <p:nvPr/>
        </p:nvSpPr>
        <p:spPr bwMode="auto">
          <a:xfrm>
            <a:off x="4378325" y="25908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66"/>
          <p:cNvSpPr>
            <a:spLocks noChangeShapeType="1"/>
          </p:cNvSpPr>
          <p:nvPr/>
        </p:nvSpPr>
        <p:spPr bwMode="auto">
          <a:xfrm>
            <a:off x="4454525" y="34290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67"/>
          <p:cNvSpPr>
            <a:spLocks noChangeShapeType="1"/>
          </p:cNvSpPr>
          <p:nvPr/>
        </p:nvSpPr>
        <p:spPr bwMode="auto">
          <a:xfrm>
            <a:off x="4378325" y="30480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68"/>
          <p:cNvSpPr>
            <a:spLocks noChangeShapeType="1"/>
          </p:cNvSpPr>
          <p:nvPr/>
        </p:nvSpPr>
        <p:spPr bwMode="auto">
          <a:xfrm>
            <a:off x="4530725" y="39624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69"/>
          <p:cNvSpPr>
            <a:spLocks noChangeShapeType="1"/>
          </p:cNvSpPr>
          <p:nvPr/>
        </p:nvSpPr>
        <p:spPr bwMode="auto">
          <a:xfrm>
            <a:off x="4530725" y="5410200"/>
            <a:ext cx="4984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70"/>
          <p:cNvSpPr>
            <a:spLocks noChangeShapeType="1"/>
          </p:cNvSpPr>
          <p:nvPr/>
        </p:nvSpPr>
        <p:spPr bwMode="auto">
          <a:xfrm>
            <a:off x="4454525" y="4876800"/>
            <a:ext cx="80327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71"/>
          <p:cNvSpPr>
            <a:spLocks noChangeShapeType="1"/>
          </p:cNvSpPr>
          <p:nvPr/>
        </p:nvSpPr>
        <p:spPr bwMode="auto">
          <a:xfrm>
            <a:off x="4530725" y="4495800"/>
            <a:ext cx="1108075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17" name="Group 72"/>
          <p:cNvGrpSpPr>
            <a:grpSpLocks/>
          </p:cNvGrpSpPr>
          <p:nvPr/>
        </p:nvGrpSpPr>
        <p:grpSpPr bwMode="auto">
          <a:xfrm>
            <a:off x="1295400" y="1524000"/>
            <a:ext cx="914400" cy="1219200"/>
            <a:chOff x="1872" y="912"/>
            <a:chExt cx="576" cy="768"/>
          </a:xfrm>
        </p:grpSpPr>
        <p:grpSp>
          <p:nvGrpSpPr>
            <p:cNvPr id="8237" name="Group 7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43" name="Rectangle 74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8244" name="Rectangle 75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5" name="Rectangle 76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6" name="Rectangle 77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</p:grpSp>
        <p:grpSp>
          <p:nvGrpSpPr>
            <p:cNvPr id="8238" name="Group 78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39" name="Rectangle 7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170</a:t>
                </a:r>
              </a:p>
            </p:txBody>
          </p:sp>
          <p:sp>
            <p:nvSpPr>
              <p:cNvPr id="8240" name="Rectangle 8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1" name="Rectangle 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2" name="Rectangle 8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250</a:t>
                </a:r>
              </a:p>
            </p:txBody>
          </p:sp>
        </p:grpSp>
      </p:grpSp>
      <p:grpSp>
        <p:nvGrpSpPr>
          <p:cNvPr id="8218" name="Group 83"/>
          <p:cNvGrpSpPr>
            <a:grpSpLocks/>
          </p:cNvGrpSpPr>
          <p:nvPr/>
        </p:nvGrpSpPr>
        <p:grpSpPr bwMode="auto">
          <a:xfrm>
            <a:off x="1295400" y="3048000"/>
            <a:ext cx="914400" cy="1219200"/>
            <a:chOff x="1872" y="912"/>
            <a:chExt cx="576" cy="768"/>
          </a:xfrm>
        </p:grpSpPr>
        <p:grpSp>
          <p:nvGrpSpPr>
            <p:cNvPr id="8227" name="Group 84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33" name="Rectangle 8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330</a:t>
                </a:r>
              </a:p>
            </p:txBody>
          </p:sp>
          <p:sp>
            <p:nvSpPr>
              <p:cNvPr id="8234" name="Rectangle 8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5" name="Rectangle 8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Rectangle 8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410</a:t>
                </a:r>
              </a:p>
            </p:txBody>
          </p:sp>
        </p:grpSp>
        <p:grpSp>
          <p:nvGrpSpPr>
            <p:cNvPr id="8228" name="Group 89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29" name="Rectangle 9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490</a:t>
                </a:r>
              </a:p>
            </p:txBody>
          </p:sp>
          <p:sp>
            <p:nvSpPr>
              <p:cNvPr id="8230" name="Rectangle 9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Rectangle 9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Rectangle 9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570</a:t>
                </a:r>
              </a:p>
            </p:txBody>
          </p:sp>
        </p:grpSp>
      </p:grpSp>
      <p:sp>
        <p:nvSpPr>
          <p:cNvPr id="8219" name="Line 94"/>
          <p:cNvSpPr>
            <a:spLocks noChangeShapeType="1"/>
          </p:cNvSpPr>
          <p:nvPr/>
        </p:nvSpPr>
        <p:spPr bwMode="auto">
          <a:xfrm>
            <a:off x="1981200" y="167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95"/>
          <p:cNvSpPr>
            <a:spLocks noChangeShapeType="1"/>
          </p:cNvSpPr>
          <p:nvPr/>
        </p:nvSpPr>
        <p:spPr bwMode="auto">
          <a:xfrm>
            <a:off x="2057400" y="1981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96"/>
          <p:cNvSpPr>
            <a:spLocks noChangeShapeType="1"/>
          </p:cNvSpPr>
          <p:nvPr/>
        </p:nvSpPr>
        <p:spPr bwMode="auto">
          <a:xfrm>
            <a:off x="2057400" y="2286000"/>
            <a:ext cx="1600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97"/>
          <p:cNvSpPr>
            <a:spLocks noChangeShapeType="1"/>
          </p:cNvSpPr>
          <p:nvPr/>
        </p:nvSpPr>
        <p:spPr bwMode="auto">
          <a:xfrm>
            <a:off x="2057400" y="2590800"/>
            <a:ext cx="14478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98"/>
          <p:cNvSpPr>
            <a:spLocks noChangeShapeType="1"/>
          </p:cNvSpPr>
          <p:nvPr/>
        </p:nvSpPr>
        <p:spPr bwMode="auto">
          <a:xfrm>
            <a:off x="2057400" y="3200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99"/>
          <p:cNvSpPr>
            <a:spLocks noChangeShapeType="1"/>
          </p:cNvSpPr>
          <p:nvPr/>
        </p:nvSpPr>
        <p:spPr bwMode="auto">
          <a:xfrm>
            <a:off x="2057400" y="3505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100"/>
          <p:cNvSpPr>
            <a:spLocks noChangeShapeType="1"/>
          </p:cNvSpPr>
          <p:nvPr/>
        </p:nvSpPr>
        <p:spPr bwMode="auto">
          <a:xfrm>
            <a:off x="2057400" y="3810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101"/>
          <p:cNvSpPr>
            <a:spLocks noChangeShapeType="1"/>
          </p:cNvSpPr>
          <p:nvPr/>
        </p:nvSpPr>
        <p:spPr bwMode="auto">
          <a:xfrm>
            <a:off x="2057400" y="4114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86C82-4D52-4ED8-B954-E85DA838346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(b) Coalesce with sibling</a:t>
            </a:r>
          </a:p>
          <a:p>
            <a:pPr lvl="1" eaLnBrk="1" hangingPunct="1"/>
            <a:r>
              <a:rPr lang="en-US" smtClean="0"/>
              <a:t>Delete 50</a:t>
            </a:r>
          </a:p>
        </p:txBody>
      </p:sp>
      <p:sp>
        <p:nvSpPr>
          <p:cNvPr id="109574" name="Rectangle 4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09575" name="Rectangle 5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endParaRPr lang="en-US" sz="2400"/>
          </a:p>
        </p:txBody>
      </p:sp>
      <p:sp>
        <p:nvSpPr>
          <p:cNvPr id="109576" name="Rectangle 6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09577" name="Line 7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Line 8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Line 9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Line 10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1" name="Line 11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Line 12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3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4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5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6" name="Line 16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7" name="Line 17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Line 18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9" name="Line 19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0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Line 21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2" name="Line 22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3" name="Line 23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4" name="Line 24"/>
          <p:cNvSpPr>
            <a:spLocks noChangeShapeType="1"/>
          </p:cNvSpPr>
          <p:nvPr/>
        </p:nvSpPr>
        <p:spPr bwMode="auto">
          <a:xfrm>
            <a:off x="5295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5" name="Line 25"/>
          <p:cNvSpPr>
            <a:spLocks noChangeShapeType="1"/>
          </p:cNvSpPr>
          <p:nvPr/>
        </p:nvSpPr>
        <p:spPr bwMode="auto">
          <a:xfrm>
            <a:off x="5676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6" name="Text Box 26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B0CB86-0A2C-4CBC-AF33-6691C135B0F4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(b) Coalesce with sibling</a:t>
            </a:r>
          </a:p>
          <a:p>
            <a:pPr lvl="1" eaLnBrk="1" hangingPunct="1"/>
            <a:r>
              <a:rPr lang="en-US" smtClean="0"/>
              <a:t>Delete 50</a:t>
            </a:r>
          </a:p>
        </p:txBody>
      </p:sp>
      <p:sp>
        <p:nvSpPr>
          <p:cNvPr id="110598" name="Rectangle 4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10599" name="Rectangle 5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endParaRPr lang="en-US" sz="2400"/>
          </a:p>
        </p:txBody>
      </p:sp>
      <p:sp>
        <p:nvSpPr>
          <p:cNvPr id="110600" name="Rectangle 6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10601" name="Line 7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8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9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0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1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12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3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14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15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16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1" name="Line 17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Line 18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19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Line 20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5" name="Line 21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6" name="Line 22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7" name="Line 23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8" name="Line 24"/>
          <p:cNvSpPr>
            <a:spLocks noChangeShapeType="1"/>
          </p:cNvSpPr>
          <p:nvPr/>
        </p:nvSpPr>
        <p:spPr bwMode="auto">
          <a:xfrm>
            <a:off x="5295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9" name="Line 25"/>
          <p:cNvSpPr>
            <a:spLocks noChangeShapeType="1"/>
          </p:cNvSpPr>
          <p:nvPr/>
        </p:nvSpPr>
        <p:spPr bwMode="auto">
          <a:xfrm>
            <a:off x="5676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0" name="Text Box 26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  <p:grpSp>
        <p:nvGrpSpPr>
          <p:cNvPr id="110621" name="Group 33"/>
          <p:cNvGrpSpPr>
            <a:grpSpLocks/>
          </p:cNvGrpSpPr>
          <p:nvPr/>
        </p:nvGrpSpPr>
        <p:grpSpPr bwMode="auto">
          <a:xfrm>
            <a:off x="3532188" y="2678113"/>
            <a:ext cx="2868612" cy="2300287"/>
            <a:chOff x="2225" y="1687"/>
            <a:chExt cx="1807" cy="1449"/>
          </a:xfrm>
        </p:grpSpPr>
        <p:sp>
          <p:nvSpPr>
            <p:cNvPr id="110622" name="Text Box 27"/>
            <p:cNvSpPr txBox="1">
              <a:spLocks noChangeArrowheads="1"/>
            </p:cNvSpPr>
            <p:nvPr/>
          </p:nvSpPr>
          <p:spPr bwMode="auto">
            <a:xfrm rot="-5400000">
              <a:off x="2206" y="2575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40</a:t>
              </a:r>
              <a:endParaRPr lang="en-US"/>
            </a:p>
          </p:txBody>
        </p:sp>
        <p:sp>
          <p:nvSpPr>
            <p:cNvPr id="110623" name="Line 28"/>
            <p:cNvSpPr>
              <a:spLocks noChangeShapeType="1"/>
            </p:cNvSpPr>
            <p:nvPr/>
          </p:nvSpPr>
          <p:spPr bwMode="auto">
            <a:xfrm>
              <a:off x="2376" y="2880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Freeform 29"/>
            <p:cNvSpPr>
              <a:spLocks/>
            </p:cNvSpPr>
            <p:nvPr/>
          </p:nvSpPr>
          <p:spPr bwMode="auto">
            <a:xfrm>
              <a:off x="2984" y="2360"/>
              <a:ext cx="992" cy="760"/>
            </a:xfrm>
            <a:custGeom>
              <a:avLst/>
              <a:gdLst>
                <a:gd name="T0" fmla="*/ 0 w 992"/>
                <a:gd name="T1" fmla="*/ 760 h 760"/>
                <a:gd name="T2" fmla="*/ 184 w 992"/>
                <a:gd name="T3" fmla="*/ 664 h 760"/>
                <a:gd name="T4" fmla="*/ 232 w 992"/>
                <a:gd name="T5" fmla="*/ 504 h 760"/>
                <a:gd name="T6" fmla="*/ 280 w 992"/>
                <a:gd name="T7" fmla="*/ 488 h 760"/>
                <a:gd name="T8" fmla="*/ 392 w 992"/>
                <a:gd name="T9" fmla="*/ 440 h 760"/>
                <a:gd name="T10" fmla="*/ 480 w 992"/>
                <a:gd name="T11" fmla="*/ 408 h 760"/>
                <a:gd name="T12" fmla="*/ 664 w 992"/>
                <a:gd name="T13" fmla="*/ 304 h 760"/>
                <a:gd name="T14" fmla="*/ 808 w 992"/>
                <a:gd name="T15" fmla="*/ 184 h 760"/>
                <a:gd name="T16" fmla="*/ 888 w 992"/>
                <a:gd name="T17" fmla="*/ 88 h 760"/>
                <a:gd name="T18" fmla="*/ 952 w 992"/>
                <a:gd name="T19" fmla="*/ 48 h 760"/>
                <a:gd name="T20" fmla="*/ 976 w 992"/>
                <a:gd name="T21" fmla="*/ 24 h 760"/>
                <a:gd name="T22" fmla="*/ 992 w 992"/>
                <a:gd name="T23" fmla="*/ 0 h 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2"/>
                <a:gd name="T37" fmla="*/ 0 h 760"/>
                <a:gd name="T38" fmla="*/ 992 w 992"/>
                <a:gd name="T39" fmla="*/ 760 h 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2" h="760">
                  <a:moveTo>
                    <a:pt x="0" y="760"/>
                  </a:moveTo>
                  <a:cubicBezTo>
                    <a:pt x="49" y="711"/>
                    <a:pt x="118" y="686"/>
                    <a:pt x="184" y="664"/>
                  </a:cubicBezTo>
                  <a:cubicBezTo>
                    <a:pt x="198" y="608"/>
                    <a:pt x="178" y="542"/>
                    <a:pt x="232" y="504"/>
                  </a:cubicBezTo>
                  <a:cubicBezTo>
                    <a:pt x="246" y="494"/>
                    <a:pt x="264" y="494"/>
                    <a:pt x="280" y="488"/>
                  </a:cubicBezTo>
                  <a:cubicBezTo>
                    <a:pt x="318" y="474"/>
                    <a:pt x="353" y="453"/>
                    <a:pt x="392" y="440"/>
                  </a:cubicBezTo>
                  <a:cubicBezTo>
                    <a:pt x="421" y="430"/>
                    <a:pt x="453" y="423"/>
                    <a:pt x="480" y="408"/>
                  </a:cubicBezTo>
                  <a:cubicBezTo>
                    <a:pt x="539" y="376"/>
                    <a:pt x="600" y="325"/>
                    <a:pt x="664" y="304"/>
                  </a:cubicBezTo>
                  <a:cubicBezTo>
                    <a:pt x="699" y="252"/>
                    <a:pt x="759" y="222"/>
                    <a:pt x="808" y="184"/>
                  </a:cubicBezTo>
                  <a:cubicBezTo>
                    <a:pt x="841" y="158"/>
                    <a:pt x="852" y="109"/>
                    <a:pt x="888" y="88"/>
                  </a:cubicBezTo>
                  <a:cubicBezTo>
                    <a:pt x="894" y="85"/>
                    <a:pt x="941" y="57"/>
                    <a:pt x="952" y="48"/>
                  </a:cubicBezTo>
                  <a:cubicBezTo>
                    <a:pt x="961" y="41"/>
                    <a:pt x="969" y="33"/>
                    <a:pt x="976" y="24"/>
                  </a:cubicBezTo>
                  <a:cubicBezTo>
                    <a:pt x="982" y="17"/>
                    <a:pt x="992" y="0"/>
                    <a:pt x="9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Freeform 30"/>
            <p:cNvSpPr>
              <a:spLocks/>
            </p:cNvSpPr>
            <p:nvPr/>
          </p:nvSpPr>
          <p:spPr bwMode="auto">
            <a:xfrm>
              <a:off x="3000" y="2408"/>
              <a:ext cx="1032" cy="696"/>
            </a:xfrm>
            <a:custGeom>
              <a:avLst/>
              <a:gdLst>
                <a:gd name="T0" fmla="*/ 0 w 1032"/>
                <a:gd name="T1" fmla="*/ 0 h 696"/>
                <a:gd name="T2" fmla="*/ 32 w 1032"/>
                <a:gd name="T3" fmla="*/ 48 h 696"/>
                <a:gd name="T4" fmla="*/ 56 w 1032"/>
                <a:gd name="T5" fmla="*/ 96 h 696"/>
                <a:gd name="T6" fmla="*/ 168 w 1032"/>
                <a:gd name="T7" fmla="*/ 136 h 696"/>
                <a:gd name="T8" fmla="*/ 312 w 1032"/>
                <a:gd name="T9" fmla="*/ 208 h 696"/>
                <a:gd name="T10" fmla="*/ 512 w 1032"/>
                <a:gd name="T11" fmla="*/ 352 h 696"/>
                <a:gd name="T12" fmla="*/ 544 w 1032"/>
                <a:gd name="T13" fmla="*/ 392 h 696"/>
                <a:gd name="T14" fmla="*/ 680 w 1032"/>
                <a:gd name="T15" fmla="*/ 488 h 696"/>
                <a:gd name="T16" fmla="*/ 832 w 1032"/>
                <a:gd name="T17" fmla="*/ 600 h 696"/>
                <a:gd name="T18" fmla="*/ 1032 w 1032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696"/>
                <a:gd name="T32" fmla="*/ 1032 w 1032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696">
                  <a:moveTo>
                    <a:pt x="0" y="0"/>
                  </a:moveTo>
                  <a:cubicBezTo>
                    <a:pt x="11" y="16"/>
                    <a:pt x="23" y="31"/>
                    <a:pt x="32" y="48"/>
                  </a:cubicBezTo>
                  <a:cubicBezTo>
                    <a:pt x="40" y="64"/>
                    <a:pt x="43" y="84"/>
                    <a:pt x="56" y="96"/>
                  </a:cubicBezTo>
                  <a:cubicBezTo>
                    <a:pt x="76" y="114"/>
                    <a:pt x="144" y="127"/>
                    <a:pt x="168" y="136"/>
                  </a:cubicBezTo>
                  <a:cubicBezTo>
                    <a:pt x="220" y="155"/>
                    <a:pt x="261" y="188"/>
                    <a:pt x="312" y="208"/>
                  </a:cubicBezTo>
                  <a:cubicBezTo>
                    <a:pt x="362" y="283"/>
                    <a:pt x="445" y="296"/>
                    <a:pt x="512" y="352"/>
                  </a:cubicBezTo>
                  <a:cubicBezTo>
                    <a:pt x="525" y="363"/>
                    <a:pt x="531" y="381"/>
                    <a:pt x="544" y="392"/>
                  </a:cubicBezTo>
                  <a:cubicBezTo>
                    <a:pt x="586" y="428"/>
                    <a:pt x="637" y="453"/>
                    <a:pt x="680" y="488"/>
                  </a:cubicBezTo>
                  <a:cubicBezTo>
                    <a:pt x="738" y="535"/>
                    <a:pt x="760" y="568"/>
                    <a:pt x="832" y="600"/>
                  </a:cubicBezTo>
                  <a:cubicBezTo>
                    <a:pt x="885" y="624"/>
                    <a:pt x="999" y="630"/>
                    <a:pt x="1032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Freeform 32"/>
            <p:cNvSpPr>
              <a:spLocks/>
            </p:cNvSpPr>
            <p:nvPr/>
          </p:nvSpPr>
          <p:spPr bwMode="auto">
            <a:xfrm>
              <a:off x="3152" y="2188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722B31-CD3A-4805-9780-4859F208FF2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(c) Redistribute keys</a:t>
            </a:r>
          </a:p>
          <a:p>
            <a:pPr lvl="1" eaLnBrk="1" hangingPunct="1"/>
            <a:r>
              <a:rPr lang="en-US" smtClean="0"/>
              <a:t>Delete 50</a:t>
            </a:r>
          </a:p>
        </p:txBody>
      </p:sp>
      <p:sp>
        <p:nvSpPr>
          <p:cNvPr id="111622" name="Rectangle 3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11623" name="Rectangle 4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111624" name="Rectangle 5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11625" name="Line 6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Line 7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8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Line 9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9" name="Line 10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0" name="Line 11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Line 12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2" name="Line 13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3" name="Line 14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4" name="Line 15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5" name="Line 16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6" name="Line 17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7" name="Line 18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8" name="Line 19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9" name="Line 20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Line 21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Line 22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Line 23"/>
          <p:cNvSpPr>
            <a:spLocks noChangeShapeType="1"/>
          </p:cNvSpPr>
          <p:nvPr/>
        </p:nvSpPr>
        <p:spPr bwMode="auto">
          <a:xfrm>
            <a:off x="5448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Line 24"/>
          <p:cNvSpPr>
            <a:spLocks noChangeShapeType="1"/>
          </p:cNvSpPr>
          <p:nvPr/>
        </p:nvSpPr>
        <p:spPr bwMode="auto">
          <a:xfrm>
            <a:off x="5854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Text Box 25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  <p:sp>
        <p:nvSpPr>
          <p:cNvPr id="111645" name="Line 36"/>
          <p:cNvSpPr>
            <a:spLocks noChangeShapeType="1"/>
          </p:cNvSpPr>
          <p:nvPr/>
        </p:nvSpPr>
        <p:spPr bwMode="auto">
          <a:xfrm>
            <a:off x="3784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CDE3C-2375-4EC0-8145-560B193BC7D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(c) Redistribute keys</a:t>
            </a:r>
          </a:p>
          <a:p>
            <a:pPr lvl="1" eaLnBrk="1" hangingPunct="1"/>
            <a:r>
              <a:rPr lang="en-US" smtClean="0"/>
              <a:t>Delete 50</a:t>
            </a:r>
          </a:p>
        </p:txBody>
      </p:sp>
      <p:sp>
        <p:nvSpPr>
          <p:cNvPr id="112646" name="Rectangle 3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112648" name="Rectangle 5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12649" name="Line 6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Line 7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Line 8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9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0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1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2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3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Line 14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Line 15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Line 16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Line 17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18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Line 19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Line 20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Line 21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22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Line 23"/>
          <p:cNvSpPr>
            <a:spLocks noChangeShapeType="1"/>
          </p:cNvSpPr>
          <p:nvPr/>
        </p:nvSpPr>
        <p:spPr bwMode="auto">
          <a:xfrm>
            <a:off x="5448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4"/>
          <p:cNvSpPr>
            <a:spLocks noChangeShapeType="1"/>
          </p:cNvSpPr>
          <p:nvPr/>
        </p:nvSpPr>
        <p:spPr bwMode="auto">
          <a:xfrm>
            <a:off x="5854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Text Box 25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  <p:sp>
        <p:nvSpPr>
          <p:cNvPr id="112669" name="Line 36"/>
          <p:cNvSpPr>
            <a:spLocks noChangeShapeType="1"/>
          </p:cNvSpPr>
          <p:nvPr/>
        </p:nvSpPr>
        <p:spPr bwMode="auto">
          <a:xfrm>
            <a:off x="3784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70" name="Group 38"/>
          <p:cNvGrpSpPr>
            <a:grpSpLocks/>
          </p:cNvGrpSpPr>
          <p:nvPr/>
        </p:nvGrpSpPr>
        <p:grpSpPr bwMode="auto">
          <a:xfrm>
            <a:off x="3683000" y="2200275"/>
            <a:ext cx="2378075" cy="2765425"/>
            <a:chOff x="2320" y="1386"/>
            <a:chExt cx="1498" cy="1742"/>
          </a:xfrm>
        </p:grpSpPr>
        <p:sp>
          <p:nvSpPr>
            <p:cNvPr id="112671" name="Text Box 27"/>
            <p:cNvSpPr txBox="1">
              <a:spLocks noChangeArrowheads="1"/>
            </p:cNvSpPr>
            <p:nvPr/>
          </p:nvSpPr>
          <p:spPr bwMode="auto">
            <a:xfrm rot="-5400000">
              <a:off x="2997" y="2573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35</a:t>
              </a:r>
              <a:endParaRPr lang="en-US"/>
            </a:p>
          </p:txBody>
        </p:sp>
        <p:sp>
          <p:nvSpPr>
            <p:cNvPr id="112672" name="Line 28"/>
            <p:cNvSpPr>
              <a:spLocks noChangeShapeType="1"/>
            </p:cNvSpPr>
            <p:nvPr/>
          </p:nvSpPr>
          <p:spPr bwMode="auto">
            <a:xfrm>
              <a:off x="3160" y="287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3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Freeform 32"/>
            <p:cNvSpPr>
              <a:spLocks/>
            </p:cNvSpPr>
            <p:nvPr/>
          </p:nvSpPr>
          <p:spPr bwMode="auto">
            <a:xfrm>
              <a:off x="2320" y="2972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5" name="Text Box 33"/>
            <p:cNvSpPr txBox="1">
              <a:spLocks noChangeArrowheads="1"/>
            </p:cNvSpPr>
            <p:nvPr/>
          </p:nvSpPr>
          <p:spPr bwMode="auto">
            <a:xfrm rot="-5400000">
              <a:off x="2557" y="1405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35</a:t>
              </a:r>
              <a:endParaRPr lang="en-US"/>
            </a:p>
          </p:txBody>
        </p:sp>
        <p:sp>
          <p:nvSpPr>
            <p:cNvPr id="112676" name="Freeform 34"/>
            <p:cNvSpPr>
              <a:spLocks/>
            </p:cNvSpPr>
            <p:nvPr/>
          </p:nvSpPr>
          <p:spPr bwMode="auto">
            <a:xfrm>
              <a:off x="2320" y="260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7" name="Freeform 35"/>
            <p:cNvSpPr>
              <a:spLocks/>
            </p:cNvSpPr>
            <p:nvPr/>
          </p:nvSpPr>
          <p:spPr bwMode="auto">
            <a:xfrm>
              <a:off x="3608" y="2615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8" name="Freeform 37"/>
            <p:cNvSpPr>
              <a:spLocks/>
            </p:cNvSpPr>
            <p:nvPr/>
          </p:nvSpPr>
          <p:spPr bwMode="auto">
            <a:xfrm>
              <a:off x="3552" y="3004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BFF40-51FA-4922-ABD1-F4263437FB9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3669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3670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3671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3672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3673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3674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3675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3676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3677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3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7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1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3692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  <p:sp>
        <p:nvSpPr>
          <p:cNvPr id="113693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5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9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0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1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2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3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4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5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C99E7F-5956-4671-B9DF-F60A89123C68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4693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4694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4695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4696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4697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4698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4699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4700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4701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4716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  <p:sp>
        <p:nvSpPr>
          <p:cNvPr id="114717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0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1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4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5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6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7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8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29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114731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114732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3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4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5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6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7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8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30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7C9B3-5191-4F4A-8340-EBA2F21355AD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5717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5718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5719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5720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5721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5722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5723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5724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5725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9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0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2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3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4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5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6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7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8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9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5740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  <p:sp>
        <p:nvSpPr>
          <p:cNvPr id="115741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2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3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4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5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6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7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8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49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50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51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52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753" name="Group 84"/>
          <p:cNvGrpSpPr>
            <a:grpSpLocks/>
          </p:cNvGrpSpPr>
          <p:nvPr/>
        </p:nvGrpSpPr>
        <p:grpSpPr bwMode="auto">
          <a:xfrm>
            <a:off x="3633788" y="3073400"/>
            <a:ext cx="4494212" cy="1651000"/>
            <a:chOff x="2289" y="1936"/>
            <a:chExt cx="2831" cy="1040"/>
          </a:xfrm>
        </p:grpSpPr>
        <p:sp>
          <p:nvSpPr>
            <p:cNvPr id="115764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5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6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/>
            </a:p>
          </p:txBody>
        </p:sp>
        <p:sp>
          <p:nvSpPr>
            <p:cNvPr id="115767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8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54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115756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115757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8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9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0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1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2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3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55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92F303-CCA6-47A2-8059-92194E8C032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6741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6742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6743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6744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6745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6746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6747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6748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6749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6764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n=4</a:t>
            </a:r>
          </a:p>
        </p:txBody>
      </p:sp>
      <p:sp>
        <p:nvSpPr>
          <p:cNvPr id="116765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6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77" name="Group 84"/>
          <p:cNvGrpSpPr>
            <a:grpSpLocks/>
          </p:cNvGrpSpPr>
          <p:nvPr/>
        </p:nvGrpSpPr>
        <p:grpSpPr bwMode="auto">
          <a:xfrm>
            <a:off x="3633788" y="3073400"/>
            <a:ext cx="4494212" cy="1651000"/>
            <a:chOff x="2289" y="1936"/>
            <a:chExt cx="2831" cy="1040"/>
          </a:xfrm>
        </p:grpSpPr>
        <p:sp>
          <p:nvSpPr>
            <p:cNvPr id="116794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5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6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/>
            </a:p>
          </p:txBody>
        </p:sp>
        <p:sp>
          <p:nvSpPr>
            <p:cNvPr id="116797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8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78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116786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116787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8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9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0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1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2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3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79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  <p:grpSp>
        <p:nvGrpSpPr>
          <p:cNvPr id="116780" name="Group 88"/>
          <p:cNvGrpSpPr>
            <a:grpSpLocks/>
          </p:cNvGrpSpPr>
          <p:nvPr/>
        </p:nvGrpSpPr>
        <p:grpSpPr bwMode="auto">
          <a:xfrm>
            <a:off x="669925" y="1752600"/>
            <a:ext cx="4308475" cy="2049463"/>
            <a:chOff x="422" y="1104"/>
            <a:chExt cx="2714" cy="1291"/>
          </a:xfrm>
        </p:grpSpPr>
        <p:sp>
          <p:nvSpPr>
            <p:cNvPr id="116781" name="Freeform 78"/>
            <p:cNvSpPr>
              <a:spLocks/>
            </p:cNvSpPr>
            <p:nvPr/>
          </p:nvSpPr>
          <p:spPr bwMode="auto">
            <a:xfrm>
              <a:off x="2416" y="1104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Text Box 80"/>
            <p:cNvSpPr txBox="1">
              <a:spLocks noChangeArrowheads="1"/>
            </p:cNvSpPr>
            <p:nvPr/>
          </p:nvSpPr>
          <p:spPr bwMode="auto">
            <a:xfrm rot="-5400000">
              <a:off x="1982" y="208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25</a:t>
              </a:r>
              <a:endParaRPr lang="en-US"/>
            </a:p>
          </p:txBody>
        </p:sp>
        <p:sp>
          <p:nvSpPr>
            <p:cNvPr id="116783" name="Text Box 81"/>
            <p:cNvSpPr txBox="1">
              <a:spLocks noChangeArrowheads="1"/>
            </p:cNvSpPr>
            <p:nvPr/>
          </p:nvSpPr>
          <p:spPr bwMode="auto">
            <a:xfrm>
              <a:off x="422" y="1524"/>
              <a:ext cx="9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new root</a:t>
              </a:r>
              <a:endParaRPr lang="en-US"/>
            </a:p>
          </p:txBody>
        </p:sp>
        <p:sp>
          <p:nvSpPr>
            <p:cNvPr id="116784" name="Freeform 82"/>
            <p:cNvSpPr>
              <a:spLocks/>
            </p:cNvSpPr>
            <p:nvPr/>
          </p:nvSpPr>
          <p:spPr bwMode="auto">
            <a:xfrm>
              <a:off x="1408" y="1688"/>
              <a:ext cx="296" cy="288"/>
            </a:xfrm>
            <a:custGeom>
              <a:avLst/>
              <a:gdLst>
                <a:gd name="T0" fmla="*/ 0 w 296"/>
                <a:gd name="T1" fmla="*/ 0 h 288"/>
                <a:gd name="T2" fmla="*/ 160 w 296"/>
                <a:gd name="T3" fmla="*/ 56 h 288"/>
                <a:gd name="T4" fmla="*/ 296 w 296"/>
                <a:gd name="T5" fmla="*/ 288 h 288"/>
                <a:gd name="T6" fmla="*/ 0 60000 65536"/>
                <a:gd name="T7" fmla="*/ 0 60000 65536"/>
                <a:gd name="T8" fmla="*/ 0 60000 65536"/>
                <a:gd name="T9" fmla="*/ 0 w 296"/>
                <a:gd name="T10" fmla="*/ 0 h 288"/>
                <a:gd name="T11" fmla="*/ 296 w 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88">
                  <a:moveTo>
                    <a:pt x="0" y="0"/>
                  </a:moveTo>
                  <a:cubicBezTo>
                    <a:pt x="55" y="4"/>
                    <a:pt x="111" y="8"/>
                    <a:pt x="160" y="56"/>
                  </a:cubicBezTo>
                  <a:cubicBezTo>
                    <a:pt x="209" y="104"/>
                    <a:pt x="252" y="196"/>
                    <a:pt x="296" y="28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5" name="Freeform 79"/>
            <p:cNvSpPr>
              <a:spLocks/>
            </p:cNvSpPr>
            <p:nvPr/>
          </p:nvSpPr>
          <p:spPr bwMode="auto">
            <a:xfrm>
              <a:off x="2464" y="1184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A5F7E-90ED-459C-93B7-F1E6417D50B2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smtClean="0"/>
              <a:t>B+tree deletions in practice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35100"/>
          </a:xfrm>
        </p:spPr>
        <p:txBody>
          <a:bodyPr/>
          <a:lstStyle/>
          <a:p>
            <a:pPr eaLnBrk="1" hangingPunct="1">
              <a:buFontTx/>
              <a:buChar char="–"/>
            </a:pPr>
            <a:r>
              <a:rPr lang="en-US" smtClean="0"/>
              <a:t>Often, coalescing is </a:t>
            </a:r>
            <a:r>
              <a:rPr lang="en-US" u="sng" smtClean="0"/>
              <a:t>not</a:t>
            </a:r>
            <a:r>
              <a:rPr lang="en-US" smtClean="0"/>
              <a:t> implemented</a:t>
            </a:r>
          </a:p>
          <a:p>
            <a:pPr lvl="1" eaLnBrk="1" hangingPunct="1"/>
            <a:r>
              <a:rPr lang="en-US" sz="2400" smtClean="0"/>
              <a:t>Too hard and not worth it!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E4CB8-E441-4E1B-8848-299BA7585CF8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/>
              <a:t>Comparison: B-trees vs. static </a:t>
            </a:r>
            <a:br>
              <a:rPr lang="en-US" sz="3600" smtClean="0"/>
            </a:br>
            <a:r>
              <a:rPr lang="en-US" sz="3600" smtClean="0"/>
              <a:t>			indexed sequential file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Ref #1:</a:t>
            </a:r>
            <a:r>
              <a:rPr lang="en-US" smtClean="0"/>
              <a:t>   Held &amp; Stonebraker</a:t>
            </a:r>
          </a:p>
          <a:p>
            <a:pPr eaLnBrk="1" hangingPunct="1">
              <a:buFontTx/>
              <a:buNone/>
            </a:pPr>
            <a:r>
              <a:rPr lang="en-US" smtClean="0"/>
              <a:t>			“B-Trees Re-examined”</a:t>
            </a:r>
          </a:p>
          <a:p>
            <a:pPr eaLnBrk="1" hangingPunct="1">
              <a:buFontTx/>
              <a:buNone/>
            </a:pPr>
            <a:r>
              <a:rPr lang="en-US" smtClean="0"/>
              <a:t>			CACM, Feb. 1978</a:t>
            </a:r>
            <a:endParaRPr 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1F1AC3-964F-4DCA-96B3-593A19C0B1D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Notes on pointers: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(1) Block pointer (sparse index) can be 		smaller than record pointer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BP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RP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2514600" y="3657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2514600" y="4038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2514600" y="4419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2514600" y="4800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8"/>
          <p:cNvSpPr>
            <a:spLocks noChangeShapeType="1"/>
          </p:cNvSpPr>
          <p:nvPr/>
        </p:nvSpPr>
        <p:spPr bwMode="auto">
          <a:xfrm flipV="1">
            <a:off x="18288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 flipV="1">
            <a:off x="1752600" y="3657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B3B22-149F-43AE-A76B-5B1B414BDAB1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609600"/>
            <a:ext cx="8458200" cy="4914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Ref # 1 claims:</a:t>
            </a:r>
          </a:p>
          <a:p>
            <a:pPr eaLnBrk="1" hangingPunct="1">
              <a:buFontTx/>
              <a:buNone/>
            </a:pPr>
            <a:r>
              <a:rPr lang="en-US" u="sng" smtClean="0"/>
              <a:t>	</a:t>
            </a:r>
            <a:r>
              <a:rPr lang="en-US" smtClean="0"/>
              <a:t>- Concurrency control harder in B-Trees</a:t>
            </a:r>
          </a:p>
          <a:p>
            <a:pPr eaLnBrk="1" hangingPunct="1">
              <a:buFontTx/>
              <a:buNone/>
            </a:pPr>
            <a:r>
              <a:rPr lang="en-US" smtClean="0"/>
              <a:t>   - B-tree consumes more space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For their comparison: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smtClean="0"/>
              <a:t>	block = 512 bytes</a:t>
            </a:r>
          </a:p>
          <a:p>
            <a:pPr eaLnBrk="1" hangingPunct="1">
              <a:lnSpc>
                <a:spcPct val="50000"/>
              </a:lnSpc>
              <a:spcAft>
                <a:spcPct val="20000"/>
              </a:spcAft>
              <a:buFontTx/>
              <a:buNone/>
            </a:pPr>
            <a:r>
              <a:rPr lang="en-US" smtClean="0"/>
              <a:t>	key = pointer = 4 bytes</a:t>
            </a:r>
          </a:p>
          <a:p>
            <a:pPr eaLnBrk="1" hangingPunct="1">
              <a:lnSpc>
                <a:spcPct val="50000"/>
              </a:lnSpc>
              <a:spcAft>
                <a:spcPct val="20000"/>
              </a:spcAft>
              <a:buFontTx/>
              <a:buNone/>
            </a:pPr>
            <a:r>
              <a:rPr lang="en-US" smtClean="0"/>
              <a:t>	4 data records per block</a:t>
            </a:r>
            <a:endParaRPr 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8F20D-E970-42D9-B780-E795E4CEF113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06400"/>
            <a:ext cx="7772400" cy="9017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Example: 1 block static index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								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127 keys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(127+1)4 = 512 Bytes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-&gt; pointers in index implicit!		up to 127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							blocks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20839" name="Rectangle 4"/>
          <p:cNvSpPr>
            <a:spLocks noChangeArrowheads="1"/>
          </p:cNvSpPr>
          <p:nvPr/>
        </p:nvSpPr>
        <p:spPr bwMode="auto">
          <a:xfrm>
            <a:off x="2895600" y="17526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Rectangle 5"/>
          <p:cNvSpPr>
            <a:spLocks noChangeArrowheads="1"/>
          </p:cNvSpPr>
          <p:nvPr/>
        </p:nvSpPr>
        <p:spPr bwMode="auto">
          <a:xfrm>
            <a:off x="2895600" y="23622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k1</a:t>
            </a:r>
          </a:p>
        </p:txBody>
      </p:sp>
      <p:sp>
        <p:nvSpPr>
          <p:cNvPr id="120841" name="Rectangle 6"/>
          <p:cNvSpPr>
            <a:spLocks noChangeArrowheads="1"/>
          </p:cNvSpPr>
          <p:nvPr/>
        </p:nvSpPr>
        <p:spPr bwMode="auto">
          <a:xfrm>
            <a:off x="2895600" y="28956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k2</a:t>
            </a:r>
          </a:p>
        </p:txBody>
      </p:sp>
      <p:sp>
        <p:nvSpPr>
          <p:cNvPr id="120842" name="Rectangle 7"/>
          <p:cNvSpPr>
            <a:spLocks noChangeArrowheads="1"/>
          </p:cNvSpPr>
          <p:nvPr/>
        </p:nvSpPr>
        <p:spPr bwMode="auto">
          <a:xfrm>
            <a:off x="2895600" y="34290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k3</a:t>
            </a:r>
          </a:p>
        </p:txBody>
      </p:sp>
      <p:sp>
        <p:nvSpPr>
          <p:cNvPr id="120843" name="Line 8"/>
          <p:cNvSpPr>
            <a:spLocks noChangeShapeType="1"/>
          </p:cNvSpPr>
          <p:nvPr/>
        </p:nvSpPr>
        <p:spPr bwMode="auto">
          <a:xfrm>
            <a:off x="28956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Line 9"/>
          <p:cNvSpPr>
            <a:spLocks noChangeShapeType="1"/>
          </p:cNvSpPr>
          <p:nvPr/>
        </p:nvSpPr>
        <p:spPr bwMode="auto">
          <a:xfrm>
            <a:off x="35814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Line 10"/>
          <p:cNvSpPr>
            <a:spLocks noChangeShapeType="1"/>
          </p:cNvSpPr>
          <p:nvPr/>
        </p:nvSpPr>
        <p:spPr bwMode="auto">
          <a:xfrm>
            <a:off x="28956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Line 11"/>
          <p:cNvSpPr>
            <a:spLocks noChangeShapeType="1"/>
          </p:cNvSpPr>
          <p:nvPr/>
        </p:nvSpPr>
        <p:spPr bwMode="auto">
          <a:xfrm>
            <a:off x="35814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47" name="Group 16"/>
          <p:cNvGrpSpPr>
            <a:grpSpLocks/>
          </p:cNvGrpSpPr>
          <p:nvPr/>
        </p:nvGrpSpPr>
        <p:grpSpPr bwMode="auto">
          <a:xfrm>
            <a:off x="5715000" y="1676400"/>
            <a:ext cx="1981200" cy="914400"/>
            <a:chOff x="3600" y="1056"/>
            <a:chExt cx="1248" cy="576"/>
          </a:xfrm>
        </p:grpSpPr>
        <p:sp>
          <p:nvSpPr>
            <p:cNvPr id="120868" name="Rectangle 12"/>
            <p:cNvSpPr>
              <a:spLocks noChangeArrowheads="1"/>
            </p:cNvSpPr>
            <p:nvPr/>
          </p:nvSpPr>
          <p:spPr bwMode="auto">
            <a:xfrm>
              <a:off x="3600" y="1056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k1</a:t>
              </a:r>
            </a:p>
          </p:txBody>
        </p:sp>
        <p:sp>
          <p:nvSpPr>
            <p:cNvPr id="120869" name="Rectangle 13"/>
            <p:cNvSpPr>
              <a:spLocks noChangeArrowheads="1"/>
            </p:cNvSpPr>
            <p:nvPr/>
          </p:nvSpPr>
          <p:spPr bwMode="auto">
            <a:xfrm>
              <a:off x="3600" y="120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0870" name="Rectangle 14"/>
            <p:cNvSpPr>
              <a:spLocks noChangeArrowheads="1"/>
            </p:cNvSpPr>
            <p:nvPr/>
          </p:nvSpPr>
          <p:spPr bwMode="auto">
            <a:xfrm>
              <a:off x="3600" y="134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  <p:sp>
          <p:nvSpPr>
            <p:cNvPr id="120871" name="Rectangle 15"/>
            <p:cNvSpPr>
              <a:spLocks noChangeArrowheads="1"/>
            </p:cNvSpPr>
            <p:nvPr/>
          </p:nvSpPr>
          <p:spPr bwMode="auto">
            <a:xfrm>
              <a:off x="3600" y="1488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</p:grpSp>
      <p:grpSp>
        <p:nvGrpSpPr>
          <p:cNvPr id="120848" name="Group 17"/>
          <p:cNvGrpSpPr>
            <a:grpSpLocks/>
          </p:cNvGrpSpPr>
          <p:nvPr/>
        </p:nvGrpSpPr>
        <p:grpSpPr bwMode="auto">
          <a:xfrm>
            <a:off x="5715000" y="2590800"/>
            <a:ext cx="1981200" cy="914400"/>
            <a:chOff x="3600" y="1056"/>
            <a:chExt cx="1248" cy="576"/>
          </a:xfrm>
        </p:grpSpPr>
        <p:sp>
          <p:nvSpPr>
            <p:cNvPr id="120864" name="Rectangle 18"/>
            <p:cNvSpPr>
              <a:spLocks noChangeArrowheads="1"/>
            </p:cNvSpPr>
            <p:nvPr/>
          </p:nvSpPr>
          <p:spPr bwMode="auto">
            <a:xfrm>
              <a:off x="3600" y="1056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k2</a:t>
              </a:r>
            </a:p>
          </p:txBody>
        </p:sp>
        <p:sp>
          <p:nvSpPr>
            <p:cNvPr id="120865" name="Rectangle 19"/>
            <p:cNvSpPr>
              <a:spLocks noChangeArrowheads="1"/>
            </p:cNvSpPr>
            <p:nvPr/>
          </p:nvSpPr>
          <p:spPr bwMode="auto">
            <a:xfrm>
              <a:off x="3600" y="120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0866" name="Rectangle 20"/>
            <p:cNvSpPr>
              <a:spLocks noChangeArrowheads="1"/>
            </p:cNvSpPr>
            <p:nvPr/>
          </p:nvSpPr>
          <p:spPr bwMode="auto">
            <a:xfrm>
              <a:off x="3600" y="134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  <p:sp>
          <p:nvSpPr>
            <p:cNvPr id="120867" name="Rectangle 21"/>
            <p:cNvSpPr>
              <a:spLocks noChangeArrowheads="1"/>
            </p:cNvSpPr>
            <p:nvPr/>
          </p:nvSpPr>
          <p:spPr bwMode="auto">
            <a:xfrm>
              <a:off x="3600" y="1488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</p:grpSp>
      <p:grpSp>
        <p:nvGrpSpPr>
          <p:cNvPr id="120849" name="Group 22"/>
          <p:cNvGrpSpPr>
            <a:grpSpLocks/>
          </p:cNvGrpSpPr>
          <p:nvPr/>
        </p:nvGrpSpPr>
        <p:grpSpPr bwMode="auto">
          <a:xfrm>
            <a:off x="5715000" y="3505200"/>
            <a:ext cx="1981200" cy="914400"/>
            <a:chOff x="3600" y="1056"/>
            <a:chExt cx="1248" cy="576"/>
          </a:xfrm>
        </p:grpSpPr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3600" y="1056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k3</a:t>
              </a:r>
            </a:p>
          </p:txBody>
        </p:sp>
        <p:sp>
          <p:nvSpPr>
            <p:cNvPr id="120861" name="Rectangle 24"/>
            <p:cNvSpPr>
              <a:spLocks noChangeArrowheads="1"/>
            </p:cNvSpPr>
            <p:nvPr/>
          </p:nvSpPr>
          <p:spPr bwMode="auto">
            <a:xfrm>
              <a:off x="3600" y="120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0862" name="Rectangle 25"/>
            <p:cNvSpPr>
              <a:spLocks noChangeArrowheads="1"/>
            </p:cNvSpPr>
            <p:nvPr/>
          </p:nvSpPr>
          <p:spPr bwMode="auto">
            <a:xfrm>
              <a:off x="3600" y="134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  <p:sp>
          <p:nvSpPr>
            <p:cNvPr id="120863" name="Rectangle 26"/>
            <p:cNvSpPr>
              <a:spLocks noChangeArrowheads="1"/>
            </p:cNvSpPr>
            <p:nvPr/>
          </p:nvSpPr>
          <p:spPr bwMode="auto">
            <a:xfrm>
              <a:off x="3600" y="1488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</p:grpSp>
      <p:sp>
        <p:nvSpPr>
          <p:cNvPr id="120850" name="Line 27"/>
          <p:cNvSpPr>
            <a:spLocks noChangeShapeType="1"/>
          </p:cNvSpPr>
          <p:nvPr/>
        </p:nvSpPr>
        <p:spPr bwMode="auto">
          <a:xfrm>
            <a:off x="57150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1" name="Line 28"/>
          <p:cNvSpPr>
            <a:spLocks noChangeShapeType="1"/>
          </p:cNvSpPr>
          <p:nvPr/>
        </p:nvSpPr>
        <p:spPr bwMode="auto">
          <a:xfrm>
            <a:off x="76962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Line 29"/>
          <p:cNvSpPr>
            <a:spLocks noChangeShapeType="1"/>
          </p:cNvSpPr>
          <p:nvPr/>
        </p:nvSpPr>
        <p:spPr bwMode="auto">
          <a:xfrm flipH="1" flipV="1">
            <a:off x="6705600" y="4876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Line 30"/>
          <p:cNvSpPr>
            <a:spLocks noChangeShapeType="1"/>
          </p:cNvSpPr>
          <p:nvPr/>
        </p:nvSpPr>
        <p:spPr bwMode="auto">
          <a:xfrm flipV="1">
            <a:off x="3352800" y="17526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Text Box 31"/>
          <p:cNvSpPr txBox="1">
            <a:spLocks noChangeArrowheads="1"/>
          </p:cNvSpPr>
          <p:nvPr/>
        </p:nvSpPr>
        <p:spPr bwMode="auto">
          <a:xfrm>
            <a:off x="8001000" y="1752600"/>
            <a:ext cx="8255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1 data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800"/>
              <a:t>block</a:t>
            </a:r>
          </a:p>
        </p:txBody>
      </p:sp>
      <p:sp>
        <p:nvSpPr>
          <p:cNvPr id="120855" name="AutoShape 32"/>
          <p:cNvSpPr>
            <a:spLocks/>
          </p:cNvSpPr>
          <p:nvPr/>
        </p:nvSpPr>
        <p:spPr bwMode="auto">
          <a:xfrm>
            <a:off x="7772400" y="16002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6" name="AutoShape 33"/>
          <p:cNvSpPr>
            <a:spLocks/>
          </p:cNvSpPr>
          <p:nvPr/>
        </p:nvSpPr>
        <p:spPr bwMode="auto">
          <a:xfrm>
            <a:off x="2273300" y="2374900"/>
            <a:ext cx="292100" cy="2108200"/>
          </a:xfrm>
          <a:prstGeom prst="leftBrace">
            <a:avLst>
              <a:gd name="adj1" fmla="val 60145"/>
              <a:gd name="adj2" fmla="val 409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Line 35"/>
          <p:cNvSpPr>
            <a:spLocks noChangeShapeType="1"/>
          </p:cNvSpPr>
          <p:nvPr/>
        </p:nvSpPr>
        <p:spPr bwMode="auto">
          <a:xfrm>
            <a:off x="5719763" y="2586038"/>
            <a:ext cx="197643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Line 36"/>
          <p:cNvSpPr>
            <a:spLocks noChangeShapeType="1"/>
          </p:cNvSpPr>
          <p:nvPr/>
        </p:nvSpPr>
        <p:spPr bwMode="auto">
          <a:xfrm>
            <a:off x="5724525" y="3495675"/>
            <a:ext cx="197643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9" name="Line 37"/>
          <p:cNvSpPr>
            <a:spLocks noChangeShapeType="1"/>
          </p:cNvSpPr>
          <p:nvPr/>
        </p:nvSpPr>
        <p:spPr bwMode="auto">
          <a:xfrm>
            <a:off x="5715000" y="4410075"/>
            <a:ext cx="197643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C4B35-B687-4B20-A164-9977C11CD433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21861" name="Rectangle 2"/>
          <p:cNvSpPr>
            <a:spLocks noChangeArrowheads="1"/>
          </p:cNvSpPr>
          <p:nvPr/>
        </p:nvSpPr>
        <p:spPr bwMode="auto">
          <a:xfrm>
            <a:off x="596900" y="368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>
                <a:solidFill>
                  <a:schemeClr val="tx2"/>
                </a:solidFill>
              </a:rPr>
              <a:t>Example: 1 block B-tree</a:t>
            </a:r>
          </a:p>
        </p:txBody>
      </p:sp>
      <p:sp>
        <p:nvSpPr>
          <p:cNvPr id="121862" name="Rectangle 3"/>
          <p:cNvSpPr>
            <a:spLocks noChangeArrowheads="1"/>
          </p:cNvSpPr>
          <p:nvPr/>
        </p:nvSpPr>
        <p:spPr bwMode="auto">
          <a:xfrm>
            <a:off x="685800" y="19812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									</a:t>
            </a:r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63 keys</a:t>
            </a:r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63x(4+4)+8 = 512 Bytes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-&gt; pointers needed in B-tree		up to 63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2400"/>
              <a:t>	blocks because index is			blocks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2400"/>
              <a:t>	not contiguous</a:t>
            </a:r>
            <a:endParaRPr lang="en-US" sz="3200"/>
          </a:p>
          <a:p>
            <a:pPr marL="342900" indent="-342900">
              <a:spcBef>
                <a:spcPct val="20000"/>
              </a:spcBef>
            </a:pPr>
            <a:endParaRPr lang="en-US" sz="3200"/>
          </a:p>
          <a:p>
            <a:pPr marL="342900" indent="-342900">
              <a:spcBef>
                <a:spcPct val="20000"/>
              </a:spcBef>
            </a:pPr>
            <a:endParaRPr lang="en-US" sz="3200"/>
          </a:p>
          <a:p>
            <a:pPr marL="342900" indent="-342900">
              <a:spcBef>
                <a:spcPct val="20000"/>
              </a:spcBef>
            </a:pPr>
            <a:endParaRPr lang="en-US" sz="3200"/>
          </a:p>
          <a:p>
            <a:pPr marL="342900" indent="-342900">
              <a:spcBef>
                <a:spcPct val="20000"/>
              </a:spcBef>
            </a:pPr>
            <a:endParaRPr lang="en-US" sz="3200"/>
          </a:p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sp>
        <p:nvSpPr>
          <p:cNvPr id="121863" name="Rectangle 4"/>
          <p:cNvSpPr>
            <a:spLocks noChangeArrowheads="1"/>
          </p:cNvSpPr>
          <p:nvPr/>
        </p:nvSpPr>
        <p:spPr bwMode="auto">
          <a:xfrm>
            <a:off x="2908300" y="1549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k1</a:t>
            </a:r>
          </a:p>
        </p:txBody>
      </p:sp>
      <p:sp>
        <p:nvSpPr>
          <p:cNvPr id="121864" name="Rectangle 5"/>
          <p:cNvSpPr>
            <a:spLocks noChangeArrowheads="1"/>
          </p:cNvSpPr>
          <p:nvPr/>
        </p:nvSpPr>
        <p:spPr bwMode="auto">
          <a:xfrm>
            <a:off x="2908300" y="20828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k2</a:t>
            </a:r>
          </a:p>
        </p:txBody>
      </p:sp>
      <p:sp>
        <p:nvSpPr>
          <p:cNvPr id="121865" name="Rectangle 6"/>
          <p:cNvSpPr>
            <a:spLocks noChangeArrowheads="1"/>
          </p:cNvSpPr>
          <p:nvPr/>
        </p:nvSpPr>
        <p:spPr bwMode="auto">
          <a:xfrm>
            <a:off x="2908300" y="26162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...</a:t>
            </a:r>
          </a:p>
        </p:txBody>
      </p:sp>
      <p:sp>
        <p:nvSpPr>
          <p:cNvPr id="121866" name="Rectangle 7"/>
          <p:cNvSpPr>
            <a:spLocks noChangeArrowheads="1"/>
          </p:cNvSpPr>
          <p:nvPr/>
        </p:nvSpPr>
        <p:spPr bwMode="auto">
          <a:xfrm>
            <a:off x="2908300" y="31496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k63</a:t>
            </a:r>
          </a:p>
        </p:txBody>
      </p:sp>
      <p:sp>
        <p:nvSpPr>
          <p:cNvPr id="121867" name="Line 10"/>
          <p:cNvSpPr>
            <a:spLocks noChangeShapeType="1"/>
          </p:cNvSpPr>
          <p:nvPr/>
        </p:nvSpPr>
        <p:spPr bwMode="auto">
          <a:xfrm>
            <a:off x="2908300" y="185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Line 11"/>
          <p:cNvSpPr>
            <a:spLocks noChangeShapeType="1"/>
          </p:cNvSpPr>
          <p:nvPr/>
        </p:nvSpPr>
        <p:spPr bwMode="auto">
          <a:xfrm>
            <a:off x="3594100" y="200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69" name="Group 12"/>
          <p:cNvGrpSpPr>
            <a:grpSpLocks/>
          </p:cNvGrpSpPr>
          <p:nvPr/>
        </p:nvGrpSpPr>
        <p:grpSpPr bwMode="auto">
          <a:xfrm>
            <a:off x="5715000" y="1676400"/>
            <a:ext cx="1981200" cy="914400"/>
            <a:chOff x="3600" y="1056"/>
            <a:chExt cx="1248" cy="576"/>
          </a:xfrm>
        </p:grpSpPr>
        <p:sp>
          <p:nvSpPr>
            <p:cNvPr id="121900" name="Rectangle 13"/>
            <p:cNvSpPr>
              <a:spLocks noChangeArrowheads="1"/>
            </p:cNvSpPr>
            <p:nvPr/>
          </p:nvSpPr>
          <p:spPr bwMode="auto">
            <a:xfrm>
              <a:off x="3600" y="1056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k1</a:t>
              </a:r>
            </a:p>
          </p:txBody>
        </p:sp>
        <p:sp>
          <p:nvSpPr>
            <p:cNvPr id="121901" name="Rectangle 14"/>
            <p:cNvSpPr>
              <a:spLocks noChangeArrowheads="1"/>
            </p:cNvSpPr>
            <p:nvPr/>
          </p:nvSpPr>
          <p:spPr bwMode="auto">
            <a:xfrm>
              <a:off x="3600" y="120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1902" name="Rectangle 15"/>
            <p:cNvSpPr>
              <a:spLocks noChangeArrowheads="1"/>
            </p:cNvSpPr>
            <p:nvPr/>
          </p:nvSpPr>
          <p:spPr bwMode="auto">
            <a:xfrm>
              <a:off x="3600" y="134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  <p:sp>
          <p:nvSpPr>
            <p:cNvPr id="121903" name="Rectangle 16"/>
            <p:cNvSpPr>
              <a:spLocks noChangeArrowheads="1"/>
            </p:cNvSpPr>
            <p:nvPr/>
          </p:nvSpPr>
          <p:spPr bwMode="auto">
            <a:xfrm>
              <a:off x="3600" y="1488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</p:grpSp>
      <p:grpSp>
        <p:nvGrpSpPr>
          <p:cNvPr id="121870" name="Group 17"/>
          <p:cNvGrpSpPr>
            <a:grpSpLocks/>
          </p:cNvGrpSpPr>
          <p:nvPr/>
        </p:nvGrpSpPr>
        <p:grpSpPr bwMode="auto">
          <a:xfrm>
            <a:off x="5715000" y="2590800"/>
            <a:ext cx="1981200" cy="914400"/>
            <a:chOff x="3600" y="1056"/>
            <a:chExt cx="1248" cy="576"/>
          </a:xfrm>
        </p:grpSpPr>
        <p:sp>
          <p:nvSpPr>
            <p:cNvPr id="121896" name="Rectangle 18"/>
            <p:cNvSpPr>
              <a:spLocks noChangeArrowheads="1"/>
            </p:cNvSpPr>
            <p:nvPr/>
          </p:nvSpPr>
          <p:spPr bwMode="auto">
            <a:xfrm>
              <a:off x="3600" y="1056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k2</a:t>
              </a:r>
            </a:p>
          </p:txBody>
        </p:sp>
        <p:sp>
          <p:nvSpPr>
            <p:cNvPr id="121897" name="Rectangle 19"/>
            <p:cNvSpPr>
              <a:spLocks noChangeArrowheads="1"/>
            </p:cNvSpPr>
            <p:nvPr/>
          </p:nvSpPr>
          <p:spPr bwMode="auto">
            <a:xfrm>
              <a:off x="3600" y="120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1898" name="Rectangle 20"/>
            <p:cNvSpPr>
              <a:spLocks noChangeArrowheads="1"/>
            </p:cNvSpPr>
            <p:nvPr/>
          </p:nvSpPr>
          <p:spPr bwMode="auto">
            <a:xfrm>
              <a:off x="3600" y="134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  <p:sp>
          <p:nvSpPr>
            <p:cNvPr id="121899" name="Rectangle 21"/>
            <p:cNvSpPr>
              <a:spLocks noChangeArrowheads="1"/>
            </p:cNvSpPr>
            <p:nvPr/>
          </p:nvSpPr>
          <p:spPr bwMode="auto">
            <a:xfrm>
              <a:off x="3600" y="1488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</p:grpSp>
      <p:grpSp>
        <p:nvGrpSpPr>
          <p:cNvPr id="121871" name="Group 22"/>
          <p:cNvGrpSpPr>
            <a:grpSpLocks/>
          </p:cNvGrpSpPr>
          <p:nvPr/>
        </p:nvGrpSpPr>
        <p:grpSpPr bwMode="auto">
          <a:xfrm>
            <a:off x="5715000" y="3505200"/>
            <a:ext cx="1981200" cy="914400"/>
            <a:chOff x="3600" y="1056"/>
            <a:chExt cx="1248" cy="576"/>
          </a:xfrm>
        </p:grpSpPr>
        <p:sp>
          <p:nvSpPr>
            <p:cNvPr id="121892" name="Rectangle 23"/>
            <p:cNvSpPr>
              <a:spLocks noChangeArrowheads="1"/>
            </p:cNvSpPr>
            <p:nvPr/>
          </p:nvSpPr>
          <p:spPr bwMode="auto">
            <a:xfrm>
              <a:off x="3600" y="1056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k3</a:t>
              </a:r>
            </a:p>
          </p:txBody>
        </p:sp>
        <p:sp>
          <p:nvSpPr>
            <p:cNvPr id="121893" name="Rectangle 24"/>
            <p:cNvSpPr>
              <a:spLocks noChangeArrowheads="1"/>
            </p:cNvSpPr>
            <p:nvPr/>
          </p:nvSpPr>
          <p:spPr bwMode="auto">
            <a:xfrm>
              <a:off x="3600" y="120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1894" name="Rectangle 25"/>
            <p:cNvSpPr>
              <a:spLocks noChangeArrowheads="1"/>
            </p:cNvSpPr>
            <p:nvPr/>
          </p:nvSpPr>
          <p:spPr bwMode="auto">
            <a:xfrm>
              <a:off x="3600" y="134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  <p:sp>
          <p:nvSpPr>
            <p:cNvPr id="121895" name="Rectangle 26"/>
            <p:cNvSpPr>
              <a:spLocks noChangeArrowheads="1"/>
            </p:cNvSpPr>
            <p:nvPr/>
          </p:nvSpPr>
          <p:spPr bwMode="auto">
            <a:xfrm>
              <a:off x="3600" y="1488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  <a:p>
              <a:endParaRPr lang="en-US" sz="2000"/>
            </a:p>
          </p:txBody>
        </p:sp>
      </p:grpSp>
      <p:sp>
        <p:nvSpPr>
          <p:cNvPr id="121872" name="Line 27"/>
          <p:cNvSpPr>
            <a:spLocks noChangeShapeType="1"/>
          </p:cNvSpPr>
          <p:nvPr/>
        </p:nvSpPr>
        <p:spPr bwMode="auto">
          <a:xfrm>
            <a:off x="57150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3" name="Line 28"/>
          <p:cNvSpPr>
            <a:spLocks noChangeShapeType="1"/>
          </p:cNvSpPr>
          <p:nvPr/>
        </p:nvSpPr>
        <p:spPr bwMode="auto">
          <a:xfrm>
            <a:off x="76962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4" name="Line 29"/>
          <p:cNvSpPr>
            <a:spLocks noChangeShapeType="1"/>
          </p:cNvSpPr>
          <p:nvPr/>
        </p:nvSpPr>
        <p:spPr bwMode="auto">
          <a:xfrm flipH="1" flipV="1">
            <a:off x="6705600" y="4876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5" name="Text Box 31"/>
          <p:cNvSpPr txBox="1">
            <a:spLocks noChangeArrowheads="1"/>
          </p:cNvSpPr>
          <p:nvPr/>
        </p:nvSpPr>
        <p:spPr bwMode="auto">
          <a:xfrm>
            <a:off x="8001000" y="1752600"/>
            <a:ext cx="8255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1 data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800"/>
              <a:t>block</a:t>
            </a:r>
          </a:p>
        </p:txBody>
      </p:sp>
      <p:sp>
        <p:nvSpPr>
          <p:cNvPr id="121876" name="AutoShape 32"/>
          <p:cNvSpPr>
            <a:spLocks/>
          </p:cNvSpPr>
          <p:nvPr/>
        </p:nvSpPr>
        <p:spPr bwMode="auto">
          <a:xfrm>
            <a:off x="7772400" y="16002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Rectangle 35"/>
          <p:cNvSpPr>
            <a:spLocks noChangeArrowheads="1"/>
          </p:cNvSpPr>
          <p:nvPr/>
        </p:nvSpPr>
        <p:spPr bwMode="auto">
          <a:xfrm>
            <a:off x="3594100" y="20828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1878" name="Rectangle 37"/>
          <p:cNvSpPr>
            <a:spLocks noChangeArrowheads="1"/>
          </p:cNvSpPr>
          <p:nvPr/>
        </p:nvSpPr>
        <p:spPr bwMode="auto">
          <a:xfrm>
            <a:off x="3594100" y="1549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1879" name="Rectangle 38"/>
          <p:cNvSpPr>
            <a:spLocks noChangeArrowheads="1"/>
          </p:cNvSpPr>
          <p:nvPr/>
        </p:nvSpPr>
        <p:spPr bwMode="auto">
          <a:xfrm>
            <a:off x="3594100" y="2616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1880" name="Rectangle 39"/>
          <p:cNvSpPr>
            <a:spLocks noChangeArrowheads="1"/>
          </p:cNvSpPr>
          <p:nvPr/>
        </p:nvSpPr>
        <p:spPr bwMode="auto">
          <a:xfrm>
            <a:off x="3594100" y="3149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1881" name="Text Box 41"/>
          <p:cNvSpPr txBox="1">
            <a:spLocks noChangeArrowheads="1"/>
          </p:cNvSpPr>
          <p:nvPr/>
        </p:nvSpPr>
        <p:spPr bwMode="auto">
          <a:xfrm>
            <a:off x="3822700" y="4165600"/>
            <a:ext cx="76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next</a:t>
            </a:r>
          </a:p>
        </p:txBody>
      </p:sp>
      <p:sp>
        <p:nvSpPr>
          <p:cNvPr id="121882" name="Line 42"/>
          <p:cNvSpPr>
            <a:spLocks noChangeShapeType="1"/>
          </p:cNvSpPr>
          <p:nvPr/>
        </p:nvSpPr>
        <p:spPr bwMode="auto">
          <a:xfrm flipV="1">
            <a:off x="3898900" y="1828800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3" name="Line 44"/>
          <p:cNvSpPr>
            <a:spLocks noChangeShapeType="1"/>
          </p:cNvSpPr>
          <p:nvPr/>
        </p:nvSpPr>
        <p:spPr bwMode="auto">
          <a:xfrm>
            <a:off x="3860800" y="2374900"/>
            <a:ext cx="17780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4" name="AutoShape 45"/>
          <p:cNvSpPr>
            <a:spLocks/>
          </p:cNvSpPr>
          <p:nvPr/>
        </p:nvSpPr>
        <p:spPr bwMode="auto">
          <a:xfrm>
            <a:off x="2336800" y="1587500"/>
            <a:ext cx="368300" cy="2628900"/>
          </a:xfrm>
          <a:prstGeom prst="leftBrace">
            <a:avLst>
              <a:gd name="adj1" fmla="val 59483"/>
              <a:gd name="adj2" fmla="val 620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5" name="Rectangle 46"/>
          <p:cNvSpPr>
            <a:spLocks noChangeArrowheads="1"/>
          </p:cNvSpPr>
          <p:nvPr/>
        </p:nvSpPr>
        <p:spPr bwMode="auto">
          <a:xfrm>
            <a:off x="2908300" y="36830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-</a:t>
            </a:r>
          </a:p>
        </p:txBody>
      </p:sp>
      <p:sp>
        <p:nvSpPr>
          <p:cNvPr id="121886" name="Rectangle 47"/>
          <p:cNvSpPr>
            <a:spLocks noChangeArrowheads="1"/>
          </p:cNvSpPr>
          <p:nvPr/>
        </p:nvSpPr>
        <p:spPr bwMode="auto">
          <a:xfrm>
            <a:off x="3594100" y="36830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1887" name="Freeform 48"/>
          <p:cNvSpPr>
            <a:spLocks/>
          </p:cNvSpPr>
          <p:nvPr/>
        </p:nvSpPr>
        <p:spPr bwMode="auto">
          <a:xfrm>
            <a:off x="3848100" y="3225800"/>
            <a:ext cx="1358900" cy="1587500"/>
          </a:xfrm>
          <a:custGeom>
            <a:avLst/>
            <a:gdLst>
              <a:gd name="T0" fmla="*/ 0 w 856"/>
              <a:gd name="T1" fmla="*/ 221773750 h 1000"/>
              <a:gd name="T2" fmla="*/ 1532255000 w 856"/>
              <a:gd name="T3" fmla="*/ 383063750 h 1000"/>
              <a:gd name="T4" fmla="*/ 2147483647 w 856"/>
              <a:gd name="T5" fmla="*/ 2147483647 h 1000"/>
              <a:gd name="T6" fmla="*/ 0 60000 65536"/>
              <a:gd name="T7" fmla="*/ 0 60000 65536"/>
              <a:gd name="T8" fmla="*/ 0 60000 65536"/>
              <a:gd name="T9" fmla="*/ 0 w 856"/>
              <a:gd name="T10" fmla="*/ 0 h 1000"/>
              <a:gd name="T11" fmla="*/ 856 w 856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6" h="1000">
                <a:moveTo>
                  <a:pt x="0" y="88"/>
                </a:moveTo>
                <a:cubicBezTo>
                  <a:pt x="232" y="44"/>
                  <a:pt x="465" y="0"/>
                  <a:pt x="608" y="152"/>
                </a:cubicBezTo>
                <a:cubicBezTo>
                  <a:pt x="751" y="304"/>
                  <a:pt x="803" y="652"/>
                  <a:pt x="856" y="10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8" name="Line 40"/>
          <p:cNvSpPr>
            <a:spLocks noChangeShapeType="1"/>
          </p:cNvSpPr>
          <p:nvPr/>
        </p:nvSpPr>
        <p:spPr bwMode="auto">
          <a:xfrm>
            <a:off x="3835400" y="3975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9" name="Line 49"/>
          <p:cNvSpPr>
            <a:spLocks noChangeShapeType="1"/>
          </p:cNvSpPr>
          <p:nvPr/>
        </p:nvSpPr>
        <p:spPr bwMode="auto">
          <a:xfrm>
            <a:off x="5719763" y="2586038"/>
            <a:ext cx="197643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90" name="Line 50"/>
          <p:cNvSpPr>
            <a:spLocks noChangeShapeType="1"/>
          </p:cNvSpPr>
          <p:nvPr/>
        </p:nvSpPr>
        <p:spPr bwMode="auto">
          <a:xfrm>
            <a:off x="5745163" y="3500438"/>
            <a:ext cx="197643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91" name="Line 51"/>
          <p:cNvSpPr>
            <a:spLocks noChangeShapeType="1"/>
          </p:cNvSpPr>
          <p:nvPr/>
        </p:nvSpPr>
        <p:spPr bwMode="auto">
          <a:xfrm>
            <a:off x="5745163" y="4414838"/>
            <a:ext cx="197643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5BFE3-6DBA-4FD6-B428-7C840D65FC5C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2159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Size comparison        Ref. #1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605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  </a:t>
            </a:r>
            <a:r>
              <a:rPr lang="en-US" u="sng" smtClean="0"/>
              <a:t>Static Index</a:t>
            </a:r>
            <a:r>
              <a:rPr lang="en-US" smtClean="0"/>
              <a:t>                   B-tree</a:t>
            </a:r>
          </a:p>
          <a:p>
            <a:pPr eaLnBrk="1" hangingPunct="1">
              <a:buFontTx/>
              <a:buNone/>
            </a:pPr>
            <a:r>
              <a:rPr lang="en-US" smtClean="0"/>
              <a:t># data 				# data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mtClean="0"/>
              <a:t>blocks	   height      	blocks     height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000" smtClean="0"/>
              <a:t>2 -&gt; 127		2	   2 -&gt; 63		     2</a:t>
            </a:r>
          </a:p>
          <a:p>
            <a:pPr eaLnBrk="1" hangingPunct="1">
              <a:buFontTx/>
              <a:buNone/>
            </a:pPr>
            <a:r>
              <a:rPr lang="en-US" sz="2000" smtClean="0"/>
              <a:t>128 -&gt; 16,129 		3   	   64 -&gt; 3968	     	     3</a:t>
            </a:r>
          </a:p>
          <a:p>
            <a:pPr eaLnBrk="1" hangingPunct="1">
              <a:buFontTx/>
              <a:buNone/>
            </a:pPr>
            <a:r>
              <a:rPr lang="en-US" sz="2000" smtClean="0"/>
              <a:t>16,130 -&gt; 2,048,383	4	   3969 -&gt; 250,047    	     4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			   250,048 -&gt; 15,752,961    5</a:t>
            </a:r>
          </a:p>
        </p:txBody>
      </p:sp>
      <p:sp>
        <p:nvSpPr>
          <p:cNvPr id="122887" name="Line 4"/>
          <p:cNvSpPr>
            <a:spLocks noChangeShapeType="1"/>
          </p:cNvSpPr>
          <p:nvPr/>
        </p:nvSpPr>
        <p:spPr bwMode="auto">
          <a:xfrm>
            <a:off x="4559300" y="14605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7"/>
          <p:cNvSpPr>
            <a:spLocks noChangeShapeType="1"/>
          </p:cNvSpPr>
          <p:nvPr/>
        </p:nvSpPr>
        <p:spPr bwMode="auto">
          <a:xfrm>
            <a:off x="749300" y="35179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F3C266-58D5-46F6-98C9-07238CBD205D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55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Ref. #1 analysis claims</a:t>
            </a: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2781300"/>
          </a:xfrm>
        </p:spPr>
        <p:txBody>
          <a:bodyPr/>
          <a:lstStyle/>
          <a:p>
            <a:pPr eaLnBrk="1" hangingPunct="1"/>
            <a:r>
              <a:rPr lang="en-US" smtClean="0"/>
              <a:t>For an 8,000 block file,					after 32,000 inserts</a:t>
            </a:r>
          </a:p>
          <a:p>
            <a:pPr eaLnBrk="1" hangingPunct="1">
              <a:buFontTx/>
              <a:buNone/>
            </a:pPr>
            <a:r>
              <a:rPr lang="en-US" smtClean="0"/>
              <a:t>		after 16,000 lookups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  </a:t>
            </a:r>
            <a:r>
              <a:rPr lang="en-US" smtClean="0"/>
              <a:t> Static index saves enough accesses		to allow for reorganization</a:t>
            </a:r>
          </a:p>
          <a:p>
            <a:pPr eaLnBrk="1" hangingPunct="1"/>
            <a:endParaRPr lang="en-US" smtClean="0"/>
          </a:p>
        </p:txBody>
      </p:sp>
      <p:sp>
        <p:nvSpPr>
          <p:cNvPr id="123911" name="AutoShape 5"/>
          <p:cNvSpPr>
            <a:spLocks/>
          </p:cNvSpPr>
          <p:nvPr/>
        </p:nvSpPr>
        <p:spPr bwMode="auto">
          <a:xfrm>
            <a:off x="1524000" y="21463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700B1-7B2D-46A3-961D-ABBE156CDD8B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55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Ref. #1 analysis claims</a:t>
            </a:r>
          </a:p>
        </p:txBody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2781300"/>
          </a:xfrm>
        </p:spPr>
        <p:txBody>
          <a:bodyPr/>
          <a:lstStyle/>
          <a:p>
            <a:pPr eaLnBrk="1" hangingPunct="1"/>
            <a:r>
              <a:rPr lang="en-US" smtClean="0"/>
              <a:t>For an 8,000 block file,					after 32,000 inserts</a:t>
            </a:r>
          </a:p>
          <a:p>
            <a:pPr eaLnBrk="1" hangingPunct="1">
              <a:buFontTx/>
              <a:buNone/>
            </a:pPr>
            <a:r>
              <a:rPr lang="en-US" smtClean="0"/>
              <a:t>		after 16,000 lookups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  </a:t>
            </a:r>
            <a:r>
              <a:rPr lang="en-US" smtClean="0"/>
              <a:t> Static index saves enough accesses		to allow for reorganization</a:t>
            </a:r>
          </a:p>
          <a:p>
            <a:pPr eaLnBrk="1" hangingPunct="1"/>
            <a:endParaRPr lang="en-US" smtClean="0"/>
          </a:p>
        </p:txBody>
      </p:sp>
      <p:sp>
        <p:nvSpPr>
          <p:cNvPr id="124935" name="AutoShape 5"/>
          <p:cNvSpPr>
            <a:spLocks/>
          </p:cNvSpPr>
          <p:nvPr/>
        </p:nvSpPr>
        <p:spPr bwMode="auto">
          <a:xfrm>
            <a:off x="1524000" y="21463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936" name="Group 8"/>
          <p:cNvGrpSpPr>
            <a:grpSpLocks/>
          </p:cNvGrpSpPr>
          <p:nvPr/>
        </p:nvGrpSpPr>
        <p:grpSpPr bwMode="auto">
          <a:xfrm>
            <a:off x="546100" y="4800600"/>
            <a:ext cx="7775575" cy="914400"/>
            <a:chOff x="296" y="3176"/>
            <a:chExt cx="4898" cy="576"/>
          </a:xfrm>
        </p:grpSpPr>
        <p:sp>
          <p:nvSpPr>
            <p:cNvPr id="124937" name="AutoShape 6"/>
            <p:cNvSpPr>
              <a:spLocks noChangeArrowheads="1"/>
            </p:cNvSpPr>
            <p:nvPr/>
          </p:nvSpPr>
          <p:spPr bwMode="auto">
            <a:xfrm>
              <a:off x="296" y="3176"/>
              <a:ext cx="2448" cy="576"/>
            </a:xfrm>
            <a:prstGeom prst="rightArrow">
              <a:avLst>
                <a:gd name="adj1" fmla="val 50000"/>
                <a:gd name="adj2" fmla="val 1062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/>
                <a:t>Ref. #1 conclusion</a:t>
              </a:r>
            </a:p>
          </p:txBody>
        </p:sp>
        <p:sp>
          <p:nvSpPr>
            <p:cNvPr id="124938" name="Text Box 7"/>
            <p:cNvSpPr txBox="1">
              <a:spLocks noChangeArrowheads="1"/>
            </p:cNvSpPr>
            <p:nvPr/>
          </p:nvSpPr>
          <p:spPr bwMode="auto">
            <a:xfrm>
              <a:off x="2840" y="3272"/>
              <a:ext cx="23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Static index better!!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CD7F2-C69B-440C-A000-C0E736347F7B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25957" name="Rectangle 2"/>
          <p:cNvSpPr>
            <a:spLocks noChangeArrowheads="1"/>
          </p:cNvSpPr>
          <p:nvPr/>
        </p:nvSpPr>
        <p:spPr bwMode="auto">
          <a:xfrm>
            <a:off x="482600" y="660400"/>
            <a:ext cx="7772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u="sng"/>
              <a:t>Ref #2:</a:t>
            </a:r>
            <a:r>
              <a:rPr lang="en-US" sz="3200"/>
              <a:t>   M. Stonebraker,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	“Retrospective on a database			 system,”   TODS, June 1980</a:t>
            </a:r>
            <a:endParaRPr lang="en-US" sz="3200" u="sng"/>
          </a:p>
        </p:txBody>
      </p:sp>
      <p:grpSp>
        <p:nvGrpSpPr>
          <p:cNvPr id="125958" name="Group 5"/>
          <p:cNvGrpSpPr>
            <a:grpSpLocks/>
          </p:cNvGrpSpPr>
          <p:nvPr/>
        </p:nvGrpSpPr>
        <p:grpSpPr bwMode="auto">
          <a:xfrm>
            <a:off x="635000" y="2908300"/>
            <a:ext cx="7372350" cy="914400"/>
            <a:chOff x="288" y="816"/>
            <a:chExt cx="4644" cy="576"/>
          </a:xfrm>
        </p:grpSpPr>
        <p:sp>
          <p:nvSpPr>
            <p:cNvPr id="125959" name="AutoShape 3"/>
            <p:cNvSpPr>
              <a:spLocks noChangeArrowheads="1"/>
            </p:cNvSpPr>
            <p:nvPr/>
          </p:nvSpPr>
          <p:spPr bwMode="auto">
            <a:xfrm>
              <a:off x="288" y="816"/>
              <a:ext cx="2448" cy="576"/>
            </a:xfrm>
            <a:prstGeom prst="rightArrow">
              <a:avLst>
                <a:gd name="adj1" fmla="val 50000"/>
                <a:gd name="adj2" fmla="val 1062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/>
                <a:t>Ref. #2 conclusion</a:t>
              </a:r>
            </a:p>
          </p:txBody>
        </p:sp>
        <p:sp>
          <p:nvSpPr>
            <p:cNvPr id="125960" name="Text Box 4"/>
            <p:cNvSpPr txBox="1">
              <a:spLocks noChangeArrowheads="1"/>
            </p:cNvSpPr>
            <p:nvPr/>
          </p:nvSpPr>
          <p:spPr bwMode="auto">
            <a:xfrm>
              <a:off x="3084" y="912"/>
              <a:ext cx="18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B-trees better!!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0FD49-694F-4735-AE8E-DEA58D03542C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1562100"/>
            <a:ext cx="7772400" cy="1714500"/>
          </a:xfrm>
        </p:spPr>
        <p:txBody>
          <a:bodyPr/>
          <a:lstStyle/>
          <a:p>
            <a:pPr eaLnBrk="1" hangingPunct="1"/>
            <a:r>
              <a:rPr lang="en-US" smtClean="0"/>
              <a:t>DBA does not know </a:t>
            </a:r>
            <a:r>
              <a:rPr lang="en-US" u="sng" smtClean="0"/>
              <a:t>when</a:t>
            </a:r>
            <a:r>
              <a:rPr lang="en-US" smtClean="0"/>
              <a:t> to reorganize</a:t>
            </a:r>
          </a:p>
          <a:p>
            <a:pPr eaLnBrk="1" hangingPunct="1"/>
            <a:r>
              <a:rPr lang="en-US" smtClean="0"/>
              <a:t>DBA does not know </a:t>
            </a:r>
            <a:r>
              <a:rPr lang="en-US" u="sng" smtClean="0"/>
              <a:t>how full</a:t>
            </a:r>
            <a:r>
              <a:rPr lang="en-US" smtClean="0"/>
              <a:t> to load		pages of new index</a:t>
            </a:r>
          </a:p>
        </p:txBody>
      </p:sp>
      <p:grpSp>
        <p:nvGrpSpPr>
          <p:cNvPr id="126982" name="Group 3"/>
          <p:cNvGrpSpPr>
            <a:grpSpLocks/>
          </p:cNvGrpSpPr>
          <p:nvPr/>
        </p:nvGrpSpPr>
        <p:grpSpPr bwMode="auto">
          <a:xfrm>
            <a:off x="698500" y="393700"/>
            <a:ext cx="7372350" cy="914400"/>
            <a:chOff x="288" y="816"/>
            <a:chExt cx="4644" cy="576"/>
          </a:xfrm>
        </p:grpSpPr>
        <p:sp>
          <p:nvSpPr>
            <p:cNvPr id="126983" name="AutoShape 4"/>
            <p:cNvSpPr>
              <a:spLocks noChangeArrowheads="1"/>
            </p:cNvSpPr>
            <p:nvPr/>
          </p:nvSpPr>
          <p:spPr bwMode="auto">
            <a:xfrm>
              <a:off x="288" y="816"/>
              <a:ext cx="2448" cy="576"/>
            </a:xfrm>
            <a:prstGeom prst="rightArrow">
              <a:avLst>
                <a:gd name="adj1" fmla="val 50000"/>
                <a:gd name="adj2" fmla="val 1062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/>
                <a:t>Ref. #2 conclusion</a:t>
              </a:r>
            </a:p>
          </p:txBody>
        </p:sp>
        <p:sp>
          <p:nvSpPr>
            <p:cNvPr id="126984" name="Text Box 5"/>
            <p:cNvSpPr txBox="1">
              <a:spLocks noChangeArrowheads="1"/>
            </p:cNvSpPr>
            <p:nvPr/>
          </p:nvSpPr>
          <p:spPr bwMode="auto">
            <a:xfrm>
              <a:off x="3084" y="912"/>
              <a:ext cx="18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B-trees better!!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6BE16-1A0D-49C7-9E9A-7CD6605D326A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1727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Buffering</a:t>
            </a:r>
          </a:p>
          <a:p>
            <a:pPr lvl="1" eaLnBrk="1" hangingPunct="1"/>
            <a:r>
              <a:rPr lang="en-US" smtClean="0"/>
              <a:t>B-tree: has fixed buffer requirements</a:t>
            </a:r>
          </a:p>
          <a:p>
            <a:pPr lvl="1" eaLnBrk="1" hangingPunct="1"/>
            <a:r>
              <a:rPr lang="en-US" smtClean="0"/>
              <a:t>Static index: must read several overflow				blocks to be efficient					(large &amp; variable size					 buffers needed for this)</a:t>
            </a:r>
          </a:p>
        </p:txBody>
      </p:sp>
      <p:grpSp>
        <p:nvGrpSpPr>
          <p:cNvPr id="128006" name="Group 3"/>
          <p:cNvGrpSpPr>
            <a:grpSpLocks/>
          </p:cNvGrpSpPr>
          <p:nvPr/>
        </p:nvGrpSpPr>
        <p:grpSpPr bwMode="auto">
          <a:xfrm>
            <a:off x="749300" y="508000"/>
            <a:ext cx="7372350" cy="914400"/>
            <a:chOff x="288" y="816"/>
            <a:chExt cx="4644" cy="576"/>
          </a:xfrm>
        </p:grpSpPr>
        <p:sp>
          <p:nvSpPr>
            <p:cNvPr id="128007" name="AutoShape 4"/>
            <p:cNvSpPr>
              <a:spLocks noChangeArrowheads="1"/>
            </p:cNvSpPr>
            <p:nvPr/>
          </p:nvSpPr>
          <p:spPr bwMode="auto">
            <a:xfrm>
              <a:off x="288" y="816"/>
              <a:ext cx="2448" cy="576"/>
            </a:xfrm>
            <a:prstGeom prst="rightArrow">
              <a:avLst>
                <a:gd name="adj1" fmla="val 50000"/>
                <a:gd name="adj2" fmla="val 1062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/>
                <a:t>Ref. #2 conclusion</a:t>
              </a:r>
            </a:p>
          </p:txBody>
        </p:sp>
        <p:sp>
          <p:nvSpPr>
            <p:cNvPr id="128008" name="Text Box 5"/>
            <p:cNvSpPr txBox="1">
              <a:spLocks noChangeArrowheads="1"/>
            </p:cNvSpPr>
            <p:nvPr/>
          </p:nvSpPr>
          <p:spPr bwMode="auto">
            <a:xfrm>
              <a:off x="3084" y="912"/>
              <a:ext cx="18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B-trees better!!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C21BE9-EEE7-49AE-A31B-70FE5F9BFDB5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290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622300"/>
            <a:ext cx="8255000" cy="1943100"/>
          </a:xfrm>
        </p:spPr>
        <p:txBody>
          <a:bodyPr/>
          <a:lstStyle/>
          <a:p>
            <a:pPr eaLnBrk="1" hangingPunct="1"/>
            <a:r>
              <a:rPr lang="en-US" smtClean="0"/>
              <a:t>Speaking of buffering…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  Is LRU a good policy	for B+tree buffers?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32573-39E2-4367-89F6-29582FB3E8F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(2) If file is contiguous, then we can omit</a:t>
            </a:r>
          </a:p>
          <a:p>
            <a:pPr eaLnBrk="1" hangingPunct="1">
              <a:buFontTx/>
              <a:buNone/>
            </a:pPr>
            <a:r>
              <a:rPr lang="en-US" smtClean="0"/>
              <a:t>		pointers (i.e., compute them)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noFill/>
        </p:spPr>
        <p:txBody>
          <a:bodyPr/>
          <a:lstStyle/>
          <a:p>
            <a:pPr algn="l" eaLnBrk="1" hangingPunct="1"/>
            <a:r>
              <a:rPr lang="en-US" sz="3600" u="sng" smtClean="0"/>
              <a:t>Notes on pointers: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2C3073-4D81-4BB2-907E-5D8FFC3A3561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300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622300"/>
            <a:ext cx="8255000" cy="1943100"/>
          </a:xfrm>
        </p:spPr>
        <p:txBody>
          <a:bodyPr/>
          <a:lstStyle/>
          <a:p>
            <a:pPr eaLnBrk="1" hangingPunct="1"/>
            <a:r>
              <a:rPr lang="en-US" smtClean="0"/>
              <a:t>Speaking of buffering…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  Is LRU a good policy	for B+tree buffers?</a:t>
            </a:r>
            <a:endParaRPr lang="en-US" smtClean="0"/>
          </a:p>
        </p:txBody>
      </p:sp>
      <p:sp>
        <p:nvSpPr>
          <p:cNvPr id="130054" name="Rectangle 3"/>
          <p:cNvSpPr>
            <a:spLocks noChangeArrowheads="1"/>
          </p:cNvSpPr>
          <p:nvPr/>
        </p:nvSpPr>
        <p:spPr bwMode="auto">
          <a:xfrm>
            <a:off x="660400" y="21844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ym typeface="Symbol" pitchFamily="18" charset="2"/>
              </a:rPr>
              <a:t></a:t>
            </a:r>
            <a:r>
              <a:rPr lang="en-US" sz="3200"/>
              <a:t> Of course not!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sym typeface="Symbol" pitchFamily="18" charset="2"/>
              </a:rPr>
              <a:t></a:t>
            </a:r>
            <a:r>
              <a:rPr lang="en-US" sz="3200"/>
              <a:t> Should try to keep root in memory</a:t>
            </a:r>
            <a:br>
              <a:rPr lang="en-US" sz="3200"/>
            </a:br>
            <a:r>
              <a:rPr lang="en-US" sz="3200"/>
              <a:t>  at all times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800"/>
              <a:t>(and perhaps some nodes from second level)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A14E6-D11B-4964-B3C4-3E87C4FE896B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431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Interesting problem: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25600"/>
            <a:ext cx="7772400" cy="81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For B+tree, how large should </a:t>
            </a:r>
            <a:r>
              <a:rPr lang="en-US" i="1" smtClean="0"/>
              <a:t>n</a:t>
            </a:r>
            <a:r>
              <a:rPr lang="en-US" smtClean="0"/>
              <a:t> be?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31079" name="Rectangle 4"/>
          <p:cNvSpPr>
            <a:spLocks noChangeArrowheads="1"/>
          </p:cNvSpPr>
          <p:nvPr/>
        </p:nvSpPr>
        <p:spPr bwMode="auto">
          <a:xfrm>
            <a:off x="3175000" y="2794000"/>
            <a:ext cx="2362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Line 5"/>
          <p:cNvSpPr>
            <a:spLocks noChangeShapeType="1"/>
          </p:cNvSpPr>
          <p:nvPr/>
        </p:nvSpPr>
        <p:spPr bwMode="auto">
          <a:xfrm flipH="1">
            <a:off x="3098800" y="3403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Line 6"/>
          <p:cNvSpPr>
            <a:spLocks noChangeShapeType="1"/>
          </p:cNvSpPr>
          <p:nvPr/>
        </p:nvSpPr>
        <p:spPr bwMode="auto">
          <a:xfrm flipH="1">
            <a:off x="3378200" y="33909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2" name="Line 7"/>
          <p:cNvSpPr>
            <a:spLocks noChangeShapeType="1"/>
          </p:cNvSpPr>
          <p:nvPr/>
        </p:nvSpPr>
        <p:spPr bwMode="auto">
          <a:xfrm flipH="1">
            <a:off x="3657600" y="3403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3" name="Line 8"/>
          <p:cNvSpPr>
            <a:spLocks noChangeShapeType="1"/>
          </p:cNvSpPr>
          <p:nvPr/>
        </p:nvSpPr>
        <p:spPr bwMode="auto">
          <a:xfrm>
            <a:off x="5308600" y="3479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Text Box 9"/>
          <p:cNvSpPr txBox="1">
            <a:spLocks noChangeArrowheads="1"/>
          </p:cNvSpPr>
          <p:nvPr/>
        </p:nvSpPr>
        <p:spPr bwMode="auto">
          <a:xfrm>
            <a:off x="4329113" y="3251200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…</a:t>
            </a:r>
          </a:p>
        </p:txBody>
      </p:sp>
      <p:sp>
        <p:nvSpPr>
          <p:cNvPr id="131085" name="Text Box 10"/>
          <p:cNvSpPr txBox="1">
            <a:spLocks noChangeArrowheads="1"/>
          </p:cNvSpPr>
          <p:nvPr/>
        </p:nvSpPr>
        <p:spPr bwMode="auto">
          <a:xfrm>
            <a:off x="4459288" y="5297488"/>
            <a:ext cx="320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n</a:t>
            </a:r>
            <a:r>
              <a:rPr lang="en-US" sz="2000"/>
              <a:t> is number of keys / node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FD466-E15E-4BCA-A046-756E314A3F58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Sample assumptions:</a:t>
            </a:r>
          </a:p>
        </p:txBody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155700"/>
            <a:ext cx="7772400" cy="111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(1) Time to read node from disk is			(S+T</a:t>
            </a:r>
            <a:r>
              <a:rPr lang="en-US" i="1" smtClean="0"/>
              <a:t>n</a:t>
            </a:r>
            <a:r>
              <a:rPr lang="en-US" smtClean="0"/>
              <a:t>) msec.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367F9-7449-41E9-813A-8AD3DC1C924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33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Sample assumptions:</a:t>
            </a:r>
          </a:p>
        </p:txBody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155700"/>
            <a:ext cx="7772400" cy="111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(1) Time to read node from disk is			(S+T</a:t>
            </a:r>
            <a:r>
              <a:rPr lang="en-US" i="1" smtClean="0"/>
              <a:t>n</a:t>
            </a:r>
            <a:r>
              <a:rPr lang="en-US" smtClean="0"/>
              <a:t>) msec.</a:t>
            </a:r>
          </a:p>
        </p:txBody>
      </p:sp>
      <p:sp>
        <p:nvSpPr>
          <p:cNvPr id="133127" name="Rectangle 4"/>
          <p:cNvSpPr>
            <a:spLocks noChangeArrowheads="1"/>
          </p:cNvSpPr>
          <p:nvPr/>
        </p:nvSpPr>
        <p:spPr bwMode="auto">
          <a:xfrm>
            <a:off x="609600" y="2222500"/>
            <a:ext cx="77724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(2) Once block in memory, use binary		search to locate key:					(</a:t>
            </a:r>
            <a:r>
              <a:rPr lang="en-US" sz="3200" i="1"/>
              <a:t>a</a:t>
            </a:r>
            <a:r>
              <a:rPr lang="en-US" sz="3200"/>
              <a:t> + </a:t>
            </a:r>
            <a:r>
              <a:rPr lang="en-US" sz="3200" i="1"/>
              <a:t>b</a:t>
            </a:r>
            <a:r>
              <a:rPr lang="en-US" sz="3200"/>
              <a:t> LOG</a:t>
            </a:r>
            <a:r>
              <a:rPr lang="en-US" sz="3200" baseline="-25000"/>
              <a:t>2</a:t>
            </a:r>
            <a:r>
              <a:rPr lang="en-US" sz="3200"/>
              <a:t> </a:t>
            </a:r>
            <a:r>
              <a:rPr lang="en-US" sz="3200" i="1"/>
              <a:t>n</a:t>
            </a:r>
            <a:r>
              <a:rPr lang="en-US" sz="3200"/>
              <a:t>) msec.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</a:t>
            </a:r>
            <a:r>
              <a:rPr lang="en-US" sz="2400"/>
              <a:t>For some constants </a:t>
            </a:r>
            <a:r>
              <a:rPr lang="en-US" sz="2400" i="1"/>
              <a:t>a</a:t>
            </a:r>
            <a:r>
              <a:rPr lang="en-US" sz="2400"/>
              <a:t>,</a:t>
            </a:r>
            <a:r>
              <a:rPr lang="en-US" sz="2400" i="1"/>
              <a:t>b;   </a:t>
            </a:r>
            <a:r>
              <a:rPr lang="en-US" sz="2400"/>
              <a:t>Assume a &lt;&lt;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062C7-2D6A-44A1-886C-F32BDF74F2B9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Sample assumptions: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155700"/>
            <a:ext cx="7772400" cy="111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(1) Time to read node from disk is			(S+T</a:t>
            </a:r>
            <a:r>
              <a:rPr lang="en-US" i="1" smtClean="0"/>
              <a:t>n</a:t>
            </a:r>
            <a:r>
              <a:rPr lang="en-US" smtClean="0"/>
              <a:t>) msec.</a:t>
            </a:r>
          </a:p>
        </p:txBody>
      </p:sp>
      <p:sp>
        <p:nvSpPr>
          <p:cNvPr id="134151" name="Rectangle 4"/>
          <p:cNvSpPr>
            <a:spLocks noChangeArrowheads="1"/>
          </p:cNvSpPr>
          <p:nvPr/>
        </p:nvSpPr>
        <p:spPr bwMode="auto">
          <a:xfrm>
            <a:off x="609600" y="2222500"/>
            <a:ext cx="77724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(2) Once block in memory, use binary		search to locate key:					(</a:t>
            </a:r>
            <a:r>
              <a:rPr lang="en-US" sz="3200" i="1"/>
              <a:t>a</a:t>
            </a:r>
            <a:r>
              <a:rPr lang="en-US" sz="3200"/>
              <a:t> + </a:t>
            </a:r>
            <a:r>
              <a:rPr lang="en-US" sz="3200" i="1"/>
              <a:t>b</a:t>
            </a:r>
            <a:r>
              <a:rPr lang="en-US" sz="3200"/>
              <a:t> LOG</a:t>
            </a:r>
            <a:r>
              <a:rPr lang="en-US" sz="3200" baseline="-25000"/>
              <a:t>2</a:t>
            </a:r>
            <a:r>
              <a:rPr lang="en-US" sz="3200"/>
              <a:t> </a:t>
            </a:r>
            <a:r>
              <a:rPr lang="en-US" sz="3200" i="1"/>
              <a:t>n</a:t>
            </a:r>
            <a:r>
              <a:rPr lang="en-US" sz="3200"/>
              <a:t>) msec.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</a:t>
            </a:r>
            <a:r>
              <a:rPr lang="en-US" sz="2400"/>
              <a:t>For some constants </a:t>
            </a:r>
            <a:r>
              <a:rPr lang="en-US" sz="2400" i="1"/>
              <a:t>a</a:t>
            </a:r>
            <a:r>
              <a:rPr lang="en-US" sz="2400"/>
              <a:t>,</a:t>
            </a:r>
            <a:r>
              <a:rPr lang="en-US" sz="2400" i="1"/>
              <a:t>b;   </a:t>
            </a:r>
            <a:r>
              <a:rPr lang="en-US" sz="2400"/>
              <a:t>Assume a &lt;&lt; S</a:t>
            </a:r>
          </a:p>
        </p:txBody>
      </p:sp>
      <p:sp>
        <p:nvSpPr>
          <p:cNvPr id="134152" name="Rectangle 5"/>
          <p:cNvSpPr>
            <a:spLocks noChangeArrowheads="1"/>
          </p:cNvSpPr>
          <p:nvPr/>
        </p:nvSpPr>
        <p:spPr bwMode="auto">
          <a:xfrm>
            <a:off x="558800" y="4457700"/>
            <a:ext cx="77724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(3) Assume B+tree is full, i.e., 			# nodes to examine is LOG</a:t>
            </a:r>
            <a:r>
              <a:rPr lang="en-US" sz="3200" i="1" baseline="-25000"/>
              <a:t>n</a:t>
            </a:r>
            <a:r>
              <a:rPr lang="en-US" sz="3200"/>
              <a:t> </a:t>
            </a:r>
            <a:r>
              <a:rPr lang="en-US" sz="3200" i="1"/>
              <a:t>N</a:t>
            </a:r>
            <a:r>
              <a:rPr lang="en-US" sz="3200"/>
              <a:t>			where </a:t>
            </a:r>
            <a:r>
              <a:rPr lang="en-US" sz="3200" i="1"/>
              <a:t>N</a:t>
            </a:r>
            <a:r>
              <a:rPr lang="en-US" sz="3200"/>
              <a:t> = #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797F4-4923-4483-A3DD-969B2BD6F16B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35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9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smtClean="0">
                <a:sym typeface="ZapfDingbats" pitchFamily="82" charset="2"/>
              </a:rPr>
              <a:t></a:t>
            </a:r>
            <a:r>
              <a:rPr lang="en-US" sz="3600" smtClean="0"/>
              <a:t>Can get:</a:t>
            </a:r>
            <a:br>
              <a:rPr lang="en-US" sz="3600" smtClean="0"/>
            </a:br>
            <a:r>
              <a:rPr lang="en-US" sz="3600" smtClean="0"/>
              <a:t>   </a:t>
            </a:r>
            <a:r>
              <a:rPr lang="en-US" sz="3200" i="1" smtClean="0"/>
              <a:t>f(n)</a:t>
            </a:r>
            <a:r>
              <a:rPr lang="en-US" sz="3200" smtClean="0"/>
              <a:t> = time to find a record</a:t>
            </a:r>
            <a:endParaRPr lang="en-US" sz="3600" smtClean="0"/>
          </a:p>
        </p:txBody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4800" y="2146300"/>
            <a:ext cx="6311900" cy="3162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i="1" smtClean="0"/>
              <a:t>f(n)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				</a:t>
            </a:r>
          </a:p>
          <a:p>
            <a:pPr eaLnBrk="1" hangingPunct="1">
              <a:buFontTx/>
              <a:buNone/>
            </a:pPr>
            <a:r>
              <a:rPr lang="en-US" smtClean="0"/>
              <a:t>			    </a:t>
            </a:r>
            <a:r>
              <a:rPr lang="en-US" sz="2400" i="1" smtClean="0"/>
              <a:t>n</a:t>
            </a:r>
            <a:r>
              <a:rPr lang="en-US" sz="2400" baseline="-25000" smtClean="0"/>
              <a:t>opt</a:t>
            </a:r>
            <a:r>
              <a:rPr lang="en-US" sz="2400" smtClean="0"/>
              <a:t>			</a:t>
            </a:r>
            <a:r>
              <a:rPr lang="en-US" sz="2400" i="1" smtClean="0"/>
              <a:t>n</a:t>
            </a:r>
            <a:endParaRPr lang="en-US" smtClean="0"/>
          </a:p>
        </p:txBody>
      </p:sp>
      <p:sp>
        <p:nvSpPr>
          <p:cNvPr id="135175" name="Line 5"/>
          <p:cNvSpPr>
            <a:spLocks noChangeShapeType="1"/>
          </p:cNvSpPr>
          <p:nvPr/>
        </p:nvSpPr>
        <p:spPr bwMode="auto">
          <a:xfrm flipV="1">
            <a:off x="2641600" y="20701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Line 6"/>
          <p:cNvSpPr>
            <a:spLocks noChangeShapeType="1"/>
          </p:cNvSpPr>
          <p:nvPr/>
        </p:nvSpPr>
        <p:spPr bwMode="auto">
          <a:xfrm>
            <a:off x="2641600" y="44323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Freeform 10"/>
          <p:cNvSpPr>
            <a:spLocks/>
          </p:cNvSpPr>
          <p:nvPr/>
        </p:nvSpPr>
        <p:spPr bwMode="auto">
          <a:xfrm>
            <a:off x="3327400" y="2374900"/>
            <a:ext cx="2362200" cy="1460500"/>
          </a:xfrm>
          <a:custGeom>
            <a:avLst/>
            <a:gdLst>
              <a:gd name="T0" fmla="*/ 0 w 1392"/>
              <a:gd name="T1" fmla="*/ 120967500 h 920"/>
              <a:gd name="T2" fmla="*/ 1520508431 w 1392"/>
              <a:gd name="T3" fmla="*/ 2147483647 h 920"/>
              <a:gd name="T4" fmla="*/ 2147483647 w 1392"/>
              <a:gd name="T5" fmla="*/ 0 h 920"/>
              <a:gd name="T6" fmla="*/ 0 60000 65536"/>
              <a:gd name="T7" fmla="*/ 0 60000 65536"/>
              <a:gd name="T8" fmla="*/ 0 60000 65536"/>
              <a:gd name="T9" fmla="*/ 0 w 1392"/>
              <a:gd name="T10" fmla="*/ 0 h 920"/>
              <a:gd name="T11" fmla="*/ 1392 w 1392"/>
              <a:gd name="T12" fmla="*/ 920 h 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920">
                <a:moveTo>
                  <a:pt x="0" y="48"/>
                </a:moveTo>
                <a:cubicBezTo>
                  <a:pt x="148" y="484"/>
                  <a:pt x="296" y="920"/>
                  <a:pt x="528" y="912"/>
                </a:cubicBezTo>
                <a:cubicBezTo>
                  <a:pt x="760" y="904"/>
                  <a:pt x="1076" y="452"/>
                  <a:pt x="13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Line 11"/>
          <p:cNvSpPr>
            <a:spLocks noChangeShapeType="1"/>
          </p:cNvSpPr>
          <p:nvPr/>
        </p:nvSpPr>
        <p:spPr bwMode="auto">
          <a:xfrm>
            <a:off x="4241800" y="3822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F5534D-3546-4FF1-BBD0-45331F27F2E5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36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66700"/>
            <a:ext cx="7772400" cy="1333500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en-US" sz="3600" smtClean="0">
                <a:sym typeface="ZapfDingbats" pitchFamily="82" charset="2"/>
              </a:rPr>
              <a:t> </a:t>
            </a:r>
            <a:r>
              <a:rPr lang="en-US" sz="3600" smtClean="0"/>
              <a:t>FIND </a:t>
            </a:r>
            <a:r>
              <a:rPr lang="en-US" sz="3600" i="1" smtClean="0"/>
              <a:t>n</a:t>
            </a:r>
            <a:r>
              <a:rPr lang="en-US" sz="3600" baseline="-25000" smtClean="0"/>
              <a:t>opt</a:t>
            </a:r>
            <a:r>
              <a:rPr lang="en-US" sz="3600" smtClean="0"/>
              <a:t> by </a:t>
            </a:r>
            <a:r>
              <a:rPr lang="en-US" sz="3600" i="1" smtClean="0"/>
              <a:t>f’(n)</a:t>
            </a:r>
            <a:r>
              <a:rPr lang="en-US" sz="3600" smtClean="0"/>
              <a:t> = 0</a:t>
            </a:r>
          </a:p>
        </p:txBody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74800"/>
            <a:ext cx="7772400" cy="139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Answer is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opt</a:t>
            </a:r>
            <a:r>
              <a:rPr lang="en-US" dirty="0" smtClean="0"/>
              <a:t> = “few hundred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306CE-0036-4D76-9311-12DFFB7D29A7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37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66700"/>
            <a:ext cx="7772400" cy="1333500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en-US" sz="3600" smtClean="0">
                <a:sym typeface="ZapfDingbats" pitchFamily="82" charset="2"/>
              </a:rPr>
              <a:t> </a:t>
            </a:r>
            <a:r>
              <a:rPr lang="en-US" sz="3600" smtClean="0"/>
              <a:t>FIND </a:t>
            </a:r>
            <a:r>
              <a:rPr lang="en-US" sz="3600" i="1" smtClean="0"/>
              <a:t>n</a:t>
            </a:r>
            <a:r>
              <a:rPr lang="en-US" sz="3600" baseline="-25000" smtClean="0"/>
              <a:t>opt</a:t>
            </a:r>
            <a:r>
              <a:rPr lang="en-US" sz="3600" smtClean="0"/>
              <a:t> by </a:t>
            </a:r>
            <a:r>
              <a:rPr lang="en-US" sz="3600" i="1" smtClean="0"/>
              <a:t>f’(n)</a:t>
            </a:r>
            <a:r>
              <a:rPr lang="en-US" sz="3600" smtClean="0"/>
              <a:t> = 0</a:t>
            </a:r>
          </a:p>
        </p:txBody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74800"/>
            <a:ext cx="7772400" cy="139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Answer is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opt</a:t>
            </a:r>
            <a:r>
              <a:rPr lang="en-US" dirty="0" smtClean="0"/>
              <a:t> = “few hundred</a:t>
            </a:r>
            <a:r>
              <a:rPr lang="en-US" dirty="0" smtClean="0"/>
              <a:t>”</a:t>
            </a:r>
            <a:endParaRPr lang="en-US" dirty="0" smtClean="0"/>
          </a:p>
        </p:txBody>
      </p:sp>
      <p:grpSp>
        <p:nvGrpSpPr>
          <p:cNvPr id="137223" name="Group 7"/>
          <p:cNvGrpSpPr>
            <a:grpSpLocks/>
          </p:cNvGrpSpPr>
          <p:nvPr/>
        </p:nvGrpSpPr>
        <p:grpSpPr bwMode="auto">
          <a:xfrm>
            <a:off x="635000" y="3022600"/>
            <a:ext cx="7772400" cy="2489200"/>
            <a:chOff x="400" y="1904"/>
            <a:chExt cx="4896" cy="1568"/>
          </a:xfrm>
        </p:grpSpPr>
        <p:sp>
          <p:nvSpPr>
            <p:cNvPr id="137224" name="Rectangle 5"/>
            <p:cNvSpPr>
              <a:spLocks noChangeArrowheads="1"/>
            </p:cNvSpPr>
            <p:nvPr/>
          </p:nvSpPr>
          <p:spPr bwMode="auto">
            <a:xfrm>
              <a:off x="400" y="1904"/>
              <a:ext cx="4896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>
                  <a:solidFill>
                    <a:schemeClr val="tx2"/>
                  </a:solidFill>
                  <a:sym typeface="ZapfDingbats" pitchFamily="82" charset="2"/>
                </a:rPr>
                <a:t> </a:t>
              </a:r>
              <a:r>
                <a:rPr lang="en-US">
                  <a:solidFill>
                    <a:schemeClr val="tx2"/>
                  </a:solidFill>
                </a:rPr>
                <a:t>What happens to </a:t>
              </a:r>
              <a:r>
                <a:rPr lang="en-US" i="1">
                  <a:solidFill>
                    <a:schemeClr val="tx2"/>
                  </a:solidFill>
                </a:rPr>
                <a:t>n</a:t>
              </a:r>
              <a:r>
                <a:rPr lang="en-US" baseline="-25000">
                  <a:solidFill>
                    <a:schemeClr val="tx2"/>
                  </a:solidFill>
                </a:rPr>
                <a:t>opt</a:t>
              </a:r>
              <a:r>
                <a:rPr lang="en-US">
                  <a:solidFill>
                    <a:schemeClr val="tx2"/>
                  </a:solidFill>
                </a:rPr>
                <a:t>  as</a:t>
              </a:r>
            </a:p>
          </p:txBody>
        </p:sp>
        <p:sp>
          <p:nvSpPr>
            <p:cNvPr id="137225" name="Rectangle 6"/>
            <p:cNvSpPr>
              <a:spLocks noChangeArrowheads="1"/>
            </p:cNvSpPr>
            <p:nvPr/>
          </p:nvSpPr>
          <p:spPr bwMode="auto">
            <a:xfrm>
              <a:off x="1168" y="2624"/>
              <a:ext cx="3464" cy="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Disk gets faster?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CPU get faster?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00828-01A5-4A5E-AE22-773AD433FDF0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6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Variation on B+tree: B-tree (no +)</a:t>
            </a:r>
          </a:p>
        </p:txBody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63700"/>
            <a:ext cx="7772400" cy="1816100"/>
          </a:xfrm>
        </p:spPr>
        <p:txBody>
          <a:bodyPr/>
          <a:lstStyle/>
          <a:p>
            <a:pPr eaLnBrk="1" hangingPunct="1"/>
            <a:r>
              <a:rPr lang="en-US" smtClean="0"/>
              <a:t>Idea:</a:t>
            </a:r>
          </a:p>
          <a:p>
            <a:pPr lvl="1" eaLnBrk="1" hangingPunct="1"/>
            <a:r>
              <a:rPr lang="en-US" smtClean="0"/>
              <a:t>Avoid duplicate keys</a:t>
            </a:r>
          </a:p>
          <a:p>
            <a:pPr lvl="1" eaLnBrk="1" hangingPunct="1"/>
            <a:r>
              <a:rPr lang="en-US" smtClean="0"/>
              <a:t>Have record pointers in non-leaf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2DC98-3C83-4CD7-B9B1-99370FBFF4BB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000" smtClean="0"/>
              <a:t>		      to record	    to record	     to record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/>
              <a:t>		      with K1	    with K2	     with K3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/>
              <a:t>  to keys	       to keys	       to keys		   to keys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/>
              <a:t> &lt; K1		     K1&lt;x&lt;K2	     K2&lt;x&lt;k3	              &gt;k3</a:t>
            </a:r>
            <a:endParaRPr lang="en-US" smtClean="0"/>
          </a:p>
        </p:txBody>
      </p:sp>
      <p:grpSp>
        <p:nvGrpSpPr>
          <p:cNvPr id="142342" name="Group 11"/>
          <p:cNvGrpSpPr>
            <a:grpSpLocks/>
          </p:cNvGrpSpPr>
          <p:nvPr/>
        </p:nvGrpSpPr>
        <p:grpSpPr bwMode="auto">
          <a:xfrm>
            <a:off x="2057400" y="2209800"/>
            <a:ext cx="4572000" cy="685800"/>
            <a:chOff x="960" y="960"/>
            <a:chExt cx="2880" cy="432"/>
          </a:xfrm>
        </p:grpSpPr>
        <p:sp>
          <p:nvSpPr>
            <p:cNvPr id="142354" name="Rectangle 4"/>
            <p:cNvSpPr>
              <a:spLocks noChangeArrowheads="1"/>
            </p:cNvSpPr>
            <p:nvPr/>
          </p:nvSpPr>
          <p:spPr bwMode="auto">
            <a:xfrm>
              <a:off x="960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5" name="Rectangle 5"/>
            <p:cNvSpPr>
              <a:spLocks noChangeArrowheads="1"/>
            </p:cNvSpPr>
            <p:nvPr/>
          </p:nvSpPr>
          <p:spPr bwMode="auto">
            <a:xfrm>
              <a:off x="1824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6" name="Rectangle 6"/>
            <p:cNvSpPr>
              <a:spLocks noChangeArrowheads="1"/>
            </p:cNvSpPr>
            <p:nvPr/>
          </p:nvSpPr>
          <p:spPr bwMode="auto">
            <a:xfrm>
              <a:off x="3552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7" name="Rectangle 7"/>
            <p:cNvSpPr>
              <a:spLocks noChangeArrowheads="1"/>
            </p:cNvSpPr>
            <p:nvPr/>
          </p:nvSpPr>
          <p:spPr bwMode="auto">
            <a:xfrm>
              <a:off x="2688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8" name="Rectangle 8"/>
            <p:cNvSpPr>
              <a:spLocks noChangeArrowheads="1"/>
            </p:cNvSpPr>
            <p:nvPr/>
          </p:nvSpPr>
          <p:spPr bwMode="auto">
            <a:xfrm>
              <a:off x="1248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K1 P1</a:t>
              </a:r>
            </a:p>
          </p:txBody>
        </p:sp>
        <p:sp>
          <p:nvSpPr>
            <p:cNvPr id="142359" name="Rectangle 9"/>
            <p:cNvSpPr>
              <a:spLocks noChangeArrowheads="1"/>
            </p:cNvSpPr>
            <p:nvPr/>
          </p:nvSpPr>
          <p:spPr bwMode="auto">
            <a:xfrm>
              <a:off x="2112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K2 P2</a:t>
              </a:r>
            </a:p>
          </p:txBody>
        </p:sp>
        <p:sp>
          <p:nvSpPr>
            <p:cNvPr id="142360" name="Rectangle 10"/>
            <p:cNvSpPr>
              <a:spLocks noChangeArrowheads="1"/>
            </p:cNvSpPr>
            <p:nvPr/>
          </p:nvSpPr>
          <p:spPr bwMode="auto">
            <a:xfrm>
              <a:off x="2976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K3 P3</a:t>
              </a:r>
            </a:p>
          </p:txBody>
        </p:sp>
      </p:grpSp>
      <p:sp>
        <p:nvSpPr>
          <p:cNvPr id="142343" name="Line 12"/>
          <p:cNvSpPr>
            <a:spLocks noChangeShapeType="1"/>
          </p:cNvSpPr>
          <p:nvPr/>
        </p:nvSpPr>
        <p:spPr bwMode="auto">
          <a:xfrm>
            <a:off x="29718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13"/>
          <p:cNvSpPr>
            <a:spLocks noChangeShapeType="1"/>
          </p:cNvSpPr>
          <p:nvPr/>
        </p:nvSpPr>
        <p:spPr bwMode="auto">
          <a:xfrm>
            <a:off x="5715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14"/>
          <p:cNvSpPr>
            <a:spLocks noChangeShapeType="1"/>
          </p:cNvSpPr>
          <p:nvPr/>
        </p:nvSpPr>
        <p:spPr bwMode="auto">
          <a:xfrm>
            <a:off x="43434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6"/>
          <p:cNvSpPr>
            <a:spLocks noChangeShapeType="1"/>
          </p:cNvSpPr>
          <p:nvPr/>
        </p:nvSpPr>
        <p:spPr bwMode="auto">
          <a:xfrm flipH="1">
            <a:off x="2971800" y="2819400"/>
            <a:ext cx="228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7"/>
          <p:cNvSpPr>
            <a:spLocks noChangeShapeType="1"/>
          </p:cNvSpPr>
          <p:nvPr/>
        </p:nvSpPr>
        <p:spPr bwMode="auto">
          <a:xfrm flipH="1">
            <a:off x="4572000" y="28194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Line 18"/>
          <p:cNvSpPr>
            <a:spLocks noChangeShapeType="1"/>
          </p:cNvSpPr>
          <p:nvPr/>
        </p:nvSpPr>
        <p:spPr bwMode="auto">
          <a:xfrm>
            <a:off x="5867400" y="2743200"/>
            <a:ext cx="228600" cy="609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Line 19"/>
          <p:cNvSpPr>
            <a:spLocks noChangeShapeType="1"/>
          </p:cNvSpPr>
          <p:nvPr/>
        </p:nvSpPr>
        <p:spPr bwMode="auto">
          <a:xfrm flipH="1">
            <a:off x="1295400" y="25908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Line 20"/>
          <p:cNvSpPr>
            <a:spLocks noChangeShapeType="1"/>
          </p:cNvSpPr>
          <p:nvPr/>
        </p:nvSpPr>
        <p:spPr bwMode="auto">
          <a:xfrm flipH="1">
            <a:off x="35052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Line 21"/>
          <p:cNvSpPr>
            <a:spLocks noChangeShapeType="1"/>
          </p:cNvSpPr>
          <p:nvPr/>
        </p:nvSpPr>
        <p:spPr bwMode="auto">
          <a:xfrm>
            <a:off x="5029200" y="25146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Line 22"/>
          <p:cNvSpPr>
            <a:spLocks noChangeShapeType="1"/>
          </p:cNvSpPr>
          <p:nvPr/>
        </p:nvSpPr>
        <p:spPr bwMode="auto">
          <a:xfrm>
            <a:off x="64008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3" name="Line 23"/>
          <p:cNvSpPr>
            <a:spLocks noChangeShapeType="1"/>
          </p:cNvSpPr>
          <p:nvPr/>
        </p:nvSpPr>
        <p:spPr bwMode="auto">
          <a:xfrm flipH="1">
            <a:off x="4419600" y="1371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FF9F0F-0C19-4847-ADB2-CE6F34F56AA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1600200" y="1143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1600200" y="1676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K1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600200" y="2743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K3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K4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1600200" y="2209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K2</a:t>
            </a:r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16002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>
            <a:off x="2133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4" name="Group 71"/>
          <p:cNvGrpSpPr>
            <a:grpSpLocks/>
          </p:cNvGrpSpPr>
          <p:nvPr/>
        </p:nvGrpSpPr>
        <p:grpSpPr bwMode="auto">
          <a:xfrm>
            <a:off x="4876800" y="1066800"/>
            <a:ext cx="1981200" cy="914400"/>
            <a:chOff x="1632" y="1440"/>
            <a:chExt cx="1248" cy="576"/>
          </a:xfrm>
        </p:grpSpPr>
        <p:sp>
          <p:nvSpPr>
            <p:cNvPr id="13343" name="Rectangle 10"/>
            <p:cNvSpPr>
              <a:spLocks noChangeArrowheads="1"/>
            </p:cNvSpPr>
            <p:nvPr/>
          </p:nvSpPr>
          <p:spPr bwMode="auto">
            <a:xfrm>
              <a:off x="1632" y="144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R1</a:t>
              </a:r>
            </a:p>
          </p:txBody>
        </p:sp>
        <p:sp>
          <p:nvSpPr>
            <p:cNvPr id="13344" name="Rectangle 9"/>
            <p:cNvSpPr>
              <a:spLocks noChangeArrowheads="1"/>
            </p:cNvSpPr>
            <p:nvPr/>
          </p:nvSpPr>
          <p:spPr bwMode="auto">
            <a:xfrm>
              <a:off x="1632" y="1440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3345" name="Line 15"/>
            <p:cNvSpPr>
              <a:spLocks noChangeShapeType="1"/>
            </p:cNvSpPr>
            <p:nvPr/>
          </p:nvSpPr>
          <p:spPr bwMode="auto">
            <a:xfrm>
              <a:off x="1632" y="17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36"/>
            <p:cNvSpPr>
              <a:spLocks noChangeShapeType="1"/>
            </p:cNvSpPr>
            <p:nvPr/>
          </p:nvSpPr>
          <p:spPr bwMode="auto">
            <a:xfrm>
              <a:off x="163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5" name="Line 56"/>
          <p:cNvSpPr>
            <a:spLocks noChangeShapeType="1"/>
          </p:cNvSpPr>
          <p:nvPr/>
        </p:nvSpPr>
        <p:spPr bwMode="auto">
          <a:xfrm>
            <a:off x="4876800" y="472440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57"/>
          <p:cNvSpPr>
            <a:spLocks noChangeShapeType="1"/>
          </p:cNvSpPr>
          <p:nvPr/>
        </p:nvSpPr>
        <p:spPr bwMode="auto">
          <a:xfrm>
            <a:off x="6858000" y="472440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58"/>
          <p:cNvSpPr>
            <a:spLocks noChangeShapeType="1"/>
          </p:cNvSpPr>
          <p:nvPr/>
        </p:nvSpPr>
        <p:spPr bwMode="auto">
          <a:xfrm flipV="1">
            <a:off x="1876425" y="1108075"/>
            <a:ext cx="295751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8" name="Group 72"/>
          <p:cNvGrpSpPr>
            <a:grpSpLocks/>
          </p:cNvGrpSpPr>
          <p:nvPr/>
        </p:nvGrpSpPr>
        <p:grpSpPr bwMode="auto">
          <a:xfrm>
            <a:off x="4876800" y="1981200"/>
            <a:ext cx="1981200" cy="914400"/>
            <a:chOff x="3408" y="1392"/>
            <a:chExt cx="1248" cy="576"/>
          </a:xfrm>
        </p:grpSpPr>
        <p:sp>
          <p:nvSpPr>
            <p:cNvPr id="13339" name="Rectangle 59"/>
            <p:cNvSpPr>
              <a:spLocks noChangeArrowheads="1"/>
            </p:cNvSpPr>
            <p:nvPr/>
          </p:nvSpPr>
          <p:spPr bwMode="auto">
            <a:xfrm>
              <a:off x="3408" y="1392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R2</a:t>
              </a:r>
            </a:p>
          </p:txBody>
        </p:sp>
        <p:sp>
          <p:nvSpPr>
            <p:cNvPr id="13340" name="Rectangle 60"/>
            <p:cNvSpPr>
              <a:spLocks noChangeArrowheads="1"/>
            </p:cNvSpPr>
            <p:nvPr/>
          </p:nvSpPr>
          <p:spPr bwMode="auto">
            <a:xfrm>
              <a:off x="3408" y="1392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3341" name="Line 61"/>
            <p:cNvSpPr>
              <a:spLocks noChangeShapeType="1"/>
            </p:cNvSpPr>
            <p:nvPr/>
          </p:nvSpPr>
          <p:spPr bwMode="auto">
            <a:xfrm>
              <a:off x="3408" y="16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62"/>
            <p:cNvSpPr>
              <a:spLocks noChangeShapeType="1"/>
            </p:cNvSpPr>
            <p:nvPr/>
          </p:nvSpPr>
          <p:spPr bwMode="auto">
            <a:xfrm>
              <a:off x="3408" y="18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9" name="Group 73"/>
          <p:cNvGrpSpPr>
            <a:grpSpLocks/>
          </p:cNvGrpSpPr>
          <p:nvPr/>
        </p:nvGrpSpPr>
        <p:grpSpPr bwMode="auto">
          <a:xfrm>
            <a:off x="4876800" y="2895600"/>
            <a:ext cx="1981200" cy="914400"/>
            <a:chOff x="1584" y="2304"/>
            <a:chExt cx="1248" cy="576"/>
          </a:xfrm>
        </p:grpSpPr>
        <p:sp>
          <p:nvSpPr>
            <p:cNvPr id="13335" name="Rectangle 63"/>
            <p:cNvSpPr>
              <a:spLocks noChangeArrowheads="1"/>
            </p:cNvSpPr>
            <p:nvPr/>
          </p:nvSpPr>
          <p:spPr bwMode="auto">
            <a:xfrm>
              <a:off x="1584" y="230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R3</a:t>
              </a:r>
            </a:p>
          </p:txBody>
        </p:sp>
        <p:sp>
          <p:nvSpPr>
            <p:cNvPr id="13336" name="Rectangle 64"/>
            <p:cNvSpPr>
              <a:spLocks noChangeArrowheads="1"/>
            </p:cNvSpPr>
            <p:nvPr/>
          </p:nvSpPr>
          <p:spPr bwMode="auto">
            <a:xfrm>
              <a:off x="1584" y="2304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3337" name="Line 65"/>
            <p:cNvSpPr>
              <a:spLocks noChangeShapeType="1"/>
            </p:cNvSpPr>
            <p:nvPr/>
          </p:nvSpPr>
          <p:spPr bwMode="auto">
            <a:xfrm>
              <a:off x="1584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66"/>
            <p:cNvSpPr>
              <a:spLocks noChangeShapeType="1"/>
            </p:cNvSpPr>
            <p:nvPr/>
          </p:nvSpPr>
          <p:spPr bwMode="auto">
            <a:xfrm>
              <a:off x="1584" y="27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30" name="Group 74"/>
          <p:cNvGrpSpPr>
            <a:grpSpLocks/>
          </p:cNvGrpSpPr>
          <p:nvPr/>
        </p:nvGrpSpPr>
        <p:grpSpPr bwMode="auto">
          <a:xfrm>
            <a:off x="4876800" y="3810000"/>
            <a:ext cx="1981200" cy="914400"/>
            <a:chOff x="1488" y="3072"/>
            <a:chExt cx="1248" cy="576"/>
          </a:xfrm>
        </p:grpSpPr>
        <p:sp>
          <p:nvSpPr>
            <p:cNvPr id="13331" name="Rectangle 67"/>
            <p:cNvSpPr>
              <a:spLocks noChangeArrowheads="1"/>
            </p:cNvSpPr>
            <p:nvPr/>
          </p:nvSpPr>
          <p:spPr bwMode="auto">
            <a:xfrm>
              <a:off x="1488" y="3072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R4</a:t>
              </a:r>
            </a:p>
          </p:txBody>
        </p:sp>
        <p:sp>
          <p:nvSpPr>
            <p:cNvPr id="13332" name="Rectangle 68"/>
            <p:cNvSpPr>
              <a:spLocks noChangeArrowheads="1"/>
            </p:cNvSpPr>
            <p:nvPr/>
          </p:nvSpPr>
          <p:spPr bwMode="auto">
            <a:xfrm>
              <a:off x="1488" y="3072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3333" name="Line 69"/>
            <p:cNvSpPr>
              <a:spLocks noChangeShapeType="1"/>
            </p:cNvSpPr>
            <p:nvPr/>
          </p:nvSpPr>
          <p:spPr bwMode="auto">
            <a:xfrm>
              <a:off x="1488" y="336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70"/>
            <p:cNvSpPr>
              <a:spLocks noChangeShapeType="1"/>
            </p:cNvSpPr>
            <p:nvPr/>
          </p:nvSpPr>
          <p:spPr bwMode="auto">
            <a:xfrm>
              <a:off x="1488" y="350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E177F-590F-4D98-ACDD-2BDAE2857806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43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B-tree example</a:t>
            </a:r>
            <a:r>
              <a:rPr lang="en-US" sz="3600" smtClean="0"/>
              <a:t>				n=2</a:t>
            </a:r>
            <a:endParaRPr lang="en-US" sz="3600" u="sng" smtClean="0"/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  </a:t>
            </a:r>
          </a:p>
        </p:txBody>
      </p:sp>
      <p:sp>
        <p:nvSpPr>
          <p:cNvPr id="143367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65</a:t>
            </a:r>
          </a:p>
          <a:p>
            <a:pPr algn="ctr"/>
            <a:r>
              <a:rPr lang="en-US" sz="2400"/>
              <a:t>125</a:t>
            </a:r>
          </a:p>
        </p:txBody>
      </p:sp>
      <p:sp>
        <p:nvSpPr>
          <p:cNvPr id="143368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145</a:t>
            </a:r>
          </a:p>
          <a:p>
            <a:pPr algn="ctr"/>
            <a:r>
              <a:rPr lang="en-US" sz="2400"/>
              <a:t>165</a:t>
            </a:r>
          </a:p>
        </p:txBody>
      </p:sp>
      <p:sp>
        <p:nvSpPr>
          <p:cNvPr id="143369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85</a:t>
            </a:r>
          </a:p>
          <a:p>
            <a:pPr algn="ctr"/>
            <a:r>
              <a:rPr lang="en-US" sz="2400"/>
              <a:t>105</a:t>
            </a:r>
          </a:p>
        </p:txBody>
      </p:sp>
      <p:sp>
        <p:nvSpPr>
          <p:cNvPr id="143370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43371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</p:txBody>
      </p:sp>
      <p:sp>
        <p:nvSpPr>
          <p:cNvPr id="143372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43373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110</a:t>
            </a:r>
          </a:p>
          <a:p>
            <a:pPr algn="ctr"/>
            <a:r>
              <a:rPr lang="en-US" sz="2400"/>
              <a:t>120</a:t>
            </a:r>
          </a:p>
        </p:txBody>
      </p:sp>
      <p:sp>
        <p:nvSpPr>
          <p:cNvPr id="143374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90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43375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70</a:t>
            </a:r>
          </a:p>
          <a:p>
            <a:pPr algn="ctr"/>
            <a:r>
              <a:rPr lang="en-US" sz="2400"/>
              <a:t>80</a:t>
            </a:r>
          </a:p>
        </p:txBody>
      </p:sp>
      <p:sp>
        <p:nvSpPr>
          <p:cNvPr id="143376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170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43377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50</a:t>
            </a:r>
          </a:p>
          <a:p>
            <a:pPr algn="ctr"/>
            <a:r>
              <a:rPr lang="en-US" sz="2400"/>
              <a:t>60</a:t>
            </a:r>
          </a:p>
        </p:txBody>
      </p:sp>
      <p:sp>
        <p:nvSpPr>
          <p:cNvPr id="143378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130</a:t>
            </a:r>
          </a:p>
          <a:p>
            <a:pPr algn="ctr"/>
            <a:r>
              <a:rPr lang="en-US" sz="2400"/>
              <a:t>140</a:t>
            </a:r>
          </a:p>
        </p:txBody>
      </p:sp>
      <p:sp>
        <p:nvSpPr>
          <p:cNvPr id="143379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160</a:t>
            </a:r>
          </a:p>
        </p:txBody>
      </p:sp>
      <p:sp>
        <p:nvSpPr>
          <p:cNvPr id="143380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1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2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3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4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7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9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0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1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2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3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4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5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6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7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8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9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0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1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2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3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4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5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6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7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8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9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0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1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2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3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4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5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6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7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8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9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0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1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2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3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4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5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9E67C-950A-44E6-BBDD-62F9C4A73E94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B-tree example</a:t>
            </a:r>
            <a:r>
              <a:rPr lang="en-US" sz="3600" smtClean="0"/>
              <a:t>				n=2</a:t>
            </a:r>
            <a:endParaRPr lang="en-US" sz="3600" u="sng" smtClean="0"/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  </a:t>
            </a:r>
          </a:p>
        </p:txBody>
      </p:sp>
      <p:sp>
        <p:nvSpPr>
          <p:cNvPr id="144391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65</a:t>
            </a:r>
          </a:p>
          <a:p>
            <a:pPr algn="ctr"/>
            <a:r>
              <a:rPr lang="en-US" sz="2400"/>
              <a:t>125</a:t>
            </a:r>
          </a:p>
        </p:txBody>
      </p:sp>
      <p:sp>
        <p:nvSpPr>
          <p:cNvPr id="144392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145</a:t>
            </a:r>
          </a:p>
          <a:p>
            <a:pPr algn="ctr"/>
            <a:r>
              <a:rPr lang="en-US" sz="2400"/>
              <a:t>165</a:t>
            </a:r>
          </a:p>
        </p:txBody>
      </p:sp>
      <p:sp>
        <p:nvSpPr>
          <p:cNvPr id="144393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85</a:t>
            </a:r>
          </a:p>
          <a:p>
            <a:pPr algn="ctr"/>
            <a:r>
              <a:rPr lang="en-US" sz="2400"/>
              <a:t>105</a:t>
            </a:r>
          </a:p>
        </p:txBody>
      </p:sp>
      <p:sp>
        <p:nvSpPr>
          <p:cNvPr id="144394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44395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</p:txBody>
      </p:sp>
      <p:sp>
        <p:nvSpPr>
          <p:cNvPr id="144396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44397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110</a:t>
            </a:r>
          </a:p>
          <a:p>
            <a:pPr algn="ctr"/>
            <a:r>
              <a:rPr lang="en-US" sz="2400"/>
              <a:t>120</a:t>
            </a:r>
          </a:p>
        </p:txBody>
      </p:sp>
      <p:sp>
        <p:nvSpPr>
          <p:cNvPr id="144398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90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44399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70</a:t>
            </a:r>
          </a:p>
          <a:p>
            <a:pPr algn="ctr"/>
            <a:r>
              <a:rPr lang="en-US" sz="2400"/>
              <a:t>80</a:t>
            </a:r>
          </a:p>
        </p:txBody>
      </p:sp>
      <p:sp>
        <p:nvSpPr>
          <p:cNvPr id="144400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170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44401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50</a:t>
            </a:r>
          </a:p>
          <a:p>
            <a:pPr algn="ctr"/>
            <a:r>
              <a:rPr lang="en-US" sz="2400"/>
              <a:t>60</a:t>
            </a:r>
          </a:p>
        </p:txBody>
      </p:sp>
      <p:sp>
        <p:nvSpPr>
          <p:cNvPr id="144402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130</a:t>
            </a:r>
          </a:p>
          <a:p>
            <a:pPr algn="ctr"/>
            <a:r>
              <a:rPr lang="en-US" sz="2400"/>
              <a:t>140</a:t>
            </a:r>
          </a:p>
        </p:txBody>
      </p:sp>
      <p:sp>
        <p:nvSpPr>
          <p:cNvPr id="144403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160</a:t>
            </a:r>
          </a:p>
        </p:txBody>
      </p:sp>
      <p:sp>
        <p:nvSpPr>
          <p:cNvPr id="144404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6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7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8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1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4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5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6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7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8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9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0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1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2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3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4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5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6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7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8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29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0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1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2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3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4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5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6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7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8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39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0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1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2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3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4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5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6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7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8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49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50" name="Group 73"/>
          <p:cNvGrpSpPr>
            <a:grpSpLocks/>
          </p:cNvGrpSpPr>
          <p:nvPr/>
        </p:nvGrpSpPr>
        <p:grpSpPr bwMode="auto">
          <a:xfrm>
            <a:off x="241300" y="1136650"/>
            <a:ext cx="8572500" cy="3587750"/>
            <a:chOff x="152" y="716"/>
            <a:chExt cx="5400" cy="2260"/>
          </a:xfrm>
        </p:grpSpPr>
        <p:sp>
          <p:nvSpPr>
            <p:cNvPr id="144451" name="Oval 63"/>
            <p:cNvSpPr>
              <a:spLocks noChangeArrowheads="1"/>
            </p:cNvSpPr>
            <p:nvPr/>
          </p:nvSpPr>
          <p:spPr bwMode="auto">
            <a:xfrm>
              <a:off x="84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2" name="Oval 64"/>
            <p:cNvSpPr>
              <a:spLocks noChangeArrowheads="1"/>
            </p:cNvSpPr>
            <p:nvPr/>
          </p:nvSpPr>
          <p:spPr bwMode="auto">
            <a:xfrm>
              <a:off x="1384" y="2704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3" name="Oval 65"/>
            <p:cNvSpPr>
              <a:spLocks noChangeArrowheads="1"/>
            </p:cNvSpPr>
            <p:nvPr/>
          </p:nvSpPr>
          <p:spPr bwMode="auto">
            <a:xfrm>
              <a:off x="1960" y="2704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4" name="Oval 66"/>
            <p:cNvSpPr>
              <a:spLocks noChangeArrowheads="1"/>
            </p:cNvSpPr>
            <p:nvPr/>
          </p:nvSpPr>
          <p:spPr bwMode="auto">
            <a:xfrm>
              <a:off x="252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5" name="Oval 67"/>
            <p:cNvSpPr>
              <a:spLocks noChangeArrowheads="1"/>
            </p:cNvSpPr>
            <p:nvPr/>
          </p:nvSpPr>
          <p:spPr bwMode="auto">
            <a:xfrm>
              <a:off x="304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6" name="Oval 68"/>
            <p:cNvSpPr>
              <a:spLocks noChangeArrowheads="1"/>
            </p:cNvSpPr>
            <p:nvPr/>
          </p:nvSpPr>
          <p:spPr bwMode="auto">
            <a:xfrm>
              <a:off x="3616" y="2720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7" name="Oval 69"/>
            <p:cNvSpPr>
              <a:spLocks noChangeArrowheads="1"/>
            </p:cNvSpPr>
            <p:nvPr/>
          </p:nvSpPr>
          <p:spPr bwMode="auto">
            <a:xfrm>
              <a:off x="4144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8" name="Oval 70"/>
            <p:cNvSpPr>
              <a:spLocks noChangeArrowheads="1"/>
            </p:cNvSpPr>
            <p:nvPr/>
          </p:nvSpPr>
          <p:spPr bwMode="auto">
            <a:xfrm>
              <a:off x="4672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9" name="Oval 71"/>
            <p:cNvSpPr>
              <a:spLocks noChangeArrowheads="1"/>
            </p:cNvSpPr>
            <p:nvPr/>
          </p:nvSpPr>
          <p:spPr bwMode="auto">
            <a:xfrm>
              <a:off x="5272" y="267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0" name="Text Box 72"/>
            <p:cNvSpPr txBox="1">
              <a:spLocks noChangeArrowheads="1"/>
            </p:cNvSpPr>
            <p:nvPr/>
          </p:nvSpPr>
          <p:spPr bwMode="auto">
            <a:xfrm>
              <a:off x="152" y="716"/>
              <a:ext cx="2351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</a:pPr>
              <a:r>
                <a:rPr lang="en-US" sz="2400">
                  <a:solidFill>
                    <a:srgbClr val="FF0000"/>
                  </a:solidFill>
                </a:rPr>
                <a:t> sequence pointers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  not useful now!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  (but keep space for simplicity)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A6526C-1965-4E9A-BD98-8AB6911FA27B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45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15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Note on inserts</a:t>
            </a:r>
          </a:p>
        </p:txBody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700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Say we insert record with key = 25</a:t>
            </a:r>
          </a:p>
        </p:txBody>
      </p:sp>
      <p:sp>
        <p:nvSpPr>
          <p:cNvPr id="145415" name="Rectangle 4"/>
          <p:cNvSpPr>
            <a:spLocks noChangeArrowheads="1"/>
          </p:cNvSpPr>
          <p:nvPr/>
        </p:nvSpPr>
        <p:spPr bwMode="auto">
          <a:xfrm rot="-5400000">
            <a:off x="4000500" y="1689100"/>
            <a:ext cx="762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45416" name="Line 5"/>
          <p:cNvSpPr>
            <a:spLocks noChangeShapeType="1"/>
          </p:cNvSpPr>
          <p:nvPr/>
        </p:nvSpPr>
        <p:spPr bwMode="auto">
          <a:xfrm flipH="1">
            <a:off x="4572000" y="1816100"/>
            <a:ext cx="393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Line 6"/>
          <p:cNvSpPr>
            <a:spLocks noChangeShapeType="1"/>
          </p:cNvSpPr>
          <p:nvPr/>
        </p:nvSpPr>
        <p:spPr bwMode="auto">
          <a:xfrm>
            <a:off x="5067300" y="2298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213600" y="21209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n=3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2774950" y="2271713"/>
            <a:ext cx="67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leaf</a:t>
            </a:r>
            <a:endParaRPr 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>
            <a:off x="4013200" y="27559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Line 15"/>
          <p:cNvSpPr>
            <a:spLocks noChangeShapeType="1"/>
          </p:cNvSpPr>
          <p:nvPr/>
        </p:nvSpPr>
        <p:spPr bwMode="auto">
          <a:xfrm flipH="1">
            <a:off x="4394200" y="27305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Line 16"/>
          <p:cNvSpPr>
            <a:spLocks noChangeShapeType="1"/>
          </p:cNvSpPr>
          <p:nvPr/>
        </p:nvSpPr>
        <p:spPr bwMode="auto">
          <a:xfrm flipH="1">
            <a:off x="4737100" y="27686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144B1-42DE-4706-AE21-C044288983C0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46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15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Note on inserts</a:t>
            </a:r>
          </a:p>
        </p:txBody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700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Say we insert record with key = 25</a:t>
            </a:r>
          </a:p>
        </p:txBody>
      </p:sp>
      <p:sp>
        <p:nvSpPr>
          <p:cNvPr id="146439" name="Rectangle 4"/>
          <p:cNvSpPr>
            <a:spLocks noChangeArrowheads="1"/>
          </p:cNvSpPr>
          <p:nvPr/>
        </p:nvSpPr>
        <p:spPr bwMode="auto">
          <a:xfrm rot="-5400000">
            <a:off x="4000500" y="1689100"/>
            <a:ext cx="762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46440" name="Line 5"/>
          <p:cNvSpPr>
            <a:spLocks noChangeShapeType="1"/>
          </p:cNvSpPr>
          <p:nvPr/>
        </p:nvSpPr>
        <p:spPr bwMode="auto">
          <a:xfrm flipH="1">
            <a:off x="4572000" y="1816100"/>
            <a:ext cx="393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Line 6"/>
          <p:cNvSpPr>
            <a:spLocks noChangeShapeType="1"/>
          </p:cNvSpPr>
          <p:nvPr/>
        </p:nvSpPr>
        <p:spPr bwMode="auto">
          <a:xfrm>
            <a:off x="5067300" y="2298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7213600" y="21209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n=3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74950" y="2271713"/>
            <a:ext cx="67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leaf</a:t>
            </a:r>
            <a:endParaRPr lang="en-US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 flipH="1">
            <a:off x="4013200" y="27559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5" name="Line 15"/>
          <p:cNvSpPr>
            <a:spLocks noChangeShapeType="1"/>
          </p:cNvSpPr>
          <p:nvPr/>
        </p:nvSpPr>
        <p:spPr bwMode="auto">
          <a:xfrm flipH="1">
            <a:off x="4394200" y="27305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6" name="Line 16"/>
          <p:cNvSpPr>
            <a:spLocks noChangeShapeType="1"/>
          </p:cNvSpPr>
          <p:nvPr/>
        </p:nvSpPr>
        <p:spPr bwMode="auto">
          <a:xfrm flipH="1">
            <a:off x="4737100" y="27686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447" name="Group 30"/>
          <p:cNvGrpSpPr>
            <a:grpSpLocks/>
          </p:cNvGrpSpPr>
          <p:nvPr/>
        </p:nvGrpSpPr>
        <p:grpSpPr bwMode="auto">
          <a:xfrm>
            <a:off x="304800" y="3238500"/>
            <a:ext cx="8509000" cy="2794000"/>
            <a:chOff x="192" y="2040"/>
            <a:chExt cx="5360" cy="1760"/>
          </a:xfrm>
        </p:grpSpPr>
        <p:sp>
          <p:nvSpPr>
            <p:cNvPr id="146448" name="Rectangle 17"/>
            <p:cNvSpPr>
              <a:spLocks noChangeArrowheads="1"/>
            </p:cNvSpPr>
            <p:nvPr/>
          </p:nvSpPr>
          <p:spPr bwMode="auto">
            <a:xfrm rot="-5400000">
              <a:off x="1768" y="2888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146449" name="Rectangle 18"/>
            <p:cNvSpPr>
              <a:spLocks noChangeArrowheads="1"/>
            </p:cNvSpPr>
            <p:nvPr/>
          </p:nvSpPr>
          <p:spPr bwMode="auto">
            <a:xfrm rot="-5400000">
              <a:off x="2584" y="2072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–</a:t>
              </a:r>
            </a:p>
            <a:p>
              <a:pPr algn="ctr"/>
              <a:r>
                <a:rPr lang="en-US" sz="2400"/>
                <a:t>20</a:t>
              </a:r>
            </a:p>
            <a:p>
              <a:pPr algn="ctr"/>
              <a:r>
                <a:rPr lang="en-US" sz="2400"/>
                <a:t>–</a:t>
              </a:r>
            </a:p>
          </p:txBody>
        </p:sp>
        <p:sp>
          <p:nvSpPr>
            <p:cNvPr id="146450" name="Rectangle 19"/>
            <p:cNvSpPr>
              <a:spLocks noChangeArrowheads="1"/>
            </p:cNvSpPr>
            <p:nvPr/>
          </p:nvSpPr>
          <p:spPr bwMode="auto">
            <a:xfrm rot="-5400000">
              <a:off x="3352" y="2888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25</a:t>
              </a:r>
            </a:p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146451" name="Line 20"/>
            <p:cNvSpPr>
              <a:spLocks noChangeShapeType="1"/>
            </p:cNvSpPr>
            <p:nvPr/>
          </p:nvSpPr>
          <p:spPr bwMode="auto">
            <a:xfrm>
              <a:off x="2824" y="2696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2" name="Line 21"/>
            <p:cNvSpPr>
              <a:spLocks noChangeShapeType="1"/>
            </p:cNvSpPr>
            <p:nvPr/>
          </p:nvSpPr>
          <p:spPr bwMode="auto">
            <a:xfrm>
              <a:off x="2008" y="3512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3" name="Line 22"/>
            <p:cNvSpPr>
              <a:spLocks noChangeShapeType="1"/>
            </p:cNvSpPr>
            <p:nvPr/>
          </p:nvSpPr>
          <p:spPr bwMode="auto">
            <a:xfrm>
              <a:off x="3480" y="3488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4" name="Line 23"/>
            <p:cNvSpPr>
              <a:spLocks noChangeShapeType="1"/>
            </p:cNvSpPr>
            <p:nvPr/>
          </p:nvSpPr>
          <p:spPr bwMode="auto">
            <a:xfrm>
              <a:off x="3736" y="3504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5" name="Line 24"/>
            <p:cNvSpPr>
              <a:spLocks noChangeShapeType="1"/>
            </p:cNvSpPr>
            <p:nvPr/>
          </p:nvSpPr>
          <p:spPr bwMode="auto">
            <a:xfrm flipH="1">
              <a:off x="2392" y="2536"/>
              <a:ext cx="28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6" name="Line 25"/>
            <p:cNvSpPr>
              <a:spLocks noChangeShapeType="1"/>
            </p:cNvSpPr>
            <p:nvPr/>
          </p:nvSpPr>
          <p:spPr bwMode="auto">
            <a:xfrm>
              <a:off x="2968" y="2544"/>
              <a:ext cx="192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7" name="Line 26"/>
            <p:cNvSpPr>
              <a:spLocks noChangeShapeType="1"/>
            </p:cNvSpPr>
            <p:nvPr/>
          </p:nvSpPr>
          <p:spPr bwMode="auto">
            <a:xfrm>
              <a:off x="2296" y="31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Line 27"/>
            <p:cNvSpPr>
              <a:spLocks noChangeShapeType="1"/>
            </p:cNvSpPr>
            <p:nvPr/>
          </p:nvSpPr>
          <p:spPr bwMode="auto">
            <a:xfrm>
              <a:off x="3928" y="31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9" name="Rectangle 28"/>
            <p:cNvSpPr>
              <a:spLocks noChangeArrowheads="1"/>
            </p:cNvSpPr>
            <p:nvPr/>
          </p:nvSpPr>
          <p:spPr bwMode="auto">
            <a:xfrm>
              <a:off x="224" y="2128"/>
              <a:ext cx="17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Afterwards:</a:t>
              </a:r>
            </a:p>
          </p:txBody>
        </p:sp>
        <p:sp>
          <p:nvSpPr>
            <p:cNvPr id="146460" name="Line 29"/>
            <p:cNvSpPr>
              <a:spLocks noChangeShapeType="1"/>
            </p:cNvSpPr>
            <p:nvPr/>
          </p:nvSpPr>
          <p:spPr bwMode="auto">
            <a:xfrm>
              <a:off x="192" y="2040"/>
              <a:ext cx="5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DF27E-970F-4567-9C5B-86A25E8ED413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47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So, for B-trees:</a:t>
            </a:r>
          </a:p>
        </p:txBody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38300"/>
            <a:ext cx="87249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			MAX			MIN</a:t>
            </a:r>
          </a:p>
          <a:p>
            <a:pPr eaLnBrk="1" hangingPunct="1">
              <a:buFontTx/>
              <a:buNone/>
            </a:pPr>
            <a:r>
              <a:rPr lang="en-US" smtClean="0"/>
              <a:t>			</a:t>
            </a:r>
            <a:r>
              <a:rPr lang="en-US" sz="2400" smtClean="0"/>
              <a:t>Tree    Rec  Keys	  Tree    Rec          Keys</a:t>
            </a:r>
            <a:endParaRPr lang="en-US" smtClean="0"/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mtClean="0"/>
              <a:t>			</a:t>
            </a:r>
            <a:r>
              <a:rPr lang="en-US" sz="2400" smtClean="0"/>
              <a:t>Ptrs	Ptrs		   Ptrs 	   Ptrs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smtClean="0"/>
              <a:t>Non-leaf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smtClean="0"/>
              <a:t>non-root	</a:t>
            </a:r>
            <a:r>
              <a:rPr lang="en-US" sz="2000" smtClean="0"/>
              <a:t>n+1	n	n       </a:t>
            </a:r>
            <a:r>
              <a:rPr lang="en-US" sz="2000" smtClean="0">
                <a:sym typeface="Symbol" pitchFamily="18" charset="2"/>
              </a:rPr>
              <a:t>(</a:t>
            </a:r>
            <a:r>
              <a:rPr lang="en-US" sz="2000" smtClean="0"/>
              <a:t>n+1)/2</a:t>
            </a:r>
            <a:r>
              <a:rPr lang="en-US" sz="2000" smtClean="0">
                <a:sym typeface="Symbol" pitchFamily="18" charset="2"/>
              </a:rPr>
              <a:t>   (</a:t>
            </a:r>
            <a:r>
              <a:rPr lang="en-US" sz="2000" smtClean="0"/>
              <a:t>n+1)/2</a:t>
            </a:r>
            <a:r>
              <a:rPr lang="en-US" sz="2000" smtClean="0">
                <a:sym typeface="Symbol" pitchFamily="18" charset="2"/>
              </a:rPr>
              <a:t></a:t>
            </a:r>
            <a:r>
              <a:rPr lang="en-US" sz="2000" smtClean="0"/>
              <a:t>-1  </a:t>
            </a:r>
            <a:r>
              <a:rPr lang="en-US" sz="2000" smtClean="0">
                <a:sym typeface="Symbol" pitchFamily="18" charset="2"/>
              </a:rPr>
              <a:t>(</a:t>
            </a:r>
            <a:r>
              <a:rPr lang="en-US" sz="2000" smtClean="0"/>
              <a:t>n+1)/2</a:t>
            </a:r>
            <a:r>
              <a:rPr lang="en-US" sz="2000" smtClean="0">
                <a:sym typeface="Symbol" pitchFamily="18" charset="2"/>
              </a:rPr>
              <a:t></a:t>
            </a:r>
            <a:r>
              <a:rPr lang="en-US" sz="2000" smtClean="0"/>
              <a:t>-1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Leaf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smtClean="0"/>
              <a:t>non-root	</a:t>
            </a:r>
            <a:r>
              <a:rPr lang="en-US" sz="2000" smtClean="0"/>
              <a:t>1	n	n	  1	     </a:t>
            </a:r>
            <a:r>
              <a:rPr lang="en-US" sz="2000" smtClean="0">
                <a:sym typeface="Symbol" pitchFamily="18" charset="2"/>
              </a:rPr>
              <a:t></a:t>
            </a:r>
            <a:r>
              <a:rPr lang="en-US" sz="2000" smtClean="0"/>
              <a:t>n/2</a:t>
            </a:r>
            <a:r>
              <a:rPr lang="en-US" sz="2000" smtClean="0">
                <a:sym typeface="Symbol" pitchFamily="18" charset="2"/>
              </a:rPr>
              <a:t></a:t>
            </a:r>
            <a:r>
              <a:rPr lang="en-US" sz="2000" smtClean="0"/>
              <a:t>             </a:t>
            </a:r>
            <a:r>
              <a:rPr lang="en-US" sz="2000" smtClean="0">
                <a:sym typeface="Symbol" pitchFamily="18" charset="2"/>
              </a:rPr>
              <a:t></a:t>
            </a:r>
            <a:r>
              <a:rPr lang="en-US" sz="2000" smtClean="0"/>
              <a:t>n/2</a:t>
            </a:r>
            <a:r>
              <a:rPr lang="en-US" sz="2000" smtClean="0">
                <a:sym typeface="Symbol" pitchFamily="18" charset="2"/>
              </a:rPr>
              <a:t></a:t>
            </a: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Root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smtClean="0"/>
              <a:t>non-leaf	</a:t>
            </a:r>
            <a:r>
              <a:rPr lang="en-US" sz="2000" smtClean="0"/>
              <a:t>n+1	n	n	  2	        1	              1</a:t>
            </a: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Root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sz="2400" smtClean="0"/>
              <a:t>Leaf		</a:t>
            </a:r>
            <a:r>
              <a:rPr lang="en-US" sz="2000" smtClean="0"/>
              <a:t>1	n	n	  1	        1	              1</a:t>
            </a:r>
          </a:p>
        </p:txBody>
      </p:sp>
      <p:sp>
        <p:nvSpPr>
          <p:cNvPr id="147463" name="AutoShape 4"/>
          <p:cNvSpPr>
            <a:spLocks/>
          </p:cNvSpPr>
          <p:nvPr/>
        </p:nvSpPr>
        <p:spPr bwMode="auto">
          <a:xfrm rot="-5400000">
            <a:off x="3219450" y="1123950"/>
            <a:ext cx="304800" cy="2247900"/>
          </a:xfrm>
          <a:prstGeom prst="rightBrace">
            <a:avLst>
              <a:gd name="adj1" fmla="val 614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AutoShape 5"/>
          <p:cNvSpPr>
            <a:spLocks/>
          </p:cNvSpPr>
          <p:nvPr/>
        </p:nvSpPr>
        <p:spPr bwMode="auto">
          <a:xfrm rot="-5400000">
            <a:off x="6286500" y="10287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Line 6"/>
          <p:cNvSpPr>
            <a:spLocks noChangeShapeType="1"/>
          </p:cNvSpPr>
          <p:nvPr/>
        </p:nvSpPr>
        <p:spPr bwMode="auto">
          <a:xfrm>
            <a:off x="1943100" y="1562100"/>
            <a:ext cx="0" cy="419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6" name="Line 7"/>
          <p:cNvSpPr>
            <a:spLocks noChangeShapeType="1"/>
          </p:cNvSpPr>
          <p:nvPr/>
        </p:nvSpPr>
        <p:spPr bwMode="auto">
          <a:xfrm>
            <a:off x="4622800" y="1562100"/>
            <a:ext cx="0" cy="419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Line 8"/>
          <p:cNvSpPr>
            <a:spLocks noChangeShapeType="1"/>
          </p:cNvSpPr>
          <p:nvPr/>
        </p:nvSpPr>
        <p:spPr bwMode="auto">
          <a:xfrm>
            <a:off x="29337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Line 9"/>
          <p:cNvSpPr>
            <a:spLocks noChangeShapeType="1"/>
          </p:cNvSpPr>
          <p:nvPr/>
        </p:nvSpPr>
        <p:spPr bwMode="auto">
          <a:xfrm>
            <a:off x="39243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9" name="Line 10"/>
          <p:cNvSpPr>
            <a:spLocks noChangeShapeType="1"/>
          </p:cNvSpPr>
          <p:nvPr/>
        </p:nvSpPr>
        <p:spPr bwMode="auto">
          <a:xfrm>
            <a:off x="59055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Line 11"/>
          <p:cNvSpPr>
            <a:spLocks noChangeShapeType="1"/>
          </p:cNvSpPr>
          <p:nvPr/>
        </p:nvSpPr>
        <p:spPr bwMode="auto">
          <a:xfrm>
            <a:off x="74041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1" name="Line 12"/>
          <p:cNvSpPr>
            <a:spLocks noChangeShapeType="1"/>
          </p:cNvSpPr>
          <p:nvPr/>
        </p:nvSpPr>
        <p:spPr bwMode="auto">
          <a:xfrm>
            <a:off x="419100" y="5753100"/>
            <a:ext cx="844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2" name="Line 13"/>
          <p:cNvSpPr>
            <a:spLocks noChangeShapeType="1"/>
          </p:cNvSpPr>
          <p:nvPr/>
        </p:nvSpPr>
        <p:spPr bwMode="auto">
          <a:xfrm>
            <a:off x="419100" y="4991100"/>
            <a:ext cx="844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3" name="Line 14"/>
          <p:cNvSpPr>
            <a:spLocks noChangeShapeType="1"/>
          </p:cNvSpPr>
          <p:nvPr/>
        </p:nvSpPr>
        <p:spPr bwMode="auto">
          <a:xfrm>
            <a:off x="419100" y="4343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Line 15"/>
          <p:cNvSpPr>
            <a:spLocks noChangeShapeType="1"/>
          </p:cNvSpPr>
          <p:nvPr/>
        </p:nvSpPr>
        <p:spPr bwMode="auto">
          <a:xfrm>
            <a:off x="381000" y="36957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Line 16"/>
          <p:cNvSpPr>
            <a:spLocks noChangeShapeType="1"/>
          </p:cNvSpPr>
          <p:nvPr/>
        </p:nvSpPr>
        <p:spPr bwMode="auto">
          <a:xfrm>
            <a:off x="419100" y="3086100"/>
            <a:ext cx="8458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6" name="Line 18"/>
          <p:cNvSpPr>
            <a:spLocks noChangeShapeType="1"/>
          </p:cNvSpPr>
          <p:nvPr/>
        </p:nvSpPr>
        <p:spPr bwMode="auto">
          <a:xfrm>
            <a:off x="8877300" y="1270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0CE27-B776-4776-90D6-36EFB87A0759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48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Tradeoffs:</a:t>
            </a:r>
          </a:p>
        </p:txBody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924800" cy="238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 </a:t>
            </a:r>
            <a:r>
              <a:rPr lang="en-US" smtClean="0"/>
              <a:t>B-trees have faster lookup than B+trees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 </a:t>
            </a:r>
            <a:r>
              <a:rPr lang="en-US" smtClean="0"/>
              <a:t>in B-tree, non-leaf &amp; leaf different sizes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 </a:t>
            </a:r>
            <a:r>
              <a:rPr lang="en-US" smtClean="0"/>
              <a:t>in B-tree, deletion more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A12C94-D2C7-401D-B4DA-3483209E35BF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49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Tradeoffs:</a:t>
            </a:r>
          </a:p>
        </p:txBody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924800" cy="238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 </a:t>
            </a:r>
            <a:r>
              <a:rPr lang="en-US" smtClean="0"/>
              <a:t>B-trees have faster lookup than B+trees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 </a:t>
            </a:r>
            <a:r>
              <a:rPr lang="en-US" smtClean="0"/>
              <a:t>in B-tree, non-leaf &amp; leaf different sizes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 </a:t>
            </a:r>
            <a:r>
              <a:rPr lang="en-US" smtClean="0"/>
              <a:t>in B-tree, deletion more complicated</a:t>
            </a:r>
          </a:p>
        </p:txBody>
      </p:sp>
      <p:sp>
        <p:nvSpPr>
          <p:cNvPr id="149511" name="Text Box 4"/>
          <p:cNvSpPr txBox="1">
            <a:spLocks noChangeArrowheads="1"/>
          </p:cNvSpPr>
          <p:nvPr/>
        </p:nvSpPr>
        <p:spPr bwMode="auto">
          <a:xfrm>
            <a:off x="2166938" y="4549775"/>
            <a:ext cx="4021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ym typeface="ZapfDingbats" pitchFamily="82" charset="2"/>
              </a:rPr>
              <a:t> </a:t>
            </a:r>
            <a:r>
              <a:rPr lang="en-US" sz="3200"/>
              <a:t>B+trees preferred!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64422-5C7E-4B4F-BB68-263DFEBB99E3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921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But note:</a:t>
            </a:r>
          </a:p>
        </p:txBody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346200"/>
            <a:ext cx="7772400" cy="2374900"/>
          </a:xfrm>
        </p:spPr>
        <p:txBody>
          <a:bodyPr/>
          <a:lstStyle/>
          <a:p>
            <a:pPr eaLnBrk="1" hangingPunct="1"/>
            <a:r>
              <a:rPr lang="en-US" smtClean="0"/>
              <a:t>If blocks are fixed size					</a:t>
            </a:r>
            <a:r>
              <a:rPr lang="en-US" sz="2400" smtClean="0"/>
              <a:t>(due to disk and buffering restrictions)</a:t>
            </a:r>
          </a:p>
          <a:p>
            <a:pPr eaLnBrk="1" hangingPunct="1">
              <a:buFontTx/>
              <a:buNone/>
            </a:pPr>
            <a:r>
              <a:rPr lang="en-US" smtClean="0"/>
              <a:t>   Then lookup for B+tree is				</a:t>
            </a:r>
            <a:r>
              <a:rPr lang="en-US" u="sng" smtClean="0"/>
              <a:t>actually better!!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DBD4B-C727-4BC8-A6A6-736D37814CFB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546100"/>
            <a:ext cx="7772400" cy="317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Example:</a:t>
            </a:r>
          </a:p>
          <a:p>
            <a:pPr eaLnBrk="1" hangingPunct="1">
              <a:buFontTx/>
              <a:buNone/>
            </a:pPr>
            <a:r>
              <a:rPr lang="en-US" u="sng" smtClean="0"/>
              <a:t>	</a:t>
            </a:r>
            <a:r>
              <a:rPr lang="en-US" smtClean="0"/>
              <a:t>- Pointers 	4 bytes</a:t>
            </a:r>
          </a:p>
          <a:p>
            <a:pPr eaLnBrk="1" hangingPunct="1">
              <a:buFontTx/>
              <a:buNone/>
            </a:pPr>
            <a:r>
              <a:rPr lang="en-US" smtClean="0"/>
              <a:t>	- Keys		4 bytes</a:t>
            </a:r>
          </a:p>
          <a:p>
            <a:pPr eaLnBrk="1" hangingPunct="1">
              <a:buFontTx/>
              <a:buNone/>
            </a:pPr>
            <a:r>
              <a:rPr lang="en-US" smtClean="0"/>
              <a:t>	- Blocks		100 bytes (just example)</a:t>
            </a:r>
          </a:p>
          <a:p>
            <a:pPr eaLnBrk="1" hangingPunct="1">
              <a:buFontTx/>
              <a:buNone/>
            </a:pPr>
            <a:r>
              <a:rPr lang="en-US" smtClean="0"/>
              <a:t>	- Look at full 2 level tree</a:t>
            </a:r>
            <a:endParaRPr 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55F51-B996-4B50-B0E0-A169427DC67B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Root</a:t>
            </a:r>
            <a:r>
              <a:rPr lang="en-US" smtClean="0"/>
              <a:t> has 8 keys + 8 record pointers					+ 9 son pointers</a:t>
            </a:r>
          </a:p>
          <a:p>
            <a:pPr eaLnBrk="1" hangingPunct="1">
              <a:buFontTx/>
              <a:buNone/>
            </a:pPr>
            <a:r>
              <a:rPr lang="en-US" smtClean="0"/>
              <a:t>			= 8x4 + 8x4 + 9x4 = 100 bytes</a:t>
            </a: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622300" y="306388"/>
            <a:ext cx="1550988" cy="60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B-tree: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E1AC7-7CCE-4D5E-9E40-83F5B354DE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600200" y="1143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600200" y="1676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K1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600200" y="2743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K3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K4</a:t>
            </a:r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1600200" y="2209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K2</a:t>
            </a: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16002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2133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8" name="Group 71"/>
          <p:cNvGrpSpPr>
            <a:grpSpLocks/>
          </p:cNvGrpSpPr>
          <p:nvPr/>
        </p:nvGrpSpPr>
        <p:grpSpPr bwMode="auto">
          <a:xfrm>
            <a:off x="4876800" y="1066800"/>
            <a:ext cx="1981200" cy="914400"/>
            <a:chOff x="1632" y="1440"/>
            <a:chExt cx="1248" cy="576"/>
          </a:xfrm>
        </p:grpSpPr>
        <p:sp>
          <p:nvSpPr>
            <p:cNvPr id="14370" name="Rectangle 10"/>
            <p:cNvSpPr>
              <a:spLocks noChangeArrowheads="1"/>
            </p:cNvSpPr>
            <p:nvPr/>
          </p:nvSpPr>
          <p:spPr bwMode="auto">
            <a:xfrm>
              <a:off x="1632" y="1440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R1</a:t>
              </a:r>
            </a:p>
          </p:txBody>
        </p:sp>
        <p:sp>
          <p:nvSpPr>
            <p:cNvPr id="14371" name="Rectangle 9"/>
            <p:cNvSpPr>
              <a:spLocks noChangeArrowheads="1"/>
            </p:cNvSpPr>
            <p:nvPr/>
          </p:nvSpPr>
          <p:spPr bwMode="auto">
            <a:xfrm>
              <a:off x="1632" y="1440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>
              <a:off x="1632" y="17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36"/>
            <p:cNvSpPr>
              <a:spLocks noChangeShapeType="1"/>
            </p:cNvSpPr>
            <p:nvPr/>
          </p:nvSpPr>
          <p:spPr bwMode="auto">
            <a:xfrm>
              <a:off x="163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9" name="Line 56"/>
          <p:cNvSpPr>
            <a:spLocks noChangeShapeType="1"/>
          </p:cNvSpPr>
          <p:nvPr/>
        </p:nvSpPr>
        <p:spPr bwMode="auto">
          <a:xfrm>
            <a:off x="4876800" y="472440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57"/>
          <p:cNvSpPr>
            <a:spLocks noChangeShapeType="1"/>
          </p:cNvSpPr>
          <p:nvPr/>
        </p:nvSpPr>
        <p:spPr bwMode="auto">
          <a:xfrm>
            <a:off x="6858000" y="472440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58"/>
          <p:cNvSpPr>
            <a:spLocks noChangeShapeType="1"/>
          </p:cNvSpPr>
          <p:nvPr/>
        </p:nvSpPr>
        <p:spPr bwMode="auto">
          <a:xfrm flipV="1">
            <a:off x="1876425" y="1108075"/>
            <a:ext cx="295751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52" name="Group 72"/>
          <p:cNvGrpSpPr>
            <a:grpSpLocks/>
          </p:cNvGrpSpPr>
          <p:nvPr/>
        </p:nvGrpSpPr>
        <p:grpSpPr bwMode="auto">
          <a:xfrm>
            <a:off x="4876800" y="1981200"/>
            <a:ext cx="1981200" cy="914400"/>
            <a:chOff x="3408" y="1392"/>
            <a:chExt cx="1248" cy="576"/>
          </a:xfrm>
        </p:grpSpPr>
        <p:sp>
          <p:nvSpPr>
            <p:cNvPr id="14366" name="Rectangle 59"/>
            <p:cNvSpPr>
              <a:spLocks noChangeArrowheads="1"/>
            </p:cNvSpPr>
            <p:nvPr/>
          </p:nvSpPr>
          <p:spPr bwMode="auto">
            <a:xfrm>
              <a:off x="3408" y="1392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R2</a:t>
              </a:r>
            </a:p>
          </p:txBody>
        </p:sp>
        <p:sp>
          <p:nvSpPr>
            <p:cNvPr id="14367" name="Rectangle 60"/>
            <p:cNvSpPr>
              <a:spLocks noChangeArrowheads="1"/>
            </p:cNvSpPr>
            <p:nvPr/>
          </p:nvSpPr>
          <p:spPr bwMode="auto">
            <a:xfrm>
              <a:off x="3408" y="1392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68" name="Line 61"/>
            <p:cNvSpPr>
              <a:spLocks noChangeShapeType="1"/>
            </p:cNvSpPr>
            <p:nvPr/>
          </p:nvSpPr>
          <p:spPr bwMode="auto">
            <a:xfrm>
              <a:off x="3408" y="16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62"/>
            <p:cNvSpPr>
              <a:spLocks noChangeShapeType="1"/>
            </p:cNvSpPr>
            <p:nvPr/>
          </p:nvSpPr>
          <p:spPr bwMode="auto">
            <a:xfrm>
              <a:off x="3408" y="18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3" name="Group 73"/>
          <p:cNvGrpSpPr>
            <a:grpSpLocks/>
          </p:cNvGrpSpPr>
          <p:nvPr/>
        </p:nvGrpSpPr>
        <p:grpSpPr bwMode="auto">
          <a:xfrm>
            <a:off x="4876800" y="2895600"/>
            <a:ext cx="1981200" cy="914400"/>
            <a:chOff x="1584" y="2304"/>
            <a:chExt cx="1248" cy="576"/>
          </a:xfrm>
        </p:grpSpPr>
        <p:sp>
          <p:nvSpPr>
            <p:cNvPr id="14362" name="Rectangle 63"/>
            <p:cNvSpPr>
              <a:spLocks noChangeArrowheads="1"/>
            </p:cNvSpPr>
            <p:nvPr/>
          </p:nvSpPr>
          <p:spPr bwMode="auto">
            <a:xfrm>
              <a:off x="1584" y="2304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R3</a:t>
              </a:r>
            </a:p>
          </p:txBody>
        </p:sp>
        <p:sp>
          <p:nvSpPr>
            <p:cNvPr id="14363" name="Rectangle 64"/>
            <p:cNvSpPr>
              <a:spLocks noChangeArrowheads="1"/>
            </p:cNvSpPr>
            <p:nvPr/>
          </p:nvSpPr>
          <p:spPr bwMode="auto">
            <a:xfrm>
              <a:off x="1584" y="2304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64" name="Line 65"/>
            <p:cNvSpPr>
              <a:spLocks noChangeShapeType="1"/>
            </p:cNvSpPr>
            <p:nvPr/>
          </p:nvSpPr>
          <p:spPr bwMode="auto">
            <a:xfrm>
              <a:off x="1584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66"/>
            <p:cNvSpPr>
              <a:spLocks noChangeShapeType="1"/>
            </p:cNvSpPr>
            <p:nvPr/>
          </p:nvSpPr>
          <p:spPr bwMode="auto">
            <a:xfrm>
              <a:off x="1584" y="27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4" name="Group 74"/>
          <p:cNvGrpSpPr>
            <a:grpSpLocks/>
          </p:cNvGrpSpPr>
          <p:nvPr/>
        </p:nvGrpSpPr>
        <p:grpSpPr bwMode="auto">
          <a:xfrm>
            <a:off x="4876800" y="3810000"/>
            <a:ext cx="1981200" cy="914400"/>
            <a:chOff x="1488" y="3072"/>
            <a:chExt cx="1248" cy="576"/>
          </a:xfrm>
        </p:grpSpPr>
        <p:sp>
          <p:nvSpPr>
            <p:cNvPr id="14358" name="Rectangle 67"/>
            <p:cNvSpPr>
              <a:spLocks noChangeArrowheads="1"/>
            </p:cNvSpPr>
            <p:nvPr/>
          </p:nvSpPr>
          <p:spPr bwMode="auto">
            <a:xfrm>
              <a:off x="1488" y="3072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R4</a:t>
              </a:r>
            </a:p>
          </p:txBody>
        </p:sp>
        <p:sp>
          <p:nvSpPr>
            <p:cNvPr id="14359" name="Rectangle 68"/>
            <p:cNvSpPr>
              <a:spLocks noChangeArrowheads="1"/>
            </p:cNvSpPr>
            <p:nvPr/>
          </p:nvSpPr>
          <p:spPr bwMode="auto">
            <a:xfrm>
              <a:off x="1488" y="3072"/>
              <a:ext cx="1248" cy="57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4360" name="Line 69"/>
            <p:cNvSpPr>
              <a:spLocks noChangeShapeType="1"/>
            </p:cNvSpPr>
            <p:nvPr/>
          </p:nvSpPr>
          <p:spPr bwMode="auto">
            <a:xfrm>
              <a:off x="1488" y="336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70"/>
            <p:cNvSpPr>
              <a:spLocks noChangeShapeType="1"/>
            </p:cNvSpPr>
            <p:nvPr/>
          </p:nvSpPr>
          <p:spPr bwMode="auto">
            <a:xfrm>
              <a:off x="1488" y="350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5" name="Group 77"/>
          <p:cNvGrpSpPr>
            <a:grpSpLocks/>
          </p:cNvGrpSpPr>
          <p:nvPr/>
        </p:nvGrpSpPr>
        <p:grpSpPr bwMode="auto">
          <a:xfrm>
            <a:off x="1447800" y="1905000"/>
            <a:ext cx="6924675" cy="3978275"/>
            <a:chOff x="912" y="1200"/>
            <a:chExt cx="4362" cy="2506"/>
          </a:xfrm>
        </p:grpSpPr>
        <p:sp>
          <p:nvSpPr>
            <p:cNvPr id="14356" name="Text Box 75"/>
            <p:cNvSpPr txBox="1">
              <a:spLocks noChangeArrowheads="1"/>
            </p:cNvSpPr>
            <p:nvPr/>
          </p:nvSpPr>
          <p:spPr bwMode="auto">
            <a:xfrm>
              <a:off x="4512" y="1200"/>
              <a:ext cx="76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say: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1024 B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per block</a:t>
              </a:r>
            </a:p>
          </p:txBody>
        </p:sp>
        <p:sp>
          <p:nvSpPr>
            <p:cNvPr id="14357" name="Text Box 76"/>
            <p:cNvSpPr txBox="1">
              <a:spLocks noChangeArrowheads="1"/>
            </p:cNvSpPr>
            <p:nvPr/>
          </p:nvSpPr>
          <p:spPr bwMode="auto">
            <a:xfrm>
              <a:off x="912" y="2880"/>
              <a:ext cx="168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</a:pPr>
              <a:r>
                <a:rPr lang="en-US" sz="2000" dirty="0">
                  <a:solidFill>
                    <a:srgbClr val="FF0000"/>
                  </a:solidFill>
                </a:rPr>
                <a:t> if we want K3 block: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    get it at offset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    (3-1)1024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    = 2048 bytes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E49A-815A-4C9F-8479-FA9E07AFEC82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Root</a:t>
            </a:r>
            <a:r>
              <a:rPr lang="en-US" smtClean="0"/>
              <a:t> has 8 keys + 8 record pointers					+ 9 son pointers</a:t>
            </a:r>
          </a:p>
          <a:p>
            <a:pPr eaLnBrk="1" hangingPunct="1">
              <a:buFontTx/>
              <a:buNone/>
            </a:pPr>
            <a:r>
              <a:rPr lang="en-US" smtClean="0"/>
              <a:t>			= 8x4 + 8x4 + 9x4 = 100 bytes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22300" y="306388"/>
            <a:ext cx="1550988" cy="60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B-tree:</a:t>
            </a:r>
            <a:r>
              <a:rPr lang="en-US" sz="2400"/>
              <a:t> </a:t>
            </a:r>
          </a:p>
        </p:txBody>
      </p:sp>
      <p:sp>
        <p:nvSpPr>
          <p:cNvPr id="153607" name="Rectangle 5"/>
          <p:cNvSpPr>
            <a:spLocks noChangeArrowheads="1"/>
          </p:cNvSpPr>
          <p:nvPr/>
        </p:nvSpPr>
        <p:spPr bwMode="auto">
          <a:xfrm>
            <a:off x="520700" y="2971800"/>
            <a:ext cx="80772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u="sng"/>
              <a:t>Each of 9 sons:</a:t>
            </a:r>
            <a:r>
              <a:rPr lang="en-US" sz="3200"/>
              <a:t> 12 rec. pointers (+12 keys)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	= 12x(4+4) + 4 = 100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7361B-7173-480F-8042-3BEA985CE183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Root</a:t>
            </a:r>
            <a:r>
              <a:rPr lang="en-US" smtClean="0"/>
              <a:t> has 8 keys + 8 record pointers					+ 9 son pointers</a:t>
            </a:r>
          </a:p>
          <a:p>
            <a:pPr eaLnBrk="1" hangingPunct="1">
              <a:buFontTx/>
              <a:buNone/>
            </a:pPr>
            <a:r>
              <a:rPr lang="en-US" smtClean="0"/>
              <a:t>			= 8x4 + 8x4 + 9x4 = 100 bytes</a:t>
            </a:r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622300" y="306388"/>
            <a:ext cx="1550988" cy="60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B-tree:</a:t>
            </a:r>
            <a:r>
              <a:rPr lang="en-US" sz="2400"/>
              <a:t> </a:t>
            </a:r>
          </a:p>
        </p:txBody>
      </p:sp>
      <p:sp>
        <p:nvSpPr>
          <p:cNvPr id="154631" name="Rectangle 5"/>
          <p:cNvSpPr>
            <a:spLocks noChangeArrowheads="1"/>
          </p:cNvSpPr>
          <p:nvPr/>
        </p:nvSpPr>
        <p:spPr bwMode="auto">
          <a:xfrm>
            <a:off x="520700" y="2971800"/>
            <a:ext cx="80772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u="sng"/>
              <a:t>Each of 9 sons:</a:t>
            </a:r>
            <a:r>
              <a:rPr lang="en-US" sz="3200"/>
              <a:t> 12 rec. pointers (+12 keys)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	= 12x(4+4) + 4 = 100 bytes</a:t>
            </a:r>
          </a:p>
        </p:txBody>
      </p:sp>
      <p:sp>
        <p:nvSpPr>
          <p:cNvPr id="154632" name="Rectangle 6"/>
          <p:cNvSpPr>
            <a:spLocks noChangeArrowheads="1"/>
          </p:cNvSpPr>
          <p:nvPr/>
        </p:nvSpPr>
        <p:spPr bwMode="auto">
          <a:xfrm>
            <a:off x="584200" y="4470400"/>
            <a:ext cx="80772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u="sng"/>
              <a:t>2-level B-tree, Max # records</a:t>
            </a:r>
            <a:r>
              <a:rPr lang="en-US" sz="3200"/>
              <a:t> =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	12x9 + 8 = 116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39E2A-AC84-4685-A513-ACB9E9F6AF54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55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1282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Root</a:t>
            </a:r>
            <a:r>
              <a:rPr lang="en-US" smtClean="0"/>
              <a:t> has 12 keys + 13 son pointers</a:t>
            </a:r>
          </a:p>
          <a:p>
            <a:pPr eaLnBrk="1" hangingPunct="1">
              <a:buFontTx/>
              <a:buNone/>
            </a:pPr>
            <a:r>
              <a:rPr lang="en-US" smtClean="0"/>
              <a:t>			= 12x4 + 13x4 = 100 bytes</a:t>
            </a: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547688" y="306388"/>
            <a:ext cx="1698625" cy="60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B+tree: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3AF99-6BFE-4419-8BC6-ACF2C5ABC000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1282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Root</a:t>
            </a:r>
            <a:r>
              <a:rPr lang="en-US" smtClean="0"/>
              <a:t> has 12 keys + 13 son pointers</a:t>
            </a:r>
          </a:p>
          <a:p>
            <a:pPr eaLnBrk="1" hangingPunct="1">
              <a:buFontTx/>
              <a:buNone/>
            </a:pPr>
            <a:r>
              <a:rPr lang="en-US" smtClean="0"/>
              <a:t>			= 12x4 + 13x4 = 100 bytes</a:t>
            </a: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547688" y="306388"/>
            <a:ext cx="1698625" cy="60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B+tree:</a:t>
            </a:r>
            <a:r>
              <a:rPr lang="en-US" sz="2400"/>
              <a:t> </a:t>
            </a:r>
          </a:p>
        </p:txBody>
      </p:sp>
      <p:sp>
        <p:nvSpPr>
          <p:cNvPr id="156679" name="Rectangle 5"/>
          <p:cNvSpPr>
            <a:spLocks noChangeArrowheads="1"/>
          </p:cNvSpPr>
          <p:nvPr/>
        </p:nvSpPr>
        <p:spPr bwMode="auto">
          <a:xfrm>
            <a:off x="571500" y="2565400"/>
            <a:ext cx="78486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u="sng"/>
              <a:t>Each of 13 sons:</a:t>
            </a:r>
            <a:r>
              <a:rPr lang="en-US" sz="3200"/>
              <a:t> 12 rec. ptrs (+12 keys)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	= 12x(4 +4) + 4 = 100 bytes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71A33-0B5E-4031-9ED8-2D0A57F6BE68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1282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/>
              <a:t>Root</a:t>
            </a:r>
            <a:r>
              <a:rPr lang="en-US" smtClean="0"/>
              <a:t> has 12 keys + 13 son pointers</a:t>
            </a:r>
          </a:p>
          <a:p>
            <a:pPr eaLnBrk="1" hangingPunct="1">
              <a:buFontTx/>
              <a:buNone/>
            </a:pPr>
            <a:r>
              <a:rPr lang="en-US" smtClean="0"/>
              <a:t>			= 12x4 + 13x4 = 100 bytes</a:t>
            </a: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547688" y="306388"/>
            <a:ext cx="1698625" cy="60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B+tree:</a:t>
            </a:r>
            <a:r>
              <a:rPr lang="en-US" sz="2400"/>
              <a:t> </a:t>
            </a:r>
          </a:p>
        </p:txBody>
      </p:sp>
      <p:sp>
        <p:nvSpPr>
          <p:cNvPr id="157703" name="Rectangle 5"/>
          <p:cNvSpPr>
            <a:spLocks noChangeArrowheads="1"/>
          </p:cNvSpPr>
          <p:nvPr/>
        </p:nvSpPr>
        <p:spPr bwMode="auto">
          <a:xfrm>
            <a:off x="571500" y="2565400"/>
            <a:ext cx="78486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u="sng"/>
              <a:t>Each of 13 sons:</a:t>
            </a:r>
            <a:r>
              <a:rPr lang="en-US" sz="3200"/>
              <a:t> 12 rec. ptrs (+12 keys)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	= 12x(4 +4) + 4 = 100 bytes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</a:p>
        </p:txBody>
      </p:sp>
      <p:sp>
        <p:nvSpPr>
          <p:cNvPr id="157704" name="Rectangle 6"/>
          <p:cNvSpPr>
            <a:spLocks noChangeArrowheads="1"/>
          </p:cNvSpPr>
          <p:nvPr/>
        </p:nvSpPr>
        <p:spPr bwMode="auto">
          <a:xfrm>
            <a:off x="609600" y="4051300"/>
            <a:ext cx="78486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u="sng"/>
              <a:t>2-level B+tree, Max # records</a:t>
            </a:r>
            <a:endParaRPr lang="en-US" sz="3200"/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	= 13x12 = 156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ABA323-A3F6-4B73-8FBF-C604F373F456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58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368300"/>
            <a:ext cx="7772400" cy="7239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So...</a:t>
            </a:r>
          </a:p>
        </p:txBody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68400"/>
            <a:ext cx="7772400" cy="3175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</a:t>
            </a:r>
            <a:r>
              <a:rPr lang="en-US" smtClean="0"/>
              <a:t>ooooooooooooo	      ooooooooo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156 records			 108 records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			Total = 116</a:t>
            </a:r>
          </a:p>
        </p:txBody>
      </p:sp>
      <p:sp>
        <p:nvSpPr>
          <p:cNvPr id="158727" name="Oval 4"/>
          <p:cNvSpPr>
            <a:spLocks noChangeArrowheads="1"/>
          </p:cNvSpPr>
          <p:nvPr/>
        </p:nvSpPr>
        <p:spPr bwMode="auto">
          <a:xfrm>
            <a:off x="1193800" y="1244600"/>
            <a:ext cx="21336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B+</a:t>
            </a:r>
          </a:p>
        </p:txBody>
      </p:sp>
      <p:sp>
        <p:nvSpPr>
          <p:cNvPr id="158728" name="Oval 5"/>
          <p:cNvSpPr>
            <a:spLocks noChangeArrowheads="1"/>
          </p:cNvSpPr>
          <p:nvPr/>
        </p:nvSpPr>
        <p:spPr bwMode="auto">
          <a:xfrm>
            <a:off x="5080000" y="1320800"/>
            <a:ext cx="21336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8729" name="Line 6"/>
          <p:cNvSpPr>
            <a:spLocks noChangeShapeType="1"/>
          </p:cNvSpPr>
          <p:nvPr/>
        </p:nvSpPr>
        <p:spPr bwMode="auto">
          <a:xfrm flipV="1">
            <a:off x="6756400" y="939800"/>
            <a:ext cx="609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Text Box 7"/>
          <p:cNvSpPr txBox="1">
            <a:spLocks noChangeArrowheads="1"/>
          </p:cNvSpPr>
          <p:nvPr/>
        </p:nvSpPr>
        <p:spPr bwMode="auto">
          <a:xfrm>
            <a:off x="7077075" y="5715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8 records</a:t>
            </a:r>
          </a:p>
        </p:txBody>
      </p:sp>
      <p:sp>
        <p:nvSpPr>
          <p:cNvPr id="158731" name="Line 48"/>
          <p:cNvSpPr>
            <a:spLocks noChangeShapeType="1"/>
          </p:cNvSpPr>
          <p:nvPr/>
        </p:nvSpPr>
        <p:spPr bwMode="auto">
          <a:xfrm flipH="1">
            <a:off x="1955800" y="246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2" name="Line 49"/>
          <p:cNvSpPr>
            <a:spLocks noChangeShapeType="1"/>
          </p:cNvSpPr>
          <p:nvPr/>
        </p:nvSpPr>
        <p:spPr bwMode="auto">
          <a:xfrm>
            <a:off x="2184400" y="246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3" name="Line 50"/>
          <p:cNvSpPr>
            <a:spLocks noChangeShapeType="1"/>
          </p:cNvSpPr>
          <p:nvPr/>
        </p:nvSpPr>
        <p:spPr bwMode="auto">
          <a:xfrm>
            <a:off x="2336800" y="246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4" name="Line 51"/>
          <p:cNvSpPr>
            <a:spLocks noChangeShapeType="1"/>
          </p:cNvSpPr>
          <p:nvPr/>
        </p:nvSpPr>
        <p:spPr bwMode="auto">
          <a:xfrm>
            <a:off x="2489200" y="246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Line 52"/>
          <p:cNvSpPr>
            <a:spLocks noChangeShapeType="1"/>
          </p:cNvSpPr>
          <p:nvPr/>
        </p:nvSpPr>
        <p:spPr bwMode="auto">
          <a:xfrm>
            <a:off x="2641600" y="2387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Line 54"/>
          <p:cNvSpPr>
            <a:spLocks noChangeShapeType="1"/>
          </p:cNvSpPr>
          <p:nvPr/>
        </p:nvSpPr>
        <p:spPr bwMode="auto">
          <a:xfrm>
            <a:off x="2794000" y="2387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Line 55"/>
          <p:cNvSpPr>
            <a:spLocks noChangeShapeType="1"/>
          </p:cNvSpPr>
          <p:nvPr/>
        </p:nvSpPr>
        <p:spPr bwMode="auto">
          <a:xfrm>
            <a:off x="2946400" y="231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8" name="Line 56"/>
          <p:cNvSpPr>
            <a:spLocks noChangeShapeType="1"/>
          </p:cNvSpPr>
          <p:nvPr/>
        </p:nvSpPr>
        <p:spPr bwMode="auto">
          <a:xfrm>
            <a:off x="3098800" y="2235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9" name="Line 57"/>
          <p:cNvSpPr>
            <a:spLocks noChangeShapeType="1"/>
          </p:cNvSpPr>
          <p:nvPr/>
        </p:nvSpPr>
        <p:spPr bwMode="auto">
          <a:xfrm flipH="1">
            <a:off x="35560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0" name="Line 58"/>
          <p:cNvSpPr>
            <a:spLocks noChangeShapeType="1"/>
          </p:cNvSpPr>
          <p:nvPr/>
        </p:nvSpPr>
        <p:spPr bwMode="auto">
          <a:xfrm>
            <a:off x="3708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1" name="Line 59"/>
          <p:cNvSpPr>
            <a:spLocks noChangeShapeType="1"/>
          </p:cNvSpPr>
          <p:nvPr/>
        </p:nvSpPr>
        <p:spPr bwMode="auto">
          <a:xfrm>
            <a:off x="3784600" y="314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2" name="Line 60"/>
          <p:cNvSpPr>
            <a:spLocks noChangeShapeType="1"/>
          </p:cNvSpPr>
          <p:nvPr/>
        </p:nvSpPr>
        <p:spPr bwMode="auto">
          <a:xfrm flipH="1">
            <a:off x="812800" y="3149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3" name="Line 61"/>
          <p:cNvSpPr>
            <a:spLocks noChangeShapeType="1"/>
          </p:cNvSpPr>
          <p:nvPr/>
        </p:nvSpPr>
        <p:spPr bwMode="auto">
          <a:xfrm flipH="1">
            <a:off x="889000" y="322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4" name="Line 62"/>
          <p:cNvSpPr>
            <a:spLocks noChangeShapeType="1"/>
          </p:cNvSpPr>
          <p:nvPr/>
        </p:nvSpPr>
        <p:spPr bwMode="auto">
          <a:xfrm>
            <a:off x="1041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5" name="Line 63"/>
          <p:cNvSpPr>
            <a:spLocks noChangeShapeType="1"/>
          </p:cNvSpPr>
          <p:nvPr/>
        </p:nvSpPr>
        <p:spPr bwMode="auto">
          <a:xfrm>
            <a:off x="11938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6" name="Line 64"/>
          <p:cNvSpPr>
            <a:spLocks noChangeShapeType="1"/>
          </p:cNvSpPr>
          <p:nvPr/>
        </p:nvSpPr>
        <p:spPr bwMode="auto">
          <a:xfrm>
            <a:off x="12700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7" name="Line 65"/>
          <p:cNvSpPr>
            <a:spLocks noChangeShapeType="1"/>
          </p:cNvSpPr>
          <p:nvPr/>
        </p:nvSpPr>
        <p:spPr bwMode="auto">
          <a:xfrm>
            <a:off x="13462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8" name="Line 67"/>
          <p:cNvSpPr>
            <a:spLocks noChangeShapeType="1"/>
          </p:cNvSpPr>
          <p:nvPr/>
        </p:nvSpPr>
        <p:spPr bwMode="auto">
          <a:xfrm flipH="1">
            <a:off x="14224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49" name="Line 68"/>
          <p:cNvSpPr>
            <a:spLocks noChangeShapeType="1"/>
          </p:cNvSpPr>
          <p:nvPr/>
        </p:nvSpPr>
        <p:spPr bwMode="auto">
          <a:xfrm>
            <a:off x="14986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0" name="Line 69"/>
          <p:cNvSpPr>
            <a:spLocks noChangeShapeType="1"/>
          </p:cNvSpPr>
          <p:nvPr/>
        </p:nvSpPr>
        <p:spPr bwMode="auto">
          <a:xfrm>
            <a:off x="14986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1" name="Line 70"/>
          <p:cNvSpPr>
            <a:spLocks noChangeShapeType="1"/>
          </p:cNvSpPr>
          <p:nvPr/>
        </p:nvSpPr>
        <p:spPr bwMode="auto">
          <a:xfrm flipH="1">
            <a:off x="11938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2" name="Line 71"/>
          <p:cNvSpPr>
            <a:spLocks noChangeShapeType="1"/>
          </p:cNvSpPr>
          <p:nvPr/>
        </p:nvSpPr>
        <p:spPr bwMode="auto">
          <a:xfrm flipH="1">
            <a:off x="812800" y="3225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3" name="Line 72"/>
          <p:cNvSpPr>
            <a:spLocks noChangeShapeType="1"/>
          </p:cNvSpPr>
          <p:nvPr/>
        </p:nvSpPr>
        <p:spPr bwMode="auto">
          <a:xfrm>
            <a:off x="37084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Line 73"/>
          <p:cNvSpPr>
            <a:spLocks noChangeShapeType="1"/>
          </p:cNvSpPr>
          <p:nvPr/>
        </p:nvSpPr>
        <p:spPr bwMode="auto">
          <a:xfrm flipH="1">
            <a:off x="1727200" y="2387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5" name="Line 74"/>
          <p:cNvSpPr>
            <a:spLocks noChangeShapeType="1"/>
          </p:cNvSpPr>
          <p:nvPr/>
        </p:nvSpPr>
        <p:spPr bwMode="auto">
          <a:xfrm flipH="1">
            <a:off x="1498600" y="2387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6" name="Line 75"/>
          <p:cNvSpPr>
            <a:spLocks noChangeShapeType="1"/>
          </p:cNvSpPr>
          <p:nvPr/>
        </p:nvSpPr>
        <p:spPr bwMode="auto">
          <a:xfrm flipH="1">
            <a:off x="1270000" y="2311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7" name="Line 76"/>
          <p:cNvSpPr>
            <a:spLocks noChangeShapeType="1"/>
          </p:cNvSpPr>
          <p:nvPr/>
        </p:nvSpPr>
        <p:spPr bwMode="auto">
          <a:xfrm flipH="1">
            <a:off x="1041400" y="2235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8" name="Line 78"/>
          <p:cNvSpPr>
            <a:spLocks noChangeShapeType="1"/>
          </p:cNvSpPr>
          <p:nvPr/>
        </p:nvSpPr>
        <p:spPr bwMode="auto">
          <a:xfrm flipH="1">
            <a:off x="5003800" y="3149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9" name="Line 79"/>
          <p:cNvSpPr>
            <a:spLocks noChangeShapeType="1"/>
          </p:cNvSpPr>
          <p:nvPr/>
        </p:nvSpPr>
        <p:spPr bwMode="auto">
          <a:xfrm flipH="1">
            <a:off x="5156200" y="3149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0" name="Line 80"/>
          <p:cNvSpPr>
            <a:spLocks noChangeShapeType="1"/>
          </p:cNvSpPr>
          <p:nvPr/>
        </p:nvSpPr>
        <p:spPr bwMode="auto">
          <a:xfrm>
            <a:off x="5232400" y="322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1" name="Line 81"/>
          <p:cNvSpPr>
            <a:spLocks noChangeShapeType="1"/>
          </p:cNvSpPr>
          <p:nvPr/>
        </p:nvSpPr>
        <p:spPr bwMode="auto">
          <a:xfrm flipH="1">
            <a:off x="51562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2" name="Line 82"/>
          <p:cNvSpPr>
            <a:spLocks noChangeShapeType="1"/>
          </p:cNvSpPr>
          <p:nvPr/>
        </p:nvSpPr>
        <p:spPr bwMode="auto">
          <a:xfrm>
            <a:off x="5232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3" name="Line 83"/>
          <p:cNvSpPr>
            <a:spLocks noChangeShapeType="1"/>
          </p:cNvSpPr>
          <p:nvPr/>
        </p:nvSpPr>
        <p:spPr bwMode="auto">
          <a:xfrm>
            <a:off x="6146800" y="322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4" name="Line 84"/>
          <p:cNvSpPr>
            <a:spLocks noChangeShapeType="1"/>
          </p:cNvSpPr>
          <p:nvPr/>
        </p:nvSpPr>
        <p:spPr bwMode="auto">
          <a:xfrm flipH="1">
            <a:off x="60706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5" name="Line 85"/>
          <p:cNvSpPr>
            <a:spLocks noChangeShapeType="1"/>
          </p:cNvSpPr>
          <p:nvPr/>
        </p:nvSpPr>
        <p:spPr bwMode="auto">
          <a:xfrm>
            <a:off x="61468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6" name="Line 86"/>
          <p:cNvSpPr>
            <a:spLocks noChangeShapeType="1"/>
          </p:cNvSpPr>
          <p:nvPr/>
        </p:nvSpPr>
        <p:spPr bwMode="auto">
          <a:xfrm>
            <a:off x="6375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7" name="Line 87"/>
          <p:cNvSpPr>
            <a:spLocks noChangeShapeType="1"/>
          </p:cNvSpPr>
          <p:nvPr/>
        </p:nvSpPr>
        <p:spPr bwMode="auto">
          <a:xfrm>
            <a:off x="6375400" y="322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8" name="Line 88"/>
          <p:cNvSpPr>
            <a:spLocks noChangeShapeType="1"/>
          </p:cNvSpPr>
          <p:nvPr/>
        </p:nvSpPr>
        <p:spPr bwMode="auto">
          <a:xfrm>
            <a:off x="6299200" y="322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69" name="Line 89"/>
          <p:cNvSpPr>
            <a:spLocks noChangeShapeType="1"/>
          </p:cNvSpPr>
          <p:nvPr/>
        </p:nvSpPr>
        <p:spPr bwMode="auto">
          <a:xfrm flipH="1">
            <a:off x="69850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0" name="Line 90"/>
          <p:cNvSpPr>
            <a:spLocks noChangeShapeType="1"/>
          </p:cNvSpPr>
          <p:nvPr/>
        </p:nvSpPr>
        <p:spPr bwMode="auto">
          <a:xfrm>
            <a:off x="7061200" y="314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1" name="Line 91"/>
          <p:cNvSpPr>
            <a:spLocks noChangeShapeType="1"/>
          </p:cNvSpPr>
          <p:nvPr/>
        </p:nvSpPr>
        <p:spPr bwMode="auto">
          <a:xfrm>
            <a:off x="69850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2" name="Line 92"/>
          <p:cNvSpPr>
            <a:spLocks noChangeShapeType="1"/>
          </p:cNvSpPr>
          <p:nvPr/>
        </p:nvSpPr>
        <p:spPr bwMode="auto">
          <a:xfrm>
            <a:off x="70612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3" name="Line 93"/>
          <p:cNvSpPr>
            <a:spLocks noChangeShapeType="1"/>
          </p:cNvSpPr>
          <p:nvPr/>
        </p:nvSpPr>
        <p:spPr bwMode="auto">
          <a:xfrm flipH="1">
            <a:off x="5308600" y="2387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4" name="Line 94"/>
          <p:cNvSpPr>
            <a:spLocks noChangeShapeType="1"/>
          </p:cNvSpPr>
          <p:nvPr/>
        </p:nvSpPr>
        <p:spPr bwMode="auto">
          <a:xfrm flipH="1">
            <a:off x="5537200" y="2463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5" name="Line 95"/>
          <p:cNvSpPr>
            <a:spLocks noChangeShapeType="1"/>
          </p:cNvSpPr>
          <p:nvPr/>
        </p:nvSpPr>
        <p:spPr bwMode="auto">
          <a:xfrm flipH="1">
            <a:off x="5765800" y="2540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6" name="Line 96"/>
          <p:cNvSpPr>
            <a:spLocks noChangeShapeType="1"/>
          </p:cNvSpPr>
          <p:nvPr/>
        </p:nvSpPr>
        <p:spPr bwMode="auto">
          <a:xfrm flipH="1">
            <a:off x="5918200" y="2540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7" name="Line 97"/>
          <p:cNvSpPr>
            <a:spLocks noChangeShapeType="1"/>
          </p:cNvSpPr>
          <p:nvPr/>
        </p:nvSpPr>
        <p:spPr bwMode="auto">
          <a:xfrm>
            <a:off x="6146800" y="254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8" name="Line 98"/>
          <p:cNvSpPr>
            <a:spLocks noChangeShapeType="1"/>
          </p:cNvSpPr>
          <p:nvPr/>
        </p:nvSpPr>
        <p:spPr bwMode="auto">
          <a:xfrm>
            <a:off x="6375400" y="254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9" name="Line 99"/>
          <p:cNvSpPr>
            <a:spLocks noChangeShapeType="1"/>
          </p:cNvSpPr>
          <p:nvPr/>
        </p:nvSpPr>
        <p:spPr bwMode="auto">
          <a:xfrm>
            <a:off x="6604000" y="246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80" name="Line 100"/>
          <p:cNvSpPr>
            <a:spLocks noChangeShapeType="1"/>
          </p:cNvSpPr>
          <p:nvPr/>
        </p:nvSpPr>
        <p:spPr bwMode="auto">
          <a:xfrm>
            <a:off x="6756400" y="246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81" name="Line 101"/>
          <p:cNvSpPr>
            <a:spLocks noChangeShapeType="1"/>
          </p:cNvSpPr>
          <p:nvPr/>
        </p:nvSpPr>
        <p:spPr bwMode="auto">
          <a:xfrm>
            <a:off x="6908800" y="2387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0A271-2023-4D80-A3C0-0341A984ABA7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59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368300"/>
            <a:ext cx="7772400" cy="7239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So...</a:t>
            </a:r>
          </a:p>
        </p:txBody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68400"/>
            <a:ext cx="7772400" cy="3175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</a:t>
            </a:r>
            <a:r>
              <a:rPr lang="en-US" smtClean="0"/>
              <a:t>ooooooooooooo	      ooooooooo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156 records			 108 records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			Total = 116</a:t>
            </a:r>
          </a:p>
        </p:txBody>
      </p:sp>
      <p:sp>
        <p:nvSpPr>
          <p:cNvPr id="159751" name="Oval 4"/>
          <p:cNvSpPr>
            <a:spLocks noChangeArrowheads="1"/>
          </p:cNvSpPr>
          <p:nvPr/>
        </p:nvSpPr>
        <p:spPr bwMode="auto">
          <a:xfrm>
            <a:off x="1193800" y="1244600"/>
            <a:ext cx="21336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B+</a:t>
            </a:r>
          </a:p>
        </p:txBody>
      </p:sp>
      <p:sp>
        <p:nvSpPr>
          <p:cNvPr id="159752" name="Oval 5"/>
          <p:cNvSpPr>
            <a:spLocks noChangeArrowheads="1"/>
          </p:cNvSpPr>
          <p:nvPr/>
        </p:nvSpPr>
        <p:spPr bwMode="auto">
          <a:xfrm>
            <a:off x="5080000" y="1320800"/>
            <a:ext cx="21336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9753" name="Line 6"/>
          <p:cNvSpPr>
            <a:spLocks noChangeShapeType="1"/>
          </p:cNvSpPr>
          <p:nvPr/>
        </p:nvSpPr>
        <p:spPr bwMode="auto">
          <a:xfrm flipV="1">
            <a:off x="6756400" y="939800"/>
            <a:ext cx="609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Text Box 7"/>
          <p:cNvSpPr txBox="1">
            <a:spLocks noChangeArrowheads="1"/>
          </p:cNvSpPr>
          <p:nvPr/>
        </p:nvSpPr>
        <p:spPr bwMode="auto">
          <a:xfrm>
            <a:off x="7077075" y="5715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8 records</a:t>
            </a:r>
          </a:p>
        </p:txBody>
      </p:sp>
      <p:sp>
        <p:nvSpPr>
          <p:cNvPr id="159755" name="Line 48"/>
          <p:cNvSpPr>
            <a:spLocks noChangeShapeType="1"/>
          </p:cNvSpPr>
          <p:nvPr/>
        </p:nvSpPr>
        <p:spPr bwMode="auto">
          <a:xfrm flipH="1">
            <a:off x="1955800" y="246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6" name="Line 49"/>
          <p:cNvSpPr>
            <a:spLocks noChangeShapeType="1"/>
          </p:cNvSpPr>
          <p:nvPr/>
        </p:nvSpPr>
        <p:spPr bwMode="auto">
          <a:xfrm>
            <a:off x="2184400" y="246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7" name="Line 50"/>
          <p:cNvSpPr>
            <a:spLocks noChangeShapeType="1"/>
          </p:cNvSpPr>
          <p:nvPr/>
        </p:nvSpPr>
        <p:spPr bwMode="auto">
          <a:xfrm>
            <a:off x="2336800" y="246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8" name="Line 51"/>
          <p:cNvSpPr>
            <a:spLocks noChangeShapeType="1"/>
          </p:cNvSpPr>
          <p:nvPr/>
        </p:nvSpPr>
        <p:spPr bwMode="auto">
          <a:xfrm>
            <a:off x="2489200" y="246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9" name="Line 52"/>
          <p:cNvSpPr>
            <a:spLocks noChangeShapeType="1"/>
          </p:cNvSpPr>
          <p:nvPr/>
        </p:nvSpPr>
        <p:spPr bwMode="auto">
          <a:xfrm>
            <a:off x="2641600" y="2387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Line 54"/>
          <p:cNvSpPr>
            <a:spLocks noChangeShapeType="1"/>
          </p:cNvSpPr>
          <p:nvPr/>
        </p:nvSpPr>
        <p:spPr bwMode="auto">
          <a:xfrm>
            <a:off x="2794000" y="2387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Line 55"/>
          <p:cNvSpPr>
            <a:spLocks noChangeShapeType="1"/>
          </p:cNvSpPr>
          <p:nvPr/>
        </p:nvSpPr>
        <p:spPr bwMode="auto">
          <a:xfrm>
            <a:off x="2946400" y="231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Line 56"/>
          <p:cNvSpPr>
            <a:spLocks noChangeShapeType="1"/>
          </p:cNvSpPr>
          <p:nvPr/>
        </p:nvSpPr>
        <p:spPr bwMode="auto">
          <a:xfrm>
            <a:off x="3098800" y="2235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Line 57"/>
          <p:cNvSpPr>
            <a:spLocks noChangeShapeType="1"/>
          </p:cNvSpPr>
          <p:nvPr/>
        </p:nvSpPr>
        <p:spPr bwMode="auto">
          <a:xfrm flipH="1">
            <a:off x="35560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4" name="Line 58"/>
          <p:cNvSpPr>
            <a:spLocks noChangeShapeType="1"/>
          </p:cNvSpPr>
          <p:nvPr/>
        </p:nvSpPr>
        <p:spPr bwMode="auto">
          <a:xfrm>
            <a:off x="3708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5" name="Line 59"/>
          <p:cNvSpPr>
            <a:spLocks noChangeShapeType="1"/>
          </p:cNvSpPr>
          <p:nvPr/>
        </p:nvSpPr>
        <p:spPr bwMode="auto">
          <a:xfrm>
            <a:off x="3784600" y="314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6" name="Line 60"/>
          <p:cNvSpPr>
            <a:spLocks noChangeShapeType="1"/>
          </p:cNvSpPr>
          <p:nvPr/>
        </p:nvSpPr>
        <p:spPr bwMode="auto">
          <a:xfrm flipH="1">
            <a:off x="812800" y="3149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7" name="Line 61"/>
          <p:cNvSpPr>
            <a:spLocks noChangeShapeType="1"/>
          </p:cNvSpPr>
          <p:nvPr/>
        </p:nvSpPr>
        <p:spPr bwMode="auto">
          <a:xfrm flipH="1">
            <a:off x="889000" y="322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8" name="Line 62"/>
          <p:cNvSpPr>
            <a:spLocks noChangeShapeType="1"/>
          </p:cNvSpPr>
          <p:nvPr/>
        </p:nvSpPr>
        <p:spPr bwMode="auto">
          <a:xfrm>
            <a:off x="1041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9" name="Line 63"/>
          <p:cNvSpPr>
            <a:spLocks noChangeShapeType="1"/>
          </p:cNvSpPr>
          <p:nvPr/>
        </p:nvSpPr>
        <p:spPr bwMode="auto">
          <a:xfrm>
            <a:off x="11938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0" name="Line 64"/>
          <p:cNvSpPr>
            <a:spLocks noChangeShapeType="1"/>
          </p:cNvSpPr>
          <p:nvPr/>
        </p:nvSpPr>
        <p:spPr bwMode="auto">
          <a:xfrm>
            <a:off x="12700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1" name="Line 65"/>
          <p:cNvSpPr>
            <a:spLocks noChangeShapeType="1"/>
          </p:cNvSpPr>
          <p:nvPr/>
        </p:nvSpPr>
        <p:spPr bwMode="auto">
          <a:xfrm>
            <a:off x="13462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2" name="Line 67"/>
          <p:cNvSpPr>
            <a:spLocks noChangeShapeType="1"/>
          </p:cNvSpPr>
          <p:nvPr/>
        </p:nvSpPr>
        <p:spPr bwMode="auto">
          <a:xfrm flipH="1">
            <a:off x="14224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3" name="Line 68"/>
          <p:cNvSpPr>
            <a:spLocks noChangeShapeType="1"/>
          </p:cNvSpPr>
          <p:nvPr/>
        </p:nvSpPr>
        <p:spPr bwMode="auto">
          <a:xfrm>
            <a:off x="14986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4" name="Line 69"/>
          <p:cNvSpPr>
            <a:spLocks noChangeShapeType="1"/>
          </p:cNvSpPr>
          <p:nvPr/>
        </p:nvSpPr>
        <p:spPr bwMode="auto">
          <a:xfrm>
            <a:off x="14986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5" name="Line 70"/>
          <p:cNvSpPr>
            <a:spLocks noChangeShapeType="1"/>
          </p:cNvSpPr>
          <p:nvPr/>
        </p:nvSpPr>
        <p:spPr bwMode="auto">
          <a:xfrm flipH="1">
            <a:off x="11938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6" name="Line 71"/>
          <p:cNvSpPr>
            <a:spLocks noChangeShapeType="1"/>
          </p:cNvSpPr>
          <p:nvPr/>
        </p:nvSpPr>
        <p:spPr bwMode="auto">
          <a:xfrm flipH="1">
            <a:off x="812800" y="3225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7" name="Line 72"/>
          <p:cNvSpPr>
            <a:spLocks noChangeShapeType="1"/>
          </p:cNvSpPr>
          <p:nvPr/>
        </p:nvSpPr>
        <p:spPr bwMode="auto">
          <a:xfrm>
            <a:off x="37084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8" name="Line 73"/>
          <p:cNvSpPr>
            <a:spLocks noChangeShapeType="1"/>
          </p:cNvSpPr>
          <p:nvPr/>
        </p:nvSpPr>
        <p:spPr bwMode="auto">
          <a:xfrm flipH="1">
            <a:off x="1727200" y="2387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9" name="Line 74"/>
          <p:cNvSpPr>
            <a:spLocks noChangeShapeType="1"/>
          </p:cNvSpPr>
          <p:nvPr/>
        </p:nvSpPr>
        <p:spPr bwMode="auto">
          <a:xfrm flipH="1">
            <a:off x="1498600" y="2387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0" name="Line 75"/>
          <p:cNvSpPr>
            <a:spLocks noChangeShapeType="1"/>
          </p:cNvSpPr>
          <p:nvPr/>
        </p:nvSpPr>
        <p:spPr bwMode="auto">
          <a:xfrm flipH="1">
            <a:off x="1270000" y="2311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1" name="Line 76"/>
          <p:cNvSpPr>
            <a:spLocks noChangeShapeType="1"/>
          </p:cNvSpPr>
          <p:nvPr/>
        </p:nvSpPr>
        <p:spPr bwMode="auto">
          <a:xfrm flipH="1">
            <a:off x="1041400" y="2235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2" name="Line 78"/>
          <p:cNvSpPr>
            <a:spLocks noChangeShapeType="1"/>
          </p:cNvSpPr>
          <p:nvPr/>
        </p:nvSpPr>
        <p:spPr bwMode="auto">
          <a:xfrm flipH="1">
            <a:off x="5003800" y="3149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3" name="Line 79"/>
          <p:cNvSpPr>
            <a:spLocks noChangeShapeType="1"/>
          </p:cNvSpPr>
          <p:nvPr/>
        </p:nvSpPr>
        <p:spPr bwMode="auto">
          <a:xfrm flipH="1">
            <a:off x="5156200" y="3149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4" name="Line 80"/>
          <p:cNvSpPr>
            <a:spLocks noChangeShapeType="1"/>
          </p:cNvSpPr>
          <p:nvPr/>
        </p:nvSpPr>
        <p:spPr bwMode="auto">
          <a:xfrm>
            <a:off x="5232400" y="322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5" name="Line 81"/>
          <p:cNvSpPr>
            <a:spLocks noChangeShapeType="1"/>
          </p:cNvSpPr>
          <p:nvPr/>
        </p:nvSpPr>
        <p:spPr bwMode="auto">
          <a:xfrm flipH="1">
            <a:off x="51562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6" name="Line 82"/>
          <p:cNvSpPr>
            <a:spLocks noChangeShapeType="1"/>
          </p:cNvSpPr>
          <p:nvPr/>
        </p:nvSpPr>
        <p:spPr bwMode="auto">
          <a:xfrm>
            <a:off x="5232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7" name="Line 83"/>
          <p:cNvSpPr>
            <a:spLocks noChangeShapeType="1"/>
          </p:cNvSpPr>
          <p:nvPr/>
        </p:nvSpPr>
        <p:spPr bwMode="auto">
          <a:xfrm>
            <a:off x="6146800" y="322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8" name="Line 84"/>
          <p:cNvSpPr>
            <a:spLocks noChangeShapeType="1"/>
          </p:cNvSpPr>
          <p:nvPr/>
        </p:nvSpPr>
        <p:spPr bwMode="auto">
          <a:xfrm flipH="1">
            <a:off x="60706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Line 85"/>
          <p:cNvSpPr>
            <a:spLocks noChangeShapeType="1"/>
          </p:cNvSpPr>
          <p:nvPr/>
        </p:nvSpPr>
        <p:spPr bwMode="auto">
          <a:xfrm>
            <a:off x="6146800" y="322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0" name="Line 86"/>
          <p:cNvSpPr>
            <a:spLocks noChangeShapeType="1"/>
          </p:cNvSpPr>
          <p:nvPr/>
        </p:nvSpPr>
        <p:spPr bwMode="auto">
          <a:xfrm>
            <a:off x="63754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1" name="Line 87"/>
          <p:cNvSpPr>
            <a:spLocks noChangeShapeType="1"/>
          </p:cNvSpPr>
          <p:nvPr/>
        </p:nvSpPr>
        <p:spPr bwMode="auto">
          <a:xfrm>
            <a:off x="6375400" y="322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2" name="Line 88"/>
          <p:cNvSpPr>
            <a:spLocks noChangeShapeType="1"/>
          </p:cNvSpPr>
          <p:nvPr/>
        </p:nvSpPr>
        <p:spPr bwMode="auto">
          <a:xfrm>
            <a:off x="6299200" y="322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3" name="Line 89"/>
          <p:cNvSpPr>
            <a:spLocks noChangeShapeType="1"/>
          </p:cNvSpPr>
          <p:nvPr/>
        </p:nvSpPr>
        <p:spPr bwMode="auto">
          <a:xfrm flipH="1">
            <a:off x="6985000" y="3225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4" name="Line 90"/>
          <p:cNvSpPr>
            <a:spLocks noChangeShapeType="1"/>
          </p:cNvSpPr>
          <p:nvPr/>
        </p:nvSpPr>
        <p:spPr bwMode="auto">
          <a:xfrm>
            <a:off x="7061200" y="314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5" name="Line 91"/>
          <p:cNvSpPr>
            <a:spLocks noChangeShapeType="1"/>
          </p:cNvSpPr>
          <p:nvPr/>
        </p:nvSpPr>
        <p:spPr bwMode="auto">
          <a:xfrm>
            <a:off x="69850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6" name="Line 92"/>
          <p:cNvSpPr>
            <a:spLocks noChangeShapeType="1"/>
          </p:cNvSpPr>
          <p:nvPr/>
        </p:nvSpPr>
        <p:spPr bwMode="auto">
          <a:xfrm>
            <a:off x="7061200" y="322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7" name="Line 93"/>
          <p:cNvSpPr>
            <a:spLocks noChangeShapeType="1"/>
          </p:cNvSpPr>
          <p:nvPr/>
        </p:nvSpPr>
        <p:spPr bwMode="auto">
          <a:xfrm flipH="1">
            <a:off x="5308600" y="2387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8" name="Line 94"/>
          <p:cNvSpPr>
            <a:spLocks noChangeShapeType="1"/>
          </p:cNvSpPr>
          <p:nvPr/>
        </p:nvSpPr>
        <p:spPr bwMode="auto">
          <a:xfrm flipH="1">
            <a:off x="5537200" y="2463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99" name="Line 95"/>
          <p:cNvSpPr>
            <a:spLocks noChangeShapeType="1"/>
          </p:cNvSpPr>
          <p:nvPr/>
        </p:nvSpPr>
        <p:spPr bwMode="auto">
          <a:xfrm flipH="1">
            <a:off x="5765800" y="2540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00" name="Line 96"/>
          <p:cNvSpPr>
            <a:spLocks noChangeShapeType="1"/>
          </p:cNvSpPr>
          <p:nvPr/>
        </p:nvSpPr>
        <p:spPr bwMode="auto">
          <a:xfrm flipH="1">
            <a:off x="5918200" y="2540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01" name="Line 97"/>
          <p:cNvSpPr>
            <a:spLocks noChangeShapeType="1"/>
          </p:cNvSpPr>
          <p:nvPr/>
        </p:nvSpPr>
        <p:spPr bwMode="auto">
          <a:xfrm>
            <a:off x="6146800" y="254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02" name="Line 98"/>
          <p:cNvSpPr>
            <a:spLocks noChangeShapeType="1"/>
          </p:cNvSpPr>
          <p:nvPr/>
        </p:nvSpPr>
        <p:spPr bwMode="auto">
          <a:xfrm>
            <a:off x="6375400" y="254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03" name="Line 99"/>
          <p:cNvSpPr>
            <a:spLocks noChangeShapeType="1"/>
          </p:cNvSpPr>
          <p:nvPr/>
        </p:nvSpPr>
        <p:spPr bwMode="auto">
          <a:xfrm>
            <a:off x="6604000" y="246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04" name="Line 100"/>
          <p:cNvSpPr>
            <a:spLocks noChangeShapeType="1"/>
          </p:cNvSpPr>
          <p:nvPr/>
        </p:nvSpPr>
        <p:spPr bwMode="auto">
          <a:xfrm>
            <a:off x="6756400" y="246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05" name="Line 101"/>
          <p:cNvSpPr>
            <a:spLocks noChangeShapeType="1"/>
          </p:cNvSpPr>
          <p:nvPr/>
        </p:nvSpPr>
        <p:spPr bwMode="auto">
          <a:xfrm>
            <a:off x="6908800" y="2387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06" name="Rectangle 102"/>
          <p:cNvSpPr>
            <a:spLocks noChangeArrowheads="1"/>
          </p:cNvSpPr>
          <p:nvPr/>
        </p:nvSpPr>
        <p:spPr bwMode="auto">
          <a:xfrm>
            <a:off x="520700" y="4279900"/>
            <a:ext cx="7772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u="sng"/>
              <a:t>Conclusion:</a:t>
            </a:r>
            <a:endParaRPr lang="en-US" sz="32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For fixed block size,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B+ tree is better because it is </a:t>
            </a:r>
            <a:r>
              <a:rPr lang="en-US" sz="2800" u="sng"/>
              <a:t>bushier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A191E-0598-41FE-AB57-44F633B5D51E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63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469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smtClean="0"/>
              <a:t>Outline/summary</a:t>
            </a:r>
          </a:p>
        </p:txBody>
      </p:sp>
      <p:sp>
        <p:nvSpPr>
          <p:cNvPr id="163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Conventional Indexes</a:t>
            </a:r>
          </a:p>
          <a:p>
            <a:pPr lvl="2" eaLnBrk="1" hangingPunct="1"/>
            <a:r>
              <a:rPr lang="en-US" dirty="0" smtClean="0"/>
              <a:t>Sparse vs. dense</a:t>
            </a:r>
          </a:p>
          <a:p>
            <a:pPr lvl="2" eaLnBrk="1" hangingPunct="1"/>
            <a:r>
              <a:rPr lang="en-US" dirty="0" smtClean="0"/>
              <a:t>Primary vs. secondary</a:t>
            </a:r>
          </a:p>
          <a:p>
            <a:pPr eaLnBrk="1" hangingPunct="1"/>
            <a:r>
              <a:rPr lang="en-US" dirty="0" smtClean="0"/>
              <a:t>B trees</a:t>
            </a:r>
          </a:p>
          <a:p>
            <a:pPr lvl="2" eaLnBrk="1" hangingPunct="1"/>
            <a:r>
              <a:rPr lang="en-US" dirty="0" err="1" smtClean="0"/>
              <a:t>B+trees</a:t>
            </a:r>
            <a:r>
              <a:rPr lang="en-US" dirty="0" smtClean="0"/>
              <a:t> vs. B-trees</a:t>
            </a:r>
          </a:p>
          <a:p>
            <a:pPr lvl="2" eaLnBrk="1" hangingPunct="1"/>
            <a:r>
              <a:rPr lang="en-US" dirty="0" err="1" smtClean="0"/>
              <a:t>B+trees</a:t>
            </a:r>
            <a:r>
              <a:rPr lang="en-US" dirty="0" smtClean="0"/>
              <a:t> vs. indexed sequential</a:t>
            </a:r>
          </a:p>
          <a:p>
            <a:pPr eaLnBrk="1" hangingPunct="1"/>
            <a:r>
              <a:rPr lang="en-US" dirty="0" smtClean="0"/>
              <a:t>Hashing </a:t>
            </a:r>
            <a:r>
              <a:rPr lang="en-US" dirty="0" smtClean="0"/>
              <a:t>schemes!</a:t>
            </a:r>
          </a:p>
          <a:p>
            <a:pPr eaLnBrk="1" hangingPunct="1"/>
            <a:r>
              <a:rPr lang="en-US" dirty="0" smtClean="0"/>
              <a:t>Multidimensional Indexing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from Hector Garcia-Molina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C6D6E-3FC6-4E21-8B0A-33292BED3AB8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18996</TotalTime>
  <Words>1973</Words>
  <Application>Microsoft Office PowerPoint</Application>
  <PresentationFormat>On-screen Show (4:3)</PresentationFormat>
  <Paragraphs>1210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Tahoma</vt:lpstr>
      <vt:lpstr>Arial</vt:lpstr>
      <vt:lpstr>Symbol</vt:lpstr>
      <vt:lpstr>ZapfDingbats</vt:lpstr>
      <vt:lpstr>Calibri</vt:lpstr>
      <vt:lpstr>Wingdings</vt:lpstr>
      <vt:lpstr>Default Design</vt:lpstr>
      <vt:lpstr>Database Systems  Indexing</vt:lpstr>
      <vt:lpstr>Quick recap</vt:lpstr>
      <vt:lpstr>Slide 3</vt:lpstr>
      <vt:lpstr>Slide 4</vt:lpstr>
      <vt:lpstr>Slide 5</vt:lpstr>
      <vt:lpstr>Notes on pointers:</vt:lpstr>
      <vt:lpstr>Notes on pointers:</vt:lpstr>
      <vt:lpstr>Slide 8</vt:lpstr>
      <vt:lpstr>Slide 9</vt:lpstr>
      <vt:lpstr>Slide 10</vt:lpstr>
      <vt:lpstr>Sparse vs. Dense Tradeoff</vt:lpstr>
      <vt:lpstr>Slide 12</vt:lpstr>
      <vt:lpstr>Slide 13</vt:lpstr>
      <vt:lpstr>Slide 14</vt:lpstr>
      <vt:lpstr>Slide 15</vt:lpstr>
      <vt:lpstr>Slide 16</vt:lpstr>
      <vt:lpstr>Slide 17</vt:lpstr>
      <vt:lpstr>With secondary indexes:</vt:lpstr>
      <vt:lpstr>Duplicate values &amp; secondary indexes</vt:lpstr>
      <vt:lpstr>Example</vt:lpstr>
      <vt:lpstr>Slide 21</vt:lpstr>
      <vt:lpstr>Conventional indexes</vt:lpstr>
      <vt:lpstr>Slide 23</vt:lpstr>
      <vt:lpstr>Slide 24</vt:lpstr>
      <vt:lpstr>Slide 25</vt:lpstr>
      <vt:lpstr>Slide 26</vt:lpstr>
      <vt:lpstr>Sample non-leaf</vt:lpstr>
      <vt:lpstr>Sample leaf node:</vt:lpstr>
      <vt:lpstr>In textbook’s notation   n=3</vt:lpstr>
      <vt:lpstr>Slide 30</vt:lpstr>
      <vt:lpstr>Don’t want nodes to be too empty</vt:lpstr>
      <vt:lpstr>Slide 32</vt:lpstr>
      <vt:lpstr>B+tree rules  tree of order n</vt:lpstr>
      <vt:lpstr>Slide 34</vt:lpstr>
      <vt:lpstr>Insert into B+tree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Deletion from B+tree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B+tree deletions in practice</vt:lpstr>
      <vt:lpstr>Comparison: B-trees vs. static     indexed sequential file</vt:lpstr>
      <vt:lpstr>Slide 60</vt:lpstr>
      <vt:lpstr>Example: 1 block static index</vt:lpstr>
      <vt:lpstr>Slide 62</vt:lpstr>
      <vt:lpstr>Size comparison        Ref. #1</vt:lpstr>
      <vt:lpstr>Ref. #1 analysis claims</vt:lpstr>
      <vt:lpstr>Ref. #1 analysis claims</vt:lpstr>
      <vt:lpstr>Slide 66</vt:lpstr>
      <vt:lpstr>Slide 67</vt:lpstr>
      <vt:lpstr>Slide 68</vt:lpstr>
      <vt:lpstr>Slide 69</vt:lpstr>
      <vt:lpstr>Slide 70</vt:lpstr>
      <vt:lpstr>Interesting problem:</vt:lpstr>
      <vt:lpstr>Sample assumptions:</vt:lpstr>
      <vt:lpstr>Sample assumptions:</vt:lpstr>
      <vt:lpstr>Sample assumptions:</vt:lpstr>
      <vt:lpstr>Can get:    f(n) = time to find a record</vt:lpstr>
      <vt:lpstr> FIND nopt by f’(n) = 0</vt:lpstr>
      <vt:lpstr> FIND nopt by f’(n) = 0</vt:lpstr>
      <vt:lpstr>Variation on B+tree: B-tree (no +)</vt:lpstr>
      <vt:lpstr>Slide 79</vt:lpstr>
      <vt:lpstr>B-tree example    n=2</vt:lpstr>
      <vt:lpstr>B-tree example    n=2</vt:lpstr>
      <vt:lpstr>Note on inserts</vt:lpstr>
      <vt:lpstr>Note on inserts</vt:lpstr>
      <vt:lpstr>So, for B-trees:</vt:lpstr>
      <vt:lpstr>Tradeoffs:</vt:lpstr>
      <vt:lpstr>Tradeoffs:</vt:lpstr>
      <vt:lpstr>But note: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So...</vt:lpstr>
      <vt:lpstr>So...</vt:lpstr>
      <vt:lpstr>Outline/summary</vt:lpstr>
      <vt:lpstr>Acknowledgments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temp</cp:lastModifiedBy>
  <cp:revision>173</cp:revision>
  <cp:lastPrinted>2000-01-10T02:52:33Z</cp:lastPrinted>
  <dcterms:created xsi:type="dcterms:W3CDTF">1999-07-13T19:55:20Z</dcterms:created>
  <dcterms:modified xsi:type="dcterms:W3CDTF">2014-01-22T23:28:31Z</dcterms:modified>
</cp:coreProperties>
</file>