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62" r:id="rId4"/>
    <p:sldId id="263" r:id="rId5"/>
    <p:sldId id="264" r:id="rId6"/>
    <p:sldId id="259" r:id="rId7"/>
    <p:sldId id="260" r:id="rId8"/>
    <p:sldId id="266" r:id="rId9"/>
    <p:sldId id="268"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97556-3B47-9449-A821-F1B8B9E358F9}" type="datetimeFigureOut">
              <a:rPr lang="en-US" smtClean="0"/>
              <a:t>12/12/2017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EE75F-E6BF-7E4B-AF55-2B04C697F7F3}" type="slidenum">
              <a:rPr lang="en-US" smtClean="0"/>
              <a:t>‹#›</a:t>
            </a:fld>
            <a:endParaRPr lang="en-US"/>
          </a:p>
        </p:txBody>
      </p:sp>
    </p:spTree>
    <p:extLst>
      <p:ext uri="{BB962C8B-B14F-4D97-AF65-F5344CB8AC3E}">
        <p14:creationId xmlns:p14="http://schemas.microsoft.com/office/powerpoint/2010/main" val="1323747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7EE75F-E6BF-7E4B-AF55-2B04C697F7F3}" type="slidenum">
              <a:rPr lang="en-US" smtClean="0"/>
              <a:t>1</a:t>
            </a:fld>
            <a:endParaRPr lang="en-US"/>
          </a:p>
        </p:txBody>
      </p:sp>
    </p:spTree>
    <p:extLst>
      <p:ext uri="{BB962C8B-B14F-4D97-AF65-F5344CB8AC3E}">
        <p14:creationId xmlns:p14="http://schemas.microsoft.com/office/powerpoint/2010/main" val="28780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7EE75F-E6BF-7E4B-AF55-2B04C697F7F3}" type="slidenum">
              <a:rPr lang="en-US" smtClean="0"/>
              <a:t>2</a:t>
            </a:fld>
            <a:endParaRPr lang="en-US"/>
          </a:p>
        </p:txBody>
      </p:sp>
    </p:spTree>
    <p:extLst>
      <p:ext uri="{BB962C8B-B14F-4D97-AF65-F5344CB8AC3E}">
        <p14:creationId xmlns:p14="http://schemas.microsoft.com/office/powerpoint/2010/main" val="68407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12/12/2017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22037"/>
            <a:ext cx="7772400" cy="1463040"/>
          </a:xfrm>
        </p:spPr>
        <p:txBody>
          <a:bodyPr/>
          <a:lstStyle/>
          <a:p>
            <a:r>
              <a:rPr lang="en-US" dirty="0" err="1" smtClean="0"/>
              <a:t>KadabrA</a:t>
            </a:r>
            <a:r>
              <a:rPr lang="en-US" dirty="0" smtClean="0"/>
              <a:t>    </a:t>
            </a:r>
            <a:endParaRPr lang="en-US" dirty="0"/>
          </a:p>
        </p:txBody>
      </p:sp>
      <p:sp>
        <p:nvSpPr>
          <p:cNvPr id="3" name="Subtitle 2"/>
          <p:cNvSpPr>
            <a:spLocks noGrp="1"/>
          </p:cNvSpPr>
          <p:nvPr>
            <p:ph type="subTitle" idx="1"/>
          </p:nvPr>
        </p:nvSpPr>
        <p:spPr>
          <a:xfrm>
            <a:off x="8712200" y="4960137"/>
            <a:ext cx="3200400" cy="1463040"/>
          </a:xfrm>
        </p:spPr>
        <p:txBody>
          <a:bodyPr>
            <a:normAutofit/>
          </a:bodyPr>
          <a:lstStyle/>
          <a:p>
            <a:r>
              <a:rPr lang="en-US" dirty="0" smtClean="0">
                <a:solidFill>
                  <a:schemeClr val="accent3"/>
                </a:solidFill>
              </a:rPr>
              <a:t>-Nidhi </a:t>
            </a:r>
            <a:r>
              <a:rPr lang="en-US" dirty="0" err="1" smtClean="0">
                <a:solidFill>
                  <a:schemeClr val="accent3"/>
                </a:solidFill>
              </a:rPr>
              <a:t>Sarode</a:t>
            </a:r>
            <a:endParaRPr lang="en-US" dirty="0" smtClean="0">
              <a:solidFill>
                <a:schemeClr val="accent3"/>
              </a:solidFill>
            </a:endParaRPr>
          </a:p>
          <a:p>
            <a:r>
              <a:rPr lang="en-US" dirty="0" smtClean="0">
                <a:solidFill>
                  <a:schemeClr val="accent3"/>
                </a:solidFill>
              </a:rPr>
              <a:t>-Rishi </a:t>
            </a:r>
            <a:r>
              <a:rPr lang="en-US" dirty="0" err="1" smtClean="0">
                <a:solidFill>
                  <a:schemeClr val="accent3"/>
                </a:solidFill>
              </a:rPr>
              <a:t>Nandedkar</a:t>
            </a:r>
            <a:endParaRPr lang="en-US" dirty="0" smtClean="0">
              <a:solidFill>
                <a:schemeClr val="accent3"/>
              </a:solidFill>
            </a:endParaRPr>
          </a:p>
          <a:p>
            <a:r>
              <a:rPr lang="en-US" dirty="0" smtClean="0">
                <a:solidFill>
                  <a:schemeClr val="accent3"/>
                </a:solidFill>
              </a:rPr>
              <a:t>-Ranga Chari .V</a:t>
            </a:r>
            <a:endParaRPr lang="en-US" dirty="0">
              <a:solidFill>
                <a:schemeClr val="accent3"/>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111004"/>
            <a:ext cx="2190546" cy="1018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4464" y="5135638"/>
            <a:ext cx="2190545" cy="893032"/>
          </a:xfrm>
          <a:prstGeom prst="rect">
            <a:avLst/>
          </a:prstGeom>
        </p:spPr>
      </p:pic>
      <p:sp>
        <p:nvSpPr>
          <p:cNvPr id="6" name="Right Arrow 5"/>
          <p:cNvSpPr/>
          <p:nvPr/>
        </p:nvSpPr>
        <p:spPr>
          <a:xfrm>
            <a:off x="5308600" y="5439530"/>
            <a:ext cx="711200" cy="377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95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401" y="4137030"/>
            <a:ext cx="4533899" cy="25357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708" y="4188827"/>
            <a:ext cx="4259692" cy="24818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5601" y="381000"/>
            <a:ext cx="4533900" cy="31623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709" y="381000"/>
            <a:ext cx="4259691" cy="309765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4799" y="2383522"/>
            <a:ext cx="3759201" cy="2190257"/>
          </a:xfrm>
          <a:prstGeom prst="rect">
            <a:avLst/>
          </a:prstGeom>
        </p:spPr>
      </p:pic>
      <p:sp>
        <p:nvSpPr>
          <p:cNvPr id="7" name="TextBox 6"/>
          <p:cNvSpPr txBox="1"/>
          <p:nvPr/>
        </p:nvSpPr>
        <p:spPr>
          <a:xfrm>
            <a:off x="363108" y="0"/>
            <a:ext cx="1221553" cy="369332"/>
          </a:xfrm>
          <a:prstGeom prst="rect">
            <a:avLst/>
          </a:prstGeom>
          <a:noFill/>
        </p:spPr>
        <p:txBody>
          <a:bodyPr wrap="none" rtlCol="0">
            <a:spAutoFit/>
          </a:bodyPr>
          <a:lstStyle/>
          <a:p>
            <a:r>
              <a:rPr lang="en-US" b="1" dirty="0" smtClean="0"/>
              <a:t>ANALYSIS:</a:t>
            </a:r>
            <a:endParaRPr lang="en-IN" b="1" dirty="0"/>
          </a:p>
        </p:txBody>
      </p:sp>
    </p:spTree>
    <p:extLst>
      <p:ext uri="{BB962C8B-B14F-4D97-AF65-F5344CB8AC3E}">
        <p14:creationId xmlns:p14="http://schemas.microsoft.com/office/powerpoint/2010/main" val="4219715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3" name="Text Placeholder 2"/>
          <p:cNvSpPr>
            <a:spLocks noGrp="1"/>
          </p:cNvSpPr>
          <p:nvPr>
            <p:ph type="body" idx="1"/>
          </p:nvPr>
        </p:nvSpPr>
        <p:spPr/>
        <p:txBody>
          <a:bodyPr/>
          <a:lstStyle/>
          <a:p>
            <a:r>
              <a:rPr lang="en-US" dirty="0"/>
              <a:t>Divided by Organizations United by Purpose</a:t>
            </a:r>
          </a:p>
          <a:p>
            <a:endParaRPr lang="en-IN" dirty="0"/>
          </a:p>
        </p:txBody>
      </p:sp>
    </p:spTree>
    <p:extLst>
      <p:ext uri="{BB962C8B-B14F-4D97-AF65-F5344CB8AC3E}">
        <p14:creationId xmlns:p14="http://schemas.microsoft.com/office/powerpoint/2010/main" val="3987701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Problem Statement</a:t>
            </a:r>
            <a:endParaRPr lang="en-US" dirty="0">
              <a:solidFill>
                <a:schemeClr val="accent3"/>
              </a:solidFill>
            </a:endParaRPr>
          </a:p>
        </p:txBody>
      </p:sp>
      <p:sp>
        <p:nvSpPr>
          <p:cNvPr id="3" name="Content Placeholder 2"/>
          <p:cNvSpPr>
            <a:spLocks noGrp="1"/>
          </p:cNvSpPr>
          <p:nvPr>
            <p:ph idx="1"/>
          </p:nvPr>
        </p:nvSpPr>
        <p:spPr/>
        <p:txBody>
          <a:bodyPr/>
          <a:lstStyle/>
          <a:p>
            <a:r>
              <a:rPr lang="en-US" dirty="0" smtClean="0"/>
              <a:t>Amazon faces the major issue of investing heavily in their warehouses in various states of USA which is proving to be an expensive deal to expedite the same day delivery process.</a:t>
            </a:r>
          </a:p>
          <a:p>
            <a:r>
              <a:rPr lang="en-US" dirty="0" smtClean="0"/>
              <a:t>To provide the same day delivery service, building warehouses in all the required locations is not economical. So, the objective is to come up with an integrated approach that would make the current delivery process more efficient and extend the service to a larger number of customers for as many products as possible.</a:t>
            </a:r>
          </a:p>
          <a:p>
            <a:endParaRPr lang="en-US" dirty="0"/>
          </a:p>
          <a:p>
            <a:endParaRPr lang="en-US" dirty="0" smtClean="0"/>
          </a:p>
        </p:txBody>
      </p:sp>
    </p:spTree>
    <p:extLst>
      <p:ext uri="{BB962C8B-B14F-4D97-AF65-F5344CB8AC3E}">
        <p14:creationId xmlns:p14="http://schemas.microsoft.com/office/powerpoint/2010/main" val="1804465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84" y="329168"/>
            <a:ext cx="11277415" cy="6248400"/>
          </a:xfrm>
          <a:prstGeom prst="rect">
            <a:avLst/>
          </a:prstGeom>
        </p:spPr>
      </p:pic>
      <p:sp>
        <p:nvSpPr>
          <p:cNvPr id="3" name="TextBox 2"/>
          <p:cNvSpPr txBox="1"/>
          <p:nvPr/>
        </p:nvSpPr>
        <p:spPr>
          <a:xfrm>
            <a:off x="546100" y="144502"/>
            <a:ext cx="218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chemeClr val="accent3"/>
                </a:solidFill>
              </a:rPr>
              <a:t>OBJECT MODEL </a:t>
            </a:r>
            <a:r>
              <a:rPr lang="en-US" b="1" dirty="0" smtClean="0"/>
              <a:t>:</a:t>
            </a:r>
            <a:endParaRPr lang="en-IN" b="1" dirty="0"/>
          </a:p>
        </p:txBody>
      </p:sp>
    </p:spTree>
    <p:extLst>
      <p:ext uri="{BB962C8B-B14F-4D97-AF65-F5344CB8AC3E}">
        <p14:creationId xmlns:p14="http://schemas.microsoft.com/office/powerpoint/2010/main" val="1821369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Special Features</a:t>
            </a:r>
            <a:endParaRPr lang="en-IN" dirty="0">
              <a:solidFill>
                <a:schemeClr val="accent3"/>
              </a:solidFill>
            </a:endParaRPr>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US" sz="2800" dirty="0" smtClean="0"/>
              <a:t>It is an implementation of the complete Ecosystem Model</a:t>
            </a:r>
          </a:p>
          <a:p>
            <a:pPr>
              <a:buClr>
                <a:schemeClr val="tx1"/>
              </a:buClr>
              <a:buFont typeface="Wingdings" panose="05000000000000000000" pitchFamily="2" charset="2"/>
              <a:buChar char="Ø"/>
            </a:pPr>
            <a:r>
              <a:rPr lang="en-US" sz="2800" dirty="0" smtClean="0"/>
              <a:t>The </a:t>
            </a:r>
            <a:r>
              <a:rPr lang="en-US" sz="2800" dirty="0"/>
              <a:t>products gets segregated according to the category of the product and then provided to the </a:t>
            </a:r>
            <a:r>
              <a:rPr lang="en-US" sz="2800" dirty="0" smtClean="0"/>
              <a:t>enterprise</a:t>
            </a:r>
            <a:endParaRPr lang="en-US" sz="2800" dirty="0"/>
          </a:p>
          <a:p>
            <a:pPr>
              <a:buClr>
                <a:schemeClr val="tx1"/>
              </a:buClr>
              <a:buFont typeface="Wingdings" panose="05000000000000000000" pitchFamily="2" charset="2"/>
              <a:buChar char="Ø"/>
            </a:pPr>
            <a:r>
              <a:rPr lang="en-US" sz="2800" dirty="0"/>
              <a:t>The </a:t>
            </a:r>
            <a:r>
              <a:rPr lang="en-US" sz="2800" dirty="0" smtClean="0"/>
              <a:t>revenue can be calculated by each city, by each area as per the retailers</a:t>
            </a:r>
          </a:p>
          <a:p>
            <a:pPr marL="0" indent="0">
              <a:buClr>
                <a:schemeClr val="tx1"/>
              </a:buClr>
              <a:buNone/>
            </a:pPr>
            <a:endParaRPr lang="en-US" sz="2800" dirty="0" smtClean="0"/>
          </a:p>
          <a:p>
            <a:pPr>
              <a:buClr>
                <a:schemeClr val="tx1"/>
              </a:buClr>
              <a:buFont typeface="Wingdings" panose="05000000000000000000" pitchFamily="2" charset="2"/>
              <a:buChar char="Ø"/>
            </a:pPr>
            <a:endParaRPr lang="en-US" dirty="0"/>
          </a:p>
          <a:p>
            <a:pPr marL="0" indent="0">
              <a:buNone/>
            </a:pPr>
            <a:endParaRPr lang="en-IN" dirty="0"/>
          </a:p>
        </p:txBody>
      </p:sp>
    </p:spTree>
    <p:extLst>
      <p:ext uri="{BB962C8B-B14F-4D97-AF65-F5344CB8AC3E}">
        <p14:creationId xmlns:p14="http://schemas.microsoft.com/office/powerpoint/2010/main" val="3418115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Key Roles</a:t>
            </a:r>
            <a:endParaRPr lang="en-IN" dirty="0">
              <a:solidFill>
                <a:schemeClr val="accent3"/>
              </a:solidFill>
            </a:endParaRPr>
          </a:p>
        </p:txBody>
      </p:sp>
      <p:sp>
        <p:nvSpPr>
          <p:cNvPr id="4" name="Content Placeholder 3"/>
          <p:cNvSpPr>
            <a:spLocks noGrp="1"/>
          </p:cNvSpPr>
          <p:nvPr>
            <p:ph sz="half" idx="2"/>
          </p:nvPr>
        </p:nvSpPr>
        <p:spPr/>
        <p:txBody>
          <a:bodyPr/>
          <a:lstStyle/>
          <a:p>
            <a:pPr marL="0" indent="0">
              <a:buClr>
                <a:schemeClr val="tx1"/>
              </a:buClr>
              <a:buNone/>
            </a:pPr>
            <a:r>
              <a:rPr lang="en-US" b="1" dirty="0"/>
              <a:t>The Key Roles are the following:</a:t>
            </a:r>
          </a:p>
          <a:p>
            <a:pPr>
              <a:buClr>
                <a:schemeClr val="tx1"/>
              </a:buClr>
              <a:buFont typeface="Wingdings" panose="05000000000000000000" pitchFamily="2" charset="2"/>
              <a:buChar char="Ø"/>
            </a:pPr>
            <a:r>
              <a:rPr lang="en-US" dirty="0"/>
              <a:t>Amazon</a:t>
            </a:r>
          </a:p>
          <a:p>
            <a:pPr>
              <a:buClr>
                <a:schemeClr val="tx1"/>
              </a:buClr>
              <a:buFont typeface="Wingdings" panose="05000000000000000000" pitchFamily="2" charset="2"/>
              <a:buChar char="Ø"/>
            </a:pPr>
            <a:r>
              <a:rPr lang="en-US" dirty="0"/>
              <a:t>Retailers</a:t>
            </a:r>
          </a:p>
          <a:p>
            <a:pPr>
              <a:buClr>
                <a:schemeClr val="tx1"/>
              </a:buClr>
              <a:buFont typeface="Wingdings" panose="05000000000000000000" pitchFamily="2" charset="2"/>
              <a:buChar char="Ø"/>
            </a:pPr>
            <a:r>
              <a:rPr lang="en-US" dirty="0"/>
              <a:t>Logistics</a:t>
            </a:r>
          </a:p>
          <a:p>
            <a:pPr>
              <a:buClr>
                <a:schemeClr val="tx1"/>
              </a:buClr>
              <a:buFont typeface="Wingdings" panose="05000000000000000000" pitchFamily="2" charset="2"/>
              <a:buChar char="Ø"/>
            </a:pPr>
            <a:r>
              <a:rPr lang="en-US" dirty="0"/>
              <a:t>Customers</a:t>
            </a:r>
          </a:p>
          <a:p>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0100" y="2286000"/>
            <a:ext cx="5041900" cy="3860800"/>
          </a:xfrm>
        </p:spPr>
      </p:pic>
    </p:spTree>
    <p:extLst>
      <p:ext uri="{BB962C8B-B14F-4D97-AF65-F5344CB8AC3E}">
        <p14:creationId xmlns:p14="http://schemas.microsoft.com/office/powerpoint/2010/main" val="487688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81684"/>
          </a:xfrm>
        </p:spPr>
        <p:txBody>
          <a:bodyPr/>
          <a:lstStyle/>
          <a:p>
            <a:r>
              <a:rPr lang="en-US" dirty="0" smtClean="0">
                <a:solidFill>
                  <a:schemeClr val="accent3"/>
                </a:solidFill>
              </a:rPr>
              <a:t>Workflow</a:t>
            </a:r>
            <a:r>
              <a:rPr lang="en-US" dirty="0" smtClean="0"/>
              <a:t>	</a:t>
            </a:r>
            <a:endParaRPr lang="en-US" dirty="0"/>
          </a:p>
        </p:txBody>
      </p:sp>
      <p:sp>
        <p:nvSpPr>
          <p:cNvPr id="4" name="Content Placeholder 3"/>
          <p:cNvSpPr>
            <a:spLocks noGrp="1"/>
          </p:cNvSpPr>
          <p:nvPr>
            <p:ph idx="1"/>
          </p:nvPr>
        </p:nvSpPr>
        <p:spPr>
          <a:xfrm>
            <a:off x="1024128" y="1955800"/>
            <a:ext cx="9720073" cy="4353560"/>
          </a:xfrm>
        </p:spPr>
        <p:txBody>
          <a:bodyPr>
            <a:normAutofit lnSpcReduction="10000"/>
          </a:bodyPr>
          <a:lstStyle/>
          <a:p>
            <a:pPr marR="0" lvl="0" defTabSz="914400" eaLnBrk="1" fontAlgn="auto" latinLnBrk="0" hangingPunct="1">
              <a:lnSpc>
                <a:spcPct val="150000"/>
              </a:lnSpc>
              <a:spcBef>
                <a:spcPts val="0"/>
              </a:spcBef>
              <a:spcAft>
                <a:spcPts val="0"/>
              </a:spcAft>
              <a:buClrTx/>
              <a:buSzTx/>
              <a:buFont typeface="Arial" charset="0"/>
              <a:buChar char="•"/>
              <a:tabLst/>
              <a:defRPr/>
            </a:pPr>
            <a:r>
              <a:rPr lang="en-US" dirty="0" smtClean="0"/>
              <a:t>Customer sign up</a:t>
            </a:r>
          </a:p>
          <a:p>
            <a:pPr marR="0" lvl="0" defTabSz="914400" eaLnBrk="1" fontAlgn="auto" latinLnBrk="0" hangingPunct="1">
              <a:lnSpc>
                <a:spcPct val="150000"/>
              </a:lnSpc>
              <a:spcBef>
                <a:spcPts val="0"/>
              </a:spcBef>
              <a:spcAft>
                <a:spcPts val="0"/>
              </a:spcAft>
              <a:buClrTx/>
              <a:buSzTx/>
              <a:buFont typeface="Arial" charset="0"/>
              <a:buChar char="•"/>
              <a:tabLst/>
              <a:defRPr/>
            </a:pPr>
            <a:r>
              <a:rPr lang="en-US" dirty="0" smtClean="0"/>
              <a:t>Order placement</a:t>
            </a:r>
          </a:p>
          <a:p>
            <a:pPr marR="0" lvl="0" defTabSz="914400" eaLnBrk="1" fontAlgn="auto" latinLnBrk="0" hangingPunct="1">
              <a:lnSpc>
                <a:spcPct val="150000"/>
              </a:lnSpc>
              <a:spcBef>
                <a:spcPts val="0"/>
              </a:spcBef>
              <a:spcAft>
                <a:spcPts val="0"/>
              </a:spcAft>
              <a:buClrTx/>
              <a:buSzTx/>
              <a:buFont typeface="Arial" charset="0"/>
              <a:buChar char="•"/>
              <a:tabLst/>
              <a:defRPr/>
            </a:pPr>
            <a:r>
              <a:rPr lang="en-US" dirty="0" smtClean="0"/>
              <a:t>Information sent to dashboard system like customer information, location, product type and retailer</a:t>
            </a:r>
          </a:p>
          <a:p>
            <a:pPr marR="0" lvl="0" defTabSz="914400" eaLnBrk="1" fontAlgn="auto" latinLnBrk="0" hangingPunct="1">
              <a:lnSpc>
                <a:spcPct val="150000"/>
              </a:lnSpc>
              <a:spcBef>
                <a:spcPts val="0"/>
              </a:spcBef>
              <a:spcAft>
                <a:spcPts val="0"/>
              </a:spcAft>
              <a:buClrTx/>
              <a:buSzTx/>
              <a:buFont typeface="Arial" charset="0"/>
              <a:buChar char="•"/>
              <a:tabLst/>
              <a:defRPr/>
            </a:pPr>
            <a:r>
              <a:rPr lang="en-US" dirty="0" smtClean="0"/>
              <a:t>Await confirmation from retailers and partner organization</a:t>
            </a:r>
          </a:p>
          <a:p>
            <a:pPr marR="0" lvl="0" defTabSz="914400" eaLnBrk="1" fontAlgn="auto" latinLnBrk="0" hangingPunct="1">
              <a:lnSpc>
                <a:spcPct val="150000"/>
              </a:lnSpc>
              <a:spcBef>
                <a:spcPts val="0"/>
              </a:spcBef>
              <a:spcAft>
                <a:spcPts val="0"/>
              </a:spcAft>
              <a:buClrTx/>
              <a:buSzTx/>
              <a:buFont typeface="Arial" charset="0"/>
              <a:buChar char="•"/>
              <a:tabLst/>
              <a:defRPr/>
            </a:pPr>
            <a:r>
              <a:rPr lang="en-US" dirty="0" smtClean="0"/>
              <a:t>Confirmed order which is put up is to be accepted by local logistics individuals/organizations</a:t>
            </a:r>
          </a:p>
          <a:p>
            <a:pPr marR="0" lvl="0" defTabSz="914400" eaLnBrk="1" fontAlgn="auto" latinLnBrk="0" hangingPunct="1">
              <a:lnSpc>
                <a:spcPct val="150000"/>
              </a:lnSpc>
              <a:spcBef>
                <a:spcPts val="0"/>
              </a:spcBef>
              <a:spcAft>
                <a:spcPts val="0"/>
              </a:spcAft>
              <a:buClrTx/>
              <a:buSzTx/>
              <a:buFont typeface="Arial" charset="0"/>
              <a:buChar char="•"/>
              <a:tabLst/>
              <a:defRPr/>
            </a:pPr>
            <a:r>
              <a:rPr lang="en-US" dirty="0" smtClean="0"/>
              <a:t>Order information sent to delivery executive and confirmation received after successful delivery</a:t>
            </a:r>
          </a:p>
        </p:txBody>
      </p:sp>
    </p:spTree>
    <p:extLst>
      <p:ext uri="{BB962C8B-B14F-4D97-AF65-F5344CB8AC3E}">
        <p14:creationId xmlns:p14="http://schemas.microsoft.com/office/powerpoint/2010/main" val="1417615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Order prerequisites for eligibility</a:t>
            </a:r>
            <a:endParaRPr lang="en-US" dirty="0">
              <a:solidFill>
                <a:schemeClr val="accent3"/>
              </a:solidFill>
            </a:endParaRPr>
          </a:p>
        </p:txBody>
      </p:sp>
      <p:sp>
        <p:nvSpPr>
          <p:cNvPr id="3" name="Content Placeholder 2"/>
          <p:cNvSpPr>
            <a:spLocks noGrp="1"/>
          </p:cNvSpPr>
          <p:nvPr>
            <p:ph idx="1"/>
          </p:nvPr>
        </p:nvSpPr>
        <p:spPr/>
        <p:txBody>
          <a:bodyPr/>
          <a:lstStyle/>
          <a:p>
            <a:pPr>
              <a:lnSpc>
                <a:spcPct val="200000"/>
              </a:lnSpc>
              <a:buClr>
                <a:schemeClr val="tx1"/>
              </a:buClr>
              <a:buFont typeface="Arial" charset="0"/>
              <a:buChar char="•"/>
            </a:pPr>
            <a:r>
              <a:rPr lang="en-US" dirty="0" smtClean="0"/>
              <a:t>Time of Order </a:t>
            </a:r>
            <a:r>
              <a:rPr lang="mr-IN" dirty="0" smtClean="0"/>
              <a:t>–</a:t>
            </a:r>
            <a:r>
              <a:rPr lang="en-US" dirty="0" smtClean="0"/>
              <a:t> Orders should be placed before 12:00 pm</a:t>
            </a:r>
          </a:p>
          <a:p>
            <a:pPr>
              <a:lnSpc>
                <a:spcPct val="200000"/>
              </a:lnSpc>
              <a:buClr>
                <a:schemeClr val="tx1"/>
              </a:buClr>
              <a:buFont typeface="Arial" charset="0"/>
              <a:buChar char="•"/>
            </a:pPr>
            <a:r>
              <a:rPr lang="en-US" dirty="0" smtClean="0"/>
              <a:t>Product Type </a:t>
            </a:r>
            <a:r>
              <a:rPr lang="mr-IN" dirty="0" smtClean="0"/>
              <a:t>–</a:t>
            </a:r>
            <a:r>
              <a:rPr lang="en-US" dirty="0" smtClean="0"/>
              <a:t> Products must be available with retailers and partner organizations</a:t>
            </a:r>
          </a:p>
          <a:p>
            <a:pPr>
              <a:lnSpc>
                <a:spcPct val="200000"/>
              </a:lnSpc>
              <a:buClr>
                <a:schemeClr val="tx1"/>
              </a:buClr>
              <a:buFont typeface="Arial" charset="0"/>
              <a:buChar char="•"/>
            </a:pPr>
            <a:r>
              <a:rPr lang="en-US" dirty="0" smtClean="0"/>
              <a:t>Customer Location </a:t>
            </a:r>
            <a:r>
              <a:rPr lang="mr-IN" dirty="0" smtClean="0"/>
              <a:t>–</a:t>
            </a:r>
            <a:r>
              <a:rPr lang="en-US" dirty="0" smtClean="0"/>
              <a:t> Customer must </a:t>
            </a:r>
            <a:r>
              <a:rPr lang="en-US" dirty="0" smtClean="0"/>
              <a:t>specify the area </a:t>
            </a:r>
            <a:r>
              <a:rPr lang="en-US" dirty="0" smtClean="0"/>
              <a:t> </a:t>
            </a:r>
            <a:r>
              <a:rPr lang="en-US" dirty="0" smtClean="0"/>
              <a:t>critical radius, as specified by retailers and logistics organizations</a:t>
            </a:r>
          </a:p>
        </p:txBody>
      </p:sp>
    </p:spTree>
    <p:extLst>
      <p:ext uri="{BB962C8B-B14F-4D97-AF65-F5344CB8AC3E}">
        <p14:creationId xmlns:p14="http://schemas.microsoft.com/office/powerpoint/2010/main" val="579665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95" y="787400"/>
            <a:ext cx="4704964" cy="27432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308" y="2057128"/>
            <a:ext cx="5217051" cy="315812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095" y="3928115"/>
            <a:ext cx="4685851" cy="2574285"/>
          </a:xfrm>
          <a:prstGeom prst="rect">
            <a:avLst/>
          </a:prstGeom>
        </p:spPr>
      </p:pic>
      <p:sp>
        <p:nvSpPr>
          <p:cNvPr id="6" name="TextBox 5"/>
          <p:cNvSpPr txBox="1"/>
          <p:nvPr/>
        </p:nvSpPr>
        <p:spPr>
          <a:xfrm>
            <a:off x="228600" y="317500"/>
            <a:ext cx="1713290" cy="369332"/>
          </a:xfrm>
          <a:prstGeom prst="rect">
            <a:avLst/>
          </a:prstGeom>
          <a:noFill/>
        </p:spPr>
        <p:txBody>
          <a:bodyPr wrap="none" rtlCol="0">
            <a:spAutoFit/>
          </a:bodyPr>
          <a:lstStyle/>
          <a:p>
            <a:r>
              <a:rPr lang="en-US" b="1" dirty="0" smtClean="0"/>
              <a:t>SCREEN SHOTS</a:t>
            </a:r>
            <a:endParaRPr lang="en-IN" b="1" dirty="0"/>
          </a:p>
        </p:txBody>
      </p:sp>
    </p:spTree>
    <p:extLst>
      <p:ext uri="{BB962C8B-B14F-4D97-AF65-F5344CB8AC3E}">
        <p14:creationId xmlns:p14="http://schemas.microsoft.com/office/powerpoint/2010/main" val="1340182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27000"/>
            <a:ext cx="5174576" cy="368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300" y="3188380"/>
            <a:ext cx="4686299" cy="330876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6" y="3188380"/>
            <a:ext cx="4686974" cy="3314020"/>
          </a:xfrm>
          <a:prstGeom prst="rect">
            <a:avLst/>
          </a:prstGeom>
        </p:spPr>
      </p:pic>
      <p:sp>
        <p:nvSpPr>
          <p:cNvPr id="7" name="TextBox 6"/>
          <p:cNvSpPr txBox="1"/>
          <p:nvPr/>
        </p:nvSpPr>
        <p:spPr>
          <a:xfrm>
            <a:off x="419100" y="533400"/>
            <a:ext cx="1610697" cy="369332"/>
          </a:xfrm>
          <a:prstGeom prst="rect">
            <a:avLst/>
          </a:prstGeom>
          <a:noFill/>
        </p:spPr>
        <p:txBody>
          <a:bodyPr wrap="none" rtlCol="0">
            <a:spAutoFit/>
          </a:bodyPr>
          <a:lstStyle/>
          <a:p>
            <a:r>
              <a:rPr lang="en-US" b="1" dirty="0" smtClean="0"/>
              <a:t>WORK AREAS:</a:t>
            </a:r>
            <a:endParaRPr lang="en-IN" b="1" dirty="0"/>
          </a:p>
        </p:txBody>
      </p:sp>
    </p:spTree>
    <p:extLst>
      <p:ext uri="{BB962C8B-B14F-4D97-AF65-F5344CB8AC3E}">
        <p14:creationId xmlns:p14="http://schemas.microsoft.com/office/powerpoint/2010/main" val="37725453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341</TotalTime>
  <Words>279</Words>
  <Application>Microsoft Office PowerPoint</Application>
  <PresentationFormat>Widescreen</PresentationFormat>
  <Paragraphs>37</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Mangal</vt:lpstr>
      <vt:lpstr>Tw Cen MT</vt:lpstr>
      <vt:lpstr>Tw Cen MT Condensed</vt:lpstr>
      <vt:lpstr>Wingdings</vt:lpstr>
      <vt:lpstr>Wingdings 3</vt:lpstr>
      <vt:lpstr>Integral</vt:lpstr>
      <vt:lpstr>KadabrA    </vt:lpstr>
      <vt:lpstr>Problem Statement</vt:lpstr>
      <vt:lpstr>PowerPoint Presentation</vt:lpstr>
      <vt:lpstr>Special Features</vt:lpstr>
      <vt:lpstr>Key Roles</vt:lpstr>
      <vt:lpstr>Workflow </vt:lpstr>
      <vt:lpstr>Order prerequisites for eligibility</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Ranga Chari Vinjamuri</cp:lastModifiedBy>
  <cp:revision>37</cp:revision>
  <dcterms:created xsi:type="dcterms:W3CDTF">2017-12-12T23:57:12Z</dcterms:created>
  <dcterms:modified xsi:type="dcterms:W3CDTF">2017-12-13T05:51:58Z</dcterms:modified>
</cp:coreProperties>
</file>