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6" r:id="rId4"/>
    <p:sldId id="258"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28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797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32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256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53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28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452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9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26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74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928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01607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763000" cy="2133599"/>
          </a:xfrm>
        </p:spPr>
        <p:txBody>
          <a:bodyPr>
            <a:noAutofit/>
          </a:bodyPr>
          <a:lstStyle/>
          <a:p>
            <a:r>
              <a:rPr lang="en-IN" sz="5400" b="1" dirty="0"/>
              <a:t>Mining of Web Server Logs Using Big Data Technologies</a:t>
            </a:r>
            <a:r>
              <a:rPr lang="en-IN" sz="5400" dirty="0"/>
              <a:t/>
            </a:r>
            <a:br>
              <a:rPr lang="en-IN" sz="5400" dirty="0"/>
            </a:br>
            <a:endParaRPr lang="en-IN" sz="5400" dirty="0"/>
          </a:p>
        </p:txBody>
      </p:sp>
      <p:sp>
        <p:nvSpPr>
          <p:cNvPr id="3" name="Subtitle 2"/>
          <p:cNvSpPr>
            <a:spLocks noGrp="1"/>
          </p:cNvSpPr>
          <p:nvPr>
            <p:ph type="subTitle" idx="1"/>
          </p:nvPr>
        </p:nvSpPr>
        <p:spPr>
          <a:xfrm>
            <a:off x="609600" y="3505200"/>
            <a:ext cx="8001000" cy="2743200"/>
          </a:xfrm>
        </p:spPr>
        <p:txBody>
          <a:bodyPr>
            <a:normAutofit/>
          </a:bodyPr>
          <a:lstStyle/>
          <a:p>
            <a:pPr algn="l"/>
            <a:r>
              <a:rPr lang="en-IN" sz="2400" b="1" dirty="0" smtClean="0">
                <a:solidFill>
                  <a:schemeClr val="tx1"/>
                </a:solidFill>
                <a:latin typeface="Times New Roman" panose="02020603050405020304" pitchFamily="18" charset="0"/>
                <a:cs typeface="Times New Roman" panose="02020603050405020304" pitchFamily="18" charset="0"/>
              </a:rPr>
              <a:t>Internal Guide : </a:t>
            </a:r>
            <a:r>
              <a:rPr lang="en-IN" sz="2400" b="1" dirty="0" err="1" smtClean="0">
                <a:solidFill>
                  <a:schemeClr val="tx1"/>
                </a:solidFill>
                <a:latin typeface="Times New Roman" panose="02020603050405020304" pitchFamily="18" charset="0"/>
                <a:cs typeface="Times New Roman" panose="02020603050405020304" pitchFamily="18" charset="0"/>
              </a:rPr>
              <a:t>Dr.</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b="1" dirty="0" err="1" smtClean="0">
                <a:solidFill>
                  <a:schemeClr val="tx1"/>
                </a:solidFill>
                <a:latin typeface="Times New Roman" panose="02020603050405020304" pitchFamily="18" charset="0"/>
                <a:cs typeface="Times New Roman" panose="02020603050405020304" pitchFamily="18" charset="0"/>
              </a:rPr>
              <a:t>Bipin</a:t>
            </a:r>
            <a:r>
              <a:rPr lang="en-IN" sz="2400" b="1" dirty="0" smtClean="0">
                <a:solidFill>
                  <a:schemeClr val="tx1"/>
                </a:solidFill>
                <a:latin typeface="Times New Roman" panose="02020603050405020304" pitchFamily="18" charset="0"/>
                <a:cs typeface="Times New Roman" panose="02020603050405020304" pitchFamily="18" charset="0"/>
              </a:rPr>
              <a:t> Bihari </a:t>
            </a:r>
            <a:r>
              <a:rPr lang="en-IN" sz="2400" b="1" dirty="0" err="1" smtClean="0">
                <a:solidFill>
                  <a:schemeClr val="tx1"/>
                </a:solidFill>
                <a:latin typeface="Times New Roman" panose="02020603050405020304" pitchFamily="18" charset="0"/>
                <a:cs typeface="Times New Roman" panose="02020603050405020304" pitchFamily="18" charset="0"/>
              </a:rPr>
              <a:t>Jayasingh</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b="1" dirty="0" err="1" smtClean="0">
                <a:solidFill>
                  <a:schemeClr val="tx1"/>
                </a:solidFill>
                <a:latin typeface="Times New Roman" panose="02020603050405020304" pitchFamily="18" charset="0"/>
                <a:cs typeface="Times New Roman" panose="02020603050405020304" pitchFamily="18" charset="0"/>
              </a:rPr>
              <a:t>Prof.</a:t>
            </a:r>
            <a:r>
              <a:rPr lang="en-IN" sz="2400" b="1" dirty="0" smtClean="0">
                <a:solidFill>
                  <a:schemeClr val="tx1"/>
                </a:solidFill>
                <a:latin typeface="Times New Roman" panose="02020603050405020304" pitchFamily="18" charset="0"/>
                <a:cs typeface="Times New Roman" panose="02020603050405020304" pitchFamily="18" charset="0"/>
              </a:rPr>
              <a:t> IT </a:t>
            </a:r>
            <a:r>
              <a:rPr lang="en-IN" sz="2400" b="1" dirty="0" err="1" smtClean="0">
                <a:solidFill>
                  <a:schemeClr val="tx1"/>
                </a:solidFill>
                <a:latin typeface="Times New Roman" panose="02020603050405020304" pitchFamily="18" charset="0"/>
                <a:cs typeface="Times New Roman" panose="02020603050405020304" pitchFamily="18" charset="0"/>
              </a:rPr>
              <a:t>Dept</a:t>
            </a:r>
            <a:r>
              <a:rPr lang="en-IN" sz="2400" b="1" dirty="0" smtClean="0">
                <a:solidFill>
                  <a:schemeClr val="tx1"/>
                </a:solidFill>
                <a:latin typeface="Times New Roman" panose="02020603050405020304" pitchFamily="18" charset="0"/>
                <a:cs typeface="Times New Roman" panose="02020603050405020304" pitchFamily="18" charset="0"/>
              </a:rPr>
              <a:t>)</a:t>
            </a:r>
          </a:p>
          <a:p>
            <a:pPr algn="l"/>
            <a:endParaRPr lang="en-IN" sz="2400" b="1" dirty="0" smtClean="0">
              <a:solidFill>
                <a:schemeClr val="tx1"/>
              </a:solidFill>
              <a:latin typeface="Times New Roman" panose="02020603050405020304" pitchFamily="18" charset="0"/>
              <a:cs typeface="Times New Roman" panose="02020603050405020304" pitchFamily="18" charset="0"/>
            </a:endParaRPr>
          </a:p>
          <a:p>
            <a:pPr algn="l"/>
            <a:r>
              <a:rPr lang="en-IN" sz="2400" b="1" dirty="0" smtClean="0">
                <a:solidFill>
                  <a:schemeClr val="tx1"/>
                </a:solidFill>
                <a:latin typeface="Times New Roman" panose="02020603050405020304" pitchFamily="18" charset="0"/>
                <a:cs typeface="Times New Roman" panose="02020603050405020304" pitchFamily="18" charset="0"/>
              </a:rPr>
              <a:t>Ashish R Francis	  – 11B81A1214</a:t>
            </a:r>
          </a:p>
          <a:p>
            <a:pPr algn="l"/>
            <a:r>
              <a:rPr lang="en-IN" sz="2400" b="1" dirty="0" err="1" smtClean="0">
                <a:solidFill>
                  <a:schemeClr val="tx1"/>
                </a:solidFill>
                <a:latin typeface="Times New Roman" panose="02020603050405020304" pitchFamily="18" charset="0"/>
                <a:cs typeface="Times New Roman" panose="02020603050405020304" pitchFamily="18" charset="0"/>
              </a:rPr>
              <a:t>Karthik</a:t>
            </a:r>
            <a:r>
              <a:rPr lang="en-IN" sz="2400" b="1" dirty="0" smtClean="0">
                <a:solidFill>
                  <a:schemeClr val="tx1"/>
                </a:solidFill>
                <a:latin typeface="Times New Roman" panose="02020603050405020304" pitchFamily="18" charset="0"/>
                <a:cs typeface="Times New Roman" panose="02020603050405020304" pitchFamily="18" charset="0"/>
              </a:rPr>
              <a:t> T 		  – 11B81A1226</a:t>
            </a:r>
          </a:p>
          <a:p>
            <a:pPr algn="l"/>
            <a:r>
              <a:rPr lang="en-IN" sz="2400" b="1" dirty="0" smtClean="0">
                <a:solidFill>
                  <a:schemeClr val="tx1"/>
                </a:solidFill>
                <a:latin typeface="Times New Roman" panose="02020603050405020304" pitchFamily="18" charset="0"/>
                <a:cs typeface="Times New Roman" panose="02020603050405020304" pitchFamily="18" charset="0"/>
              </a:rPr>
              <a:t>B R </a:t>
            </a:r>
            <a:r>
              <a:rPr lang="en-IN" sz="2400" b="1" dirty="0" err="1" smtClean="0">
                <a:solidFill>
                  <a:schemeClr val="tx1"/>
                </a:solidFill>
                <a:latin typeface="Times New Roman" panose="02020603050405020304" pitchFamily="18" charset="0"/>
                <a:cs typeface="Times New Roman" panose="02020603050405020304" pitchFamily="18" charset="0"/>
              </a:rPr>
              <a:t>Rishinder</a:t>
            </a:r>
            <a:r>
              <a:rPr lang="en-IN" sz="2400" b="1" dirty="0" smtClean="0">
                <a:solidFill>
                  <a:schemeClr val="tx1"/>
                </a:solidFill>
                <a:latin typeface="Times New Roman" panose="02020603050405020304" pitchFamily="18" charset="0"/>
                <a:cs typeface="Times New Roman" panose="02020603050405020304" pitchFamily="18" charset="0"/>
              </a:rPr>
              <a:t> Kumar– 11B81A1259</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81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MapReduce</a:t>
            </a:r>
            <a:r>
              <a:rPr lang="en-IN" dirty="0" smtClean="0"/>
              <a:t> Workflow </a:t>
            </a:r>
            <a:endParaRPr lang="en-IN" dirty="0"/>
          </a:p>
        </p:txBody>
      </p:sp>
      <p:sp>
        <p:nvSpPr>
          <p:cNvPr id="3" name="Content Placeholder 2"/>
          <p:cNvSpPr>
            <a:spLocks noGrp="1"/>
          </p:cNvSpPr>
          <p:nvPr>
            <p:ph idx="1"/>
          </p:nvPr>
        </p:nvSpPr>
        <p:spPr>
          <a:xfrm>
            <a:off x="457200" y="1600200"/>
            <a:ext cx="7848600" cy="5107131"/>
          </a:xfrm>
        </p:spPr>
        <p:txBody>
          <a:bodyPr/>
          <a:lstStyle/>
          <a:p>
            <a:pPr fontAlgn="base">
              <a:spcBef>
                <a:spcPts val="0"/>
              </a:spcBef>
            </a:pPr>
            <a:endParaRPr lang="en-IN" b="0" i="0" u="none" strike="noStrike" dirty="0" smtClean="0">
              <a:solidFill>
                <a:srgbClr val="000000"/>
              </a:solidFill>
              <a:effectLst/>
              <a:latin typeface="Arial"/>
            </a:endParaRPr>
          </a:p>
          <a:p>
            <a:pPr marL="0" indent="0">
              <a:buNone/>
            </a:pPr>
            <a:endParaRPr lang="en-IN" dirty="0"/>
          </a:p>
        </p:txBody>
      </p:sp>
      <p:pic>
        <p:nvPicPr>
          <p:cNvPr id="1026" name="Picture 2" descr="https://lh5.googleusercontent.com/lFgTbMdkLzN7MKrtWa4V-Jy_18inNx0wH57kiKkiu9hyGPfmBMekOtkOCtdR9gZ86K66Xefo3Ickwb7NMl8eFvnYsnB_oreEmoQGTtEQdg9iGm9_9zbkkLufi8OWv-yJ9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371600"/>
            <a:ext cx="6906113" cy="533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86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phase</a:t>
            </a:r>
            <a:endParaRPr lang="en-IN" dirty="0"/>
          </a:p>
        </p:txBody>
      </p:sp>
      <p:sp>
        <p:nvSpPr>
          <p:cNvPr id="3" name="Content Placeholder 2"/>
          <p:cNvSpPr>
            <a:spLocks noGrp="1"/>
          </p:cNvSpPr>
          <p:nvPr>
            <p:ph idx="1"/>
          </p:nvPr>
        </p:nvSpPr>
        <p:spPr/>
        <p:txBody>
          <a:bodyPr>
            <a:normAutofit fontScale="77500" lnSpcReduction="20000"/>
          </a:bodyPr>
          <a:lstStyle/>
          <a:p>
            <a:pPr algn="just" fontAlgn="base"/>
            <a:r>
              <a:rPr lang="en-IN" dirty="0"/>
              <a:t>Input to the </a:t>
            </a:r>
            <a:r>
              <a:rPr lang="en-IN" dirty="0" err="1"/>
              <a:t>MapReduce</a:t>
            </a:r>
            <a:r>
              <a:rPr lang="en-IN" dirty="0"/>
              <a:t> is log file, each record in log file is considered as an input to a Map task.</a:t>
            </a:r>
          </a:p>
          <a:p>
            <a:pPr algn="just" fontAlgn="base"/>
            <a:r>
              <a:rPr lang="en-IN" dirty="0"/>
              <a:t>Map function takes a key-value pair as an input thus producing intermediate result in terms of key-value pair.</a:t>
            </a:r>
          </a:p>
          <a:p>
            <a:pPr algn="just" fontAlgn="base"/>
            <a:r>
              <a:rPr lang="en-IN" dirty="0"/>
              <a:t>It takes each attribute in the record as a key and Maps each value in a record to its key generating intermediate output as key-value pair.</a:t>
            </a:r>
          </a:p>
          <a:p>
            <a:pPr algn="just" fontAlgn="base"/>
            <a:r>
              <a:rPr lang="en-IN" dirty="0"/>
              <a:t>Map reads each log from simple text file, breaks each log into the sequence of keys (x1, x2, …., </a:t>
            </a:r>
            <a:r>
              <a:rPr lang="en-IN" dirty="0" err="1"/>
              <a:t>xn</a:t>
            </a:r>
            <a:r>
              <a:rPr lang="en-IN" dirty="0"/>
              <a:t>) and emits value for each key which is always 1. If key appears n times among all records then there will be n key-value pairs (x, 1) among its output</a:t>
            </a:r>
            <a:r>
              <a:rPr lang="en-IN" dirty="0" smtClean="0"/>
              <a:t>.</a:t>
            </a:r>
          </a:p>
          <a:p>
            <a:pPr marL="0" indent="0">
              <a:buNone/>
            </a:pPr>
            <a:r>
              <a:rPr lang="en-IN" dirty="0"/>
              <a:t>	</a:t>
            </a:r>
            <a:r>
              <a:rPr lang="en-IN" dirty="0" smtClean="0"/>
              <a:t>	       Map: (x1, v1)  [(x2, v2)]</a:t>
            </a:r>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Grouping</a:t>
            </a:r>
            <a:endParaRPr lang="en-IN" dirty="0"/>
          </a:p>
        </p:txBody>
      </p:sp>
      <p:sp>
        <p:nvSpPr>
          <p:cNvPr id="3" name="Content Placeholder 2"/>
          <p:cNvSpPr>
            <a:spLocks noGrp="1"/>
          </p:cNvSpPr>
          <p:nvPr>
            <p:ph idx="1"/>
          </p:nvPr>
        </p:nvSpPr>
        <p:spPr/>
        <p:txBody>
          <a:bodyPr>
            <a:normAutofit/>
          </a:bodyPr>
          <a:lstStyle/>
          <a:p>
            <a:pPr algn="just" fontAlgn="base"/>
            <a:r>
              <a:rPr lang="en-IN" sz="2600" dirty="0"/>
              <a:t>After all the Map tasks have completed successfully, the master controller merges the intermediate results file from each Map task that are destined for a particular Reduce task and feeds the merged file to that process as a sequence of key-value pairs.</a:t>
            </a:r>
          </a:p>
          <a:p>
            <a:pPr algn="just" fontAlgn="base"/>
            <a:r>
              <a:rPr lang="en-IN" sz="2600" dirty="0"/>
              <a:t>That is, for each key x, the input to the Reduce task that handles key x is a pair of the form (x, [v1, v2, . . . , </a:t>
            </a:r>
            <a:r>
              <a:rPr lang="en-IN" sz="2600" dirty="0" err="1"/>
              <a:t>vn</a:t>
            </a:r>
            <a:r>
              <a:rPr lang="en-IN" sz="2600" dirty="0"/>
              <a:t>]), where (x,v1), (x, v2), . . . , (x, </a:t>
            </a:r>
            <a:r>
              <a:rPr lang="en-IN" sz="2600" dirty="0" err="1"/>
              <a:t>vn</a:t>
            </a:r>
            <a:r>
              <a:rPr lang="en-IN" sz="2600" dirty="0"/>
              <a:t>) are all the key-value pairs with key x coming from all the Map tasks.</a:t>
            </a:r>
          </a:p>
          <a:p>
            <a:pPr marL="0" indent="0" algn="just">
              <a:buNone/>
            </a:pPr>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 phase</a:t>
            </a:r>
            <a:endParaRPr lang="en-IN" dirty="0"/>
          </a:p>
        </p:txBody>
      </p:sp>
      <p:sp>
        <p:nvSpPr>
          <p:cNvPr id="3" name="Content Placeholder 2"/>
          <p:cNvSpPr>
            <a:spLocks noGrp="1"/>
          </p:cNvSpPr>
          <p:nvPr>
            <p:ph idx="1"/>
          </p:nvPr>
        </p:nvSpPr>
        <p:spPr/>
        <p:txBody>
          <a:bodyPr>
            <a:normAutofit/>
          </a:bodyPr>
          <a:lstStyle/>
          <a:p>
            <a:pPr fontAlgn="base"/>
            <a:r>
              <a:rPr lang="en-IN" sz="2400" dirty="0"/>
              <a:t>Reduce task takes key and its list of associated values as an input.</a:t>
            </a:r>
          </a:p>
          <a:p>
            <a:pPr fontAlgn="base"/>
            <a:r>
              <a:rPr lang="en-IN" sz="2400" dirty="0"/>
              <a:t>It combines values for input key by reducing list of values as single value which is the count of occurrences of each key in the log file, thus generating output in the form of key-value pair (x, sum</a:t>
            </a:r>
            <a:r>
              <a:rPr lang="en-IN" sz="2400" dirty="0" smtClean="0"/>
              <a:t>).</a:t>
            </a:r>
          </a:p>
          <a:p>
            <a:pPr marL="0" indent="0" fontAlgn="base">
              <a:buNone/>
            </a:pPr>
            <a:r>
              <a:rPr lang="en-IN" sz="2400" dirty="0" smtClean="0"/>
              <a:t>		</a:t>
            </a:r>
            <a:r>
              <a:rPr lang="en-IN" sz="2400" dirty="0"/>
              <a:t> Reduce: (x2, [v2])  (x3, v3)</a:t>
            </a:r>
            <a:endParaRPr lang="en-IN" sz="2400" b="0" dirty="0" smtClean="0">
              <a:effectLst/>
            </a:endParaRPr>
          </a:p>
          <a:p>
            <a:pPr marL="0" indent="0">
              <a:buNone/>
            </a:pPr>
            <a:r>
              <a:rPr lang="en-IN" sz="2400" dirty="0" smtClean="0"/>
              <a:t/>
            </a:r>
            <a:br>
              <a:rPr lang="en-IN" sz="2400" dirty="0" smtClean="0"/>
            </a:br>
            <a:endParaRPr lang="en-IN" sz="2400"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756" t="9560" r="21220" b="38742"/>
          <a:stretch/>
        </p:blipFill>
        <p:spPr bwMode="auto">
          <a:xfrm>
            <a:off x="914400" y="1676801"/>
            <a:ext cx="7309179" cy="464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109" t="11085" r="40927" b="58128"/>
          <a:stretch/>
        </p:blipFill>
        <p:spPr bwMode="auto">
          <a:xfrm>
            <a:off x="762000" y="1498600"/>
            <a:ext cx="7620000" cy="5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Requirements</a:t>
            </a:r>
            <a:endParaRPr lang="en-IN" dirty="0"/>
          </a:p>
        </p:txBody>
      </p:sp>
      <p:sp>
        <p:nvSpPr>
          <p:cNvPr id="3" name="Content Placeholder 2"/>
          <p:cNvSpPr>
            <a:spLocks noGrp="1"/>
          </p:cNvSpPr>
          <p:nvPr>
            <p:ph idx="1"/>
          </p:nvPr>
        </p:nvSpPr>
        <p:spPr/>
        <p:txBody>
          <a:bodyPr/>
          <a:lstStyle/>
          <a:p>
            <a:r>
              <a:rPr lang="en-IN" dirty="0" smtClean="0"/>
              <a:t>Software Requirements</a:t>
            </a:r>
          </a:p>
          <a:p>
            <a:pPr lvl="1"/>
            <a:r>
              <a:rPr lang="en-IN" dirty="0" smtClean="0"/>
              <a:t>Ubuntu OS</a:t>
            </a:r>
          </a:p>
          <a:p>
            <a:pPr lvl="1"/>
            <a:r>
              <a:rPr lang="en-IN" dirty="0" smtClean="0"/>
              <a:t>Apache Hadoop 1.0.3</a:t>
            </a:r>
          </a:p>
          <a:p>
            <a:pPr lvl="1"/>
            <a:r>
              <a:rPr lang="en-IN" dirty="0" smtClean="0"/>
              <a:t>Java 1.6</a:t>
            </a:r>
            <a:endParaRPr lang="en-IN" dirty="0" smtClean="0"/>
          </a:p>
          <a:p>
            <a:r>
              <a:rPr lang="en-IN" dirty="0" smtClean="0"/>
              <a:t>Hardware Requirements</a:t>
            </a:r>
          </a:p>
          <a:p>
            <a:pPr lvl="1"/>
            <a:r>
              <a:rPr lang="en-IN" dirty="0"/>
              <a:t> dual processor/dual core machines with 4-8GB of </a:t>
            </a:r>
            <a:r>
              <a:rPr lang="en-IN" dirty="0" smtClean="0"/>
              <a:t>RAM</a:t>
            </a:r>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381000" y="1600200"/>
            <a:ext cx="8305800" cy="4724400"/>
          </a:xfrm>
        </p:spPr>
        <p:txBody>
          <a:bodyPr>
            <a:noAutofit/>
          </a:bodyPr>
          <a:lstStyle/>
          <a:p>
            <a:pPr algn="just" fontAlgn="base"/>
            <a:r>
              <a:rPr lang="en-IN" sz="2400" dirty="0"/>
              <a:t>In today’s Internet world, log file analysis is becoming a necessary task for </a:t>
            </a:r>
            <a:r>
              <a:rPr lang="en-IN" sz="2400" dirty="0" err="1"/>
              <a:t>analyzing</a:t>
            </a:r>
            <a:r>
              <a:rPr lang="en-IN" sz="2400" dirty="0"/>
              <a:t> the customer’s </a:t>
            </a:r>
            <a:r>
              <a:rPr lang="en-IN" sz="2400" dirty="0" err="1"/>
              <a:t>behavior</a:t>
            </a:r>
            <a:r>
              <a:rPr lang="en-IN" sz="2400" dirty="0"/>
              <a:t> in order to improve advertising and sales.</a:t>
            </a:r>
          </a:p>
          <a:p>
            <a:pPr algn="just" fontAlgn="base"/>
            <a:r>
              <a:rPr lang="en-IN" sz="2400" dirty="0"/>
              <a:t>For datasets like environment, </a:t>
            </a:r>
            <a:r>
              <a:rPr lang="en-IN" sz="2400" dirty="0" err="1"/>
              <a:t>medical,banking</a:t>
            </a:r>
            <a:r>
              <a:rPr lang="en-IN" sz="2400" dirty="0"/>
              <a:t> system it is important to </a:t>
            </a:r>
            <a:r>
              <a:rPr lang="en-IN" sz="2400" dirty="0" err="1"/>
              <a:t>analyze</a:t>
            </a:r>
            <a:r>
              <a:rPr lang="en-IN" sz="2400" dirty="0"/>
              <a:t> the log data to get required knowledge from it.</a:t>
            </a:r>
          </a:p>
          <a:p>
            <a:pPr algn="just" fontAlgn="base"/>
            <a:r>
              <a:rPr lang="en-IN" sz="2400" dirty="0"/>
              <a:t>Log files are getting generated very fast at the rate of 1-10 Mb/s per machine, a single data </a:t>
            </a:r>
            <a:r>
              <a:rPr lang="en-IN" sz="2400" dirty="0" err="1"/>
              <a:t>center</a:t>
            </a:r>
            <a:r>
              <a:rPr lang="en-IN" sz="2400" dirty="0"/>
              <a:t> can generate tens of terabytes of log data in a day.</a:t>
            </a:r>
          </a:p>
          <a:p>
            <a:pPr algn="just" fontAlgn="base"/>
            <a:r>
              <a:rPr lang="en-IN" sz="2400" dirty="0"/>
              <a:t>These datasets are huge. In order to </a:t>
            </a:r>
            <a:r>
              <a:rPr lang="en-IN" sz="2400" dirty="0" err="1"/>
              <a:t>analyze</a:t>
            </a:r>
            <a:r>
              <a:rPr lang="en-IN" sz="2400" dirty="0"/>
              <a:t> such large datasets we need parallel processing system and reliable data storage mechanism.</a:t>
            </a:r>
          </a:p>
          <a:p>
            <a:pPr marL="0" indent="0">
              <a:buNone/>
            </a:pPr>
            <a:endParaRPr lang="en-IN" sz="1800" dirty="0"/>
          </a:p>
        </p:txBody>
      </p:sp>
    </p:spTree>
    <p:extLst>
      <p:ext uri="{BB962C8B-B14F-4D97-AF65-F5344CB8AC3E}">
        <p14:creationId xmlns:p14="http://schemas.microsoft.com/office/powerpoint/2010/main" val="981688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fontAlgn="base"/>
            <a:r>
              <a:rPr lang="en-IN" sz="2600" dirty="0" smtClean="0"/>
              <a:t>The Hadoop framework provides reliable data storage by Hadoop Distributed File System and </a:t>
            </a:r>
            <a:r>
              <a:rPr lang="en-IN" sz="2600" dirty="0" err="1" smtClean="0"/>
              <a:t>MapReduce</a:t>
            </a:r>
            <a:r>
              <a:rPr lang="en-IN" sz="2600" dirty="0" smtClean="0"/>
              <a:t> model which is a parallel processing system for large datasets.</a:t>
            </a:r>
          </a:p>
          <a:p>
            <a:pPr algn="just" fontAlgn="base"/>
            <a:r>
              <a:rPr lang="en-IN" sz="2600" dirty="0" smtClean="0"/>
              <a:t>Hadoop distributed file system breaks up input data and sends fractions of the original data to several machines in </a:t>
            </a:r>
            <a:r>
              <a:rPr lang="en-IN" sz="2600" dirty="0" err="1" smtClean="0"/>
              <a:t>hadoop</a:t>
            </a:r>
            <a:r>
              <a:rPr lang="en-IN" sz="2600" dirty="0" smtClean="0"/>
              <a:t> cluster to hold blocks of data.</a:t>
            </a:r>
          </a:p>
          <a:p>
            <a:pPr algn="just" fontAlgn="base"/>
            <a:r>
              <a:rPr lang="en-IN" sz="2600" dirty="0" smtClean="0"/>
              <a:t>This mechanism helps to process log data in parallel using all the machines in the </a:t>
            </a:r>
            <a:r>
              <a:rPr lang="en-IN" sz="2600" dirty="0" err="1" smtClean="0"/>
              <a:t>hadoop</a:t>
            </a:r>
            <a:r>
              <a:rPr lang="en-IN" sz="2600" dirty="0" smtClean="0"/>
              <a:t> cluster and computes result efficiently.</a:t>
            </a:r>
          </a:p>
          <a:p>
            <a:endParaRPr lang="en-IN" dirty="0"/>
          </a:p>
        </p:txBody>
      </p:sp>
    </p:spTree>
    <p:extLst>
      <p:ext uri="{BB962C8B-B14F-4D97-AF65-F5344CB8AC3E}">
        <p14:creationId xmlns:p14="http://schemas.microsoft.com/office/powerpoint/2010/main" val="345773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do we need to analyse the logs ?</a:t>
            </a:r>
            <a:endParaRPr lang="en-IN" dirty="0"/>
          </a:p>
        </p:txBody>
      </p:sp>
      <p:sp>
        <p:nvSpPr>
          <p:cNvPr id="3" name="Content Placeholder 2"/>
          <p:cNvSpPr>
            <a:spLocks noGrp="1"/>
          </p:cNvSpPr>
          <p:nvPr>
            <p:ph idx="1"/>
          </p:nvPr>
        </p:nvSpPr>
        <p:spPr/>
        <p:txBody>
          <a:bodyPr>
            <a:normAutofit/>
          </a:bodyPr>
          <a:lstStyle/>
          <a:p>
            <a:r>
              <a:rPr lang="en-IN" sz="2400" dirty="0"/>
              <a:t>Number of visits and number of unique visitors</a:t>
            </a:r>
          </a:p>
          <a:p>
            <a:r>
              <a:rPr lang="en-IN" sz="2400" dirty="0"/>
              <a:t>Visit duration and last visits</a:t>
            </a:r>
          </a:p>
          <a:p>
            <a:r>
              <a:rPr lang="en-IN" sz="2400" dirty="0"/>
              <a:t>Authenticated users, and last authenticated visits</a:t>
            </a:r>
          </a:p>
          <a:p>
            <a:r>
              <a:rPr lang="en-IN" sz="2400" dirty="0"/>
              <a:t>Days of week and rush hours</a:t>
            </a:r>
          </a:p>
          <a:p>
            <a:r>
              <a:rPr lang="en-IN" sz="2400" dirty="0"/>
              <a:t>Domains/countries of host's </a:t>
            </a:r>
            <a:r>
              <a:rPr lang="en-IN" sz="2400" dirty="0" smtClean="0"/>
              <a:t>visitors</a:t>
            </a:r>
            <a:endParaRPr lang="en-IN" sz="2400" dirty="0"/>
          </a:p>
          <a:p>
            <a:r>
              <a:rPr lang="en-IN" sz="2400" dirty="0"/>
              <a:t>Hosts list</a:t>
            </a:r>
          </a:p>
          <a:p>
            <a:r>
              <a:rPr lang="en-IN" sz="2400" dirty="0"/>
              <a:t>Number of page views</a:t>
            </a:r>
          </a:p>
          <a:p>
            <a:r>
              <a:rPr lang="en-IN" sz="2400" dirty="0"/>
              <a:t>Most viewed, entry, and exit </a:t>
            </a:r>
            <a:r>
              <a:rPr lang="en-IN" sz="2400" dirty="0" smtClean="0"/>
              <a:t>pages</a:t>
            </a:r>
          </a:p>
          <a:p>
            <a:r>
              <a:rPr lang="en-IN" sz="2400" dirty="0" smtClean="0"/>
              <a:t>Detecting </a:t>
            </a:r>
            <a:r>
              <a:rPr lang="en-IN" sz="2400" dirty="0" err="1" smtClean="0"/>
              <a:t>DDoS</a:t>
            </a:r>
            <a:r>
              <a:rPr lang="en-IN" sz="2400" dirty="0" smtClean="0"/>
              <a:t> attacks</a:t>
            </a:r>
            <a:endParaRPr lang="en-IN" sz="2400"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Hadoop ?</a:t>
            </a:r>
            <a:endParaRPr lang="en-IN" dirty="0"/>
          </a:p>
        </p:txBody>
      </p:sp>
      <p:sp>
        <p:nvSpPr>
          <p:cNvPr id="3" name="Content Placeholder 2"/>
          <p:cNvSpPr>
            <a:spLocks noGrp="1"/>
          </p:cNvSpPr>
          <p:nvPr>
            <p:ph idx="1"/>
          </p:nvPr>
        </p:nvSpPr>
        <p:spPr/>
        <p:txBody>
          <a:bodyPr>
            <a:normAutofit fontScale="70000" lnSpcReduction="20000"/>
          </a:bodyPr>
          <a:lstStyle/>
          <a:p>
            <a:pPr algn="just" fontAlgn="base"/>
            <a:r>
              <a:rPr lang="en-IN" sz="3400" dirty="0" smtClean="0"/>
              <a:t>Conventional database solutions are not suitable for </a:t>
            </a:r>
            <a:r>
              <a:rPr lang="en-IN" sz="3400" dirty="0" err="1" smtClean="0"/>
              <a:t>analyzing</a:t>
            </a:r>
            <a:r>
              <a:rPr lang="en-IN" sz="3400" dirty="0" smtClean="0"/>
              <a:t> such log files because they are not capable of handling such a large volume of logs efficiently.</a:t>
            </a:r>
          </a:p>
          <a:p>
            <a:pPr algn="just" fontAlgn="base"/>
            <a:r>
              <a:rPr lang="en-IN" sz="3400" dirty="0" smtClean="0"/>
              <a:t>Andrew </a:t>
            </a:r>
            <a:r>
              <a:rPr lang="en-IN" sz="3400" dirty="0" err="1" smtClean="0"/>
              <a:t>Pavlo</a:t>
            </a:r>
            <a:r>
              <a:rPr lang="en-IN" sz="3400" dirty="0" smtClean="0"/>
              <a:t> and Erik Paulson in 2009 compared the SQL DBMS and Hadoop </a:t>
            </a:r>
            <a:r>
              <a:rPr lang="en-IN" sz="3400" dirty="0" err="1" smtClean="0"/>
              <a:t>MapReduce</a:t>
            </a:r>
            <a:r>
              <a:rPr lang="en-IN" sz="3400" dirty="0" smtClean="0"/>
              <a:t> and suggested that Hadoop </a:t>
            </a:r>
            <a:r>
              <a:rPr lang="en-IN" sz="3400" dirty="0" err="1" smtClean="0"/>
              <a:t>MapReduce</a:t>
            </a:r>
            <a:r>
              <a:rPr lang="en-IN" sz="3400" dirty="0" smtClean="0"/>
              <a:t> tunes up with the task faster and also load data faster than DBMS.</a:t>
            </a:r>
          </a:p>
          <a:p>
            <a:pPr algn="just" fontAlgn="base"/>
            <a:r>
              <a:rPr lang="en-IN" sz="3400" dirty="0" smtClean="0"/>
              <a:t>Also traditional DBMS cannot handle large datasets. This is where big data technologies come to the rescue. </a:t>
            </a:r>
          </a:p>
          <a:p>
            <a:pPr algn="just" fontAlgn="base"/>
            <a:r>
              <a:rPr lang="en-IN" sz="3400" dirty="0" smtClean="0"/>
              <a:t>Hadoop-</a:t>
            </a:r>
            <a:r>
              <a:rPr lang="en-IN" sz="3400" dirty="0" err="1" smtClean="0"/>
              <a:t>MapReduce</a:t>
            </a:r>
            <a:r>
              <a:rPr lang="en-IN" sz="3400" dirty="0" smtClean="0"/>
              <a:t> is applicable in many areas for Big Data analysis. As log files is one of the type of big data so Hadoop is the best suitable platform for storing log files and parallel implementation of </a:t>
            </a:r>
            <a:r>
              <a:rPr lang="en-IN" sz="3400" dirty="0" err="1" smtClean="0"/>
              <a:t>MapReduce</a:t>
            </a:r>
            <a:r>
              <a:rPr lang="en-IN" sz="3400" dirty="0" smtClean="0"/>
              <a:t> program for </a:t>
            </a:r>
            <a:r>
              <a:rPr lang="en-IN" sz="3400" dirty="0" err="1" smtClean="0"/>
              <a:t>analyzing</a:t>
            </a:r>
            <a:r>
              <a:rPr lang="en-IN" sz="3400" dirty="0" smtClean="0"/>
              <a:t> them.</a:t>
            </a:r>
          </a:p>
          <a:p>
            <a:pPr marL="0" indent="0">
              <a:buNone/>
            </a:pPr>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Log Processor</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Log processor is implemented in 3 phases</a:t>
            </a:r>
          </a:p>
          <a:p>
            <a:pPr marL="457200" indent="-457200">
              <a:buFont typeface="+mj-lt"/>
              <a:buAutoNum type="arabicPeriod"/>
            </a:pPr>
            <a:r>
              <a:rPr lang="en-IN" sz="2400" dirty="0" smtClean="0"/>
              <a:t>Log pre-processing</a:t>
            </a:r>
          </a:p>
          <a:p>
            <a:pPr marL="457200" indent="-457200">
              <a:buFont typeface="+mj-lt"/>
              <a:buAutoNum type="arabicPeriod"/>
            </a:pPr>
            <a:r>
              <a:rPr lang="en-IN" sz="2400" dirty="0" smtClean="0"/>
              <a:t>Interacting with HDFS</a:t>
            </a:r>
          </a:p>
          <a:p>
            <a:pPr marL="457200" indent="-457200">
              <a:buFont typeface="+mj-lt"/>
              <a:buAutoNum type="arabicPeriod"/>
            </a:pPr>
            <a:r>
              <a:rPr lang="en-IN" sz="2400" dirty="0" smtClean="0"/>
              <a:t>Implementation of </a:t>
            </a:r>
            <a:r>
              <a:rPr lang="en-IN" sz="2400" dirty="0" err="1"/>
              <a:t>M</a:t>
            </a:r>
            <a:r>
              <a:rPr lang="en-IN" sz="2400" dirty="0" err="1" smtClean="0"/>
              <a:t>apReduce</a:t>
            </a:r>
            <a:r>
              <a:rPr lang="en-IN" sz="2400" dirty="0" smtClean="0"/>
              <a:t> programming</a:t>
            </a:r>
            <a:endParaRPr lang="en-IN" sz="2400"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 pre-processing</a:t>
            </a:r>
            <a:endParaRPr lang="en-IN" dirty="0"/>
          </a:p>
        </p:txBody>
      </p:sp>
      <p:sp>
        <p:nvSpPr>
          <p:cNvPr id="3" name="Content Placeholder 2"/>
          <p:cNvSpPr>
            <a:spLocks noGrp="1"/>
          </p:cNvSpPr>
          <p:nvPr>
            <p:ph idx="1"/>
          </p:nvPr>
        </p:nvSpPr>
        <p:spPr/>
        <p:txBody>
          <a:bodyPr>
            <a:normAutofit/>
          </a:bodyPr>
          <a:lstStyle/>
          <a:p>
            <a:pPr algn="just" fontAlgn="base"/>
            <a:r>
              <a:rPr lang="en-IN" sz="2400" dirty="0"/>
              <a:t>In any analytical tool, pre-processing is necessary, because Log file may contain noisy &amp; ambiguous data which may affect result of analysis process.</a:t>
            </a:r>
          </a:p>
          <a:p>
            <a:pPr algn="just" fontAlgn="base"/>
            <a:r>
              <a:rPr lang="en-IN" sz="2400" dirty="0"/>
              <a:t>Log pre-processing is an important step to filter and organize only appropriate information before applying </a:t>
            </a:r>
            <a:r>
              <a:rPr lang="en-IN" sz="2400" dirty="0" err="1"/>
              <a:t>MapReduce</a:t>
            </a:r>
            <a:r>
              <a:rPr lang="en-IN" sz="2400" dirty="0"/>
              <a:t> algorithm</a:t>
            </a:r>
            <a:r>
              <a:rPr lang="en-IN" sz="2400" dirty="0" smtClean="0"/>
              <a:t>.</a:t>
            </a:r>
          </a:p>
          <a:p>
            <a:pPr algn="just" fontAlgn="base"/>
            <a:r>
              <a:rPr lang="en-IN" sz="2400" dirty="0" smtClean="0"/>
              <a:t>Three steps for Log pre-processing are:</a:t>
            </a:r>
          </a:p>
          <a:p>
            <a:pPr marL="971550" lvl="1" indent="-571500" algn="just" fontAlgn="base">
              <a:buFont typeface="+mj-lt"/>
              <a:buAutoNum type="arabicParenR"/>
            </a:pPr>
            <a:r>
              <a:rPr lang="en-IN" sz="2400" dirty="0" smtClean="0"/>
              <a:t>Individual Field in the Log</a:t>
            </a:r>
          </a:p>
          <a:p>
            <a:pPr marL="971550" lvl="1" indent="-571500" algn="just" fontAlgn="base">
              <a:buFont typeface="+mj-lt"/>
              <a:buAutoNum type="arabicParenR"/>
            </a:pPr>
            <a:r>
              <a:rPr lang="en-IN" sz="2400" dirty="0" smtClean="0"/>
              <a:t>Removing Redundant Log Entries</a:t>
            </a:r>
          </a:p>
          <a:p>
            <a:pPr marL="971550" lvl="1" indent="-571500" algn="just" fontAlgn="base">
              <a:buFont typeface="+mj-lt"/>
              <a:buAutoNum type="arabicParenR"/>
            </a:pPr>
            <a:r>
              <a:rPr lang="en-IN" sz="2400" dirty="0" smtClean="0"/>
              <a:t>Cleaning</a:t>
            </a:r>
          </a:p>
          <a:p>
            <a:pPr algn="just"/>
            <a:endParaRPr lang="en-IN" sz="2400"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Interacting With HDFS</a:t>
            </a:r>
            <a:endParaRPr lang="en-IN" dirty="0"/>
          </a:p>
        </p:txBody>
      </p:sp>
      <p:sp>
        <p:nvSpPr>
          <p:cNvPr id="3" name="Content Placeholder 2"/>
          <p:cNvSpPr>
            <a:spLocks noGrp="1"/>
          </p:cNvSpPr>
          <p:nvPr>
            <p:ph idx="1"/>
          </p:nvPr>
        </p:nvSpPr>
        <p:spPr/>
        <p:txBody>
          <a:bodyPr>
            <a:normAutofit fontScale="70000" lnSpcReduction="20000"/>
          </a:bodyPr>
          <a:lstStyle/>
          <a:p>
            <a:pPr algn="just" fontAlgn="base"/>
            <a:r>
              <a:rPr lang="en-IN" sz="3400" dirty="0"/>
              <a:t>Hadoop Distributed File System holds a large log files in a redundant way across multiple machines to achieve high availability for parallel processing and durability during failures.</a:t>
            </a:r>
          </a:p>
          <a:p>
            <a:pPr algn="just" fontAlgn="base"/>
            <a:r>
              <a:rPr lang="en-IN" sz="3400" dirty="0"/>
              <a:t>It is block-structured file system as it breaks up log files into small blocks of fixed size. Default size of block is 64 MB as given by Hadoop but we can also set block size of our choice.</a:t>
            </a:r>
          </a:p>
          <a:p>
            <a:pPr algn="just" fontAlgn="base"/>
            <a:r>
              <a:rPr lang="en-IN" sz="3400" dirty="0"/>
              <a:t>These blocks are replicated over multiple machines across a Hadoop cluster. Replication factor is 3 so Hadoop replicates each block 3 times so even if in the failure of any node there should be no data loss.</a:t>
            </a:r>
          </a:p>
          <a:p>
            <a:pPr algn="just" fontAlgn="base"/>
            <a:r>
              <a:rPr lang="en-IN" sz="3400" dirty="0"/>
              <a:t>Hadoop </a:t>
            </a:r>
            <a:r>
              <a:rPr lang="en-IN" sz="3400" dirty="0" err="1"/>
              <a:t>MapReduce</a:t>
            </a:r>
            <a:r>
              <a:rPr lang="en-IN" sz="3400" dirty="0"/>
              <a:t> jobs automatically draws their input log files from HDFS by setting the fs.default.name configuration option to point to the </a:t>
            </a:r>
            <a:r>
              <a:rPr lang="en-IN" sz="3400" dirty="0" err="1"/>
              <a:t>NameNode</a:t>
            </a:r>
            <a:r>
              <a:rPr lang="en-IN" sz="3400" dirty="0"/>
              <a:t>.</a:t>
            </a:r>
          </a:p>
          <a:p>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MapReduce</a:t>
            </a:r>
            <a:endParaRPr lang="en-IN" dirty="0"/>
          </a:p>
        </p:txBody>
      </p:sp>
      <p:sp>
        <p:nvSpPr>
          <p:cNvPr id="3" name="Content Placeholder 2"/>
          <p:cNvSpPr>
            <a:spLocks noGrp="1"/>
          </p:cNvSpPr>
          <p:nvPr>
            <p:ph idx="1"/>
          </p:nvPr>
        </p:nvSpPr>
        <p:spPr/>
        <p:txBody>
          <a:bodyPr>
            <a:normAutofit fontScale="70000" lnSpcReduction="20000"/>
          </a:bodyPr>
          <a:lstStyle/>
          <a:p>
            <a:pPr algn="just" fontAlgn="base"/>
            <a:r>
              <a:rPr lang="en-IN" sz="3400" dirty="0" err="1"/>
              <a:t>MapReduce</a:t>
            </a:r>
            <a:r>
              <a:rPr lang="en-IN" sz="3400" dirty="0"/>
              <a:t> is a simple programming model for parallel processing of large volume of data.</a:t>
            </a:r>
          </a:p>
          <a:p>
            <a:pPr algn="just" fontAlgn="base"/>
            <a:r>
              <a:rPr lang="en-IN" sz="3400" dirty="0"/>
              <a:t>Fundamental concept of </a:t>
            </a:r>
            <a:r>
              <a:rPr lang="en-IN" sz="3400" dirty="0" err="1"/>
              <a:t>MapReduce</a:t>
            </a:r>
            <a:r>
              <a:rPr lang="en-IN" sz="3400" dirty="0"/>
              <a:t> is to transform lists of input data to lists of output data.</a:t>
            </a:r>
          </a:p>
          <a:p>
            <a:pPr algn="just" fontAlgn="base"/>
            <a:r>
              <a:rPr lang="en-IN" sz="3400" dirty="0"/>
              <a:t>It happens many times that input data is not in readable format; it could be the difficult task to understand large input datasets. In that case, we need a model that can </a:t>
            </a:r>
            <a:r>
              <a:rPr lang="en-IN" sz="3400" dirty="0" err="1"/>
              <a:t>mold</a:t>
            </a:r>
            <a:r>
              <a:rPr lang="en-IN" sz="3400" dirty="0"/>
              <a:t> input data lists into readable, understandable output lists.</a:t>
            </a:r>
          </a:p>
          <a:p>
            <a:pPr algn="just" fontAlgn="base"/>
            <a:r>
              <a:rPr lang="en-IN" sz="3400" dirty="0" err="1"/>
              <a:t>MapReduce</a:t>
            </a:r>
            <a:r>
              <a:rPr lang="en-IN" sz="3400" dirty="0"/>
              <a:t> does this conversion twice for the two major tasks: Map and Reduce just by dividing whole workload into number of tasks and distributing them over different machines in the Hadoop cluster</a:t>
            </a:r>
          </a:p>
          <a:p>
            <a:pPr algn="just" fontAlgn="base"/>
            <a:r>
              <a:rPr lang="en-IN" sz="3400" dirty="0" err="1"/>
              <a:t>MapReduce</a:t>
            </a:r>
            <a:r>
              <a:rPr lang="en-IN" sz="3400" dirty="0"/>
              <a:t> is divided into two phases: Map phase and Reduce phase.</a:t>
            </a:r>
          </a:p>
          <a:p>
            <a:pPr marL="0" indent="0">
              <a:buNone/>
            </a:pPr>
            <a:endParaRPr lang="en-IN" dirty="0"/>
          </a:p>
        </p:txBody>
      </p:sp>
    </p:spTree>
    <p:extLst>
      <p:ext uri="{BB962C8B-B14F-4D97-AF65-F5344CB8AC3E}">
        <p14:creationId xmlns:p14="http://schemas.microsoft.com/office/powerpoint/2010/main" val="294028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1009</Words>
  <Application>Microsoft Office PowerPoint</Application>
  <PresentationFormat>On-screen Show (4:3)</PresentationFormat>
  <Paragraphs>76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Mining of Web Server Logs Using Big Data Technologies </vt:lpstr>
      <vt:lpstr>Introduction</vt:lpstr>
      <vt:lpstr>PowerPoint Presentation</vt:lpstr>
      <vt:lpstr>Why do we need to analyse the logs ?</vt:lpstr>
      <vt:lpstr>Why Hadoop ?</vt:lpstr>
      <vt:lpstr>Implementation of Log Processor</vt:lpstr>
      <vt:lpstr>Log pre-processing</vt:lpstr>
      <vt:lpstr>Interacting With HDFS</vt:lpstr>
      <vt:lpstr>MapReduce</vt:lpstr>
      <vt:lpstr>MapReduce Workflow </vt:lpstr>
      <vt:lpstr>Map phase</vt:lpstr>
      <vt:lpstr>Grouping</vt:lpstr>
      <vt:lpstr>Reduce phase</vt:lpstr>
      <vt:lpstr>Class Diagram</vt:lpstr>
      <vt:lpstr>Use Case Diagram</vt:lpstr>
      <vt:lpstr>System Requirements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of Web Server Logs Using Big Data Technologies </dc:title>
  <dc:creator>Karthik</dc:creator>
  <cp:lastModifiedBy>Karthik</cp:lastModifiedBy>
  <cp:revision>21</cp:revision>
  <dcterms:created xsi:type="dcterms:W3CDTF">2006-08-16T00:00:00Z</dcterms:created>
  <dcterms:modified xsi:type="dcterms:W3CDTF">2015-01-06T17:34:23Z</dcterms:modified>
</cp:coreProperties>
</file>