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1" name="Shape 1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7" name="Shape 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3" name="Shape 1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Arial"/>
              <a:buNone/>
              <a:defRPr/>
            </a:lvl1pPr>
            <a:lvl2pPr indent="0" marL="457200" marR="0" rtl="0" algn="ctr">
              <a:spcBef>
                <a:spcPts val="560"/>
              </a:spcBef>
              <a:buClr>
                <a:srgbClr val="888888"/>
              </a:buClr>
              <a:buFont typeface="Arial"/>
              <a:buNone/>
              <a:defRPr/>
            </a:lvl2pPr>
            <a:lvl3pPr indent="0" marL="914400" marR="0" rtl="0" algn="ctr">
              <a:spcBef>
                <a:spcPts val="480"/>
              </a:spcBef>
              <a:buClr>
                <a:srgbClr val="888888"/>
              </a:buClr>
              <a:buFont typeface="Arial"/>
              <a:buNone/>
              <a:defRPr/>
            </a:lvl3pPr>
            <a:lvl4pPr indent="0" marL="1371600" marR="0" rtl="0" algn="ctr">
              <a:spcBef>
                <a:spcPts val="400"/>
              </a:spcBef>
              <a:buClr>
                <a:srgbClr val="888888"/>
              </a:buClr>
              <a:buFont typeface="Arial"/>
              <a:buNone/>
              <a:defRPr/>
            </a:lvl4pPr>
            <a:lvl5pPr indent="0" marL="1828800" marR="0" rtl="0" algn="ctr">
              <a:spcBef>
                <a:spcPts val="400"/>
              </a:spcBef>
              <a:buClr>
                <a:srgbClr val="888888"/>
              </a:buClr>
              <a:buFont typeface="Arial"/>
              <a:buNone/>
              <a:defRPr/>
            </a:lvl5pPr>
            <a:lvl6pPr indent="0" marL="2286000" marR="0" rtl="0" algn="ctr">
              <a:spcBef>
                <a:spcPts val="400"/>
              </a:spcBef>
              <a:buClr>
                <a:srgbClr val="888888"/>
              </a:buClr>
              <a:buFont typeface="Arial"/>
              <a:buNone/>
              <a:defRPr/>
            </a:lvl6pPr>
            <a:lvl7pPr indent="0" marL="2743200" marR="0" rtl="0" algn="ctr">
              <a:spcBef>
                <a:spcPts val="400"/>
              </a:spcBef>
              <a:buClr>
                <a:srgbClr val="888888"/>
              </a:buClr>
              <a:buFont typeface="Arial"/>
              <a:buNone/>
              <a:defRPr/>
            </a:lvl7pPr>
            <a:lvl8pPr indent="0" marL="3200400" marR="0" rtl="0" algn="ctr">
              <a:spcBef>
                <a:spcPts val="400"/>
              </a:spcBef>
              <a:buClr>
                <a:srgbClr val="888888"/>
              </a:buClr>
              <a:buFont typeface="Arial"/>
              <a:buNone/>
              <a:defRPr/>
            </a:lvl8pPr>
            <a:lvl9pPr indent="0" marL="3657600" marR="0" rtl="0" algn="ctr">
              <a:spcBef>
                <a:spcPts val="400"/>
              </a:spcBef>
              <a:buClr>
                <a:srgbClr val="888888"/>
              </a:buClr>
              <a:buFont typeface="Arial"/>
              <a:buNone/>
              <a:defRPr/>
            </a:lvl9pPr>
          </a:lstStyle>
          <a:p/>
        </p:txBody>
      </p:sp>
      <p:sp>
        <p:nvSpPr>
          <p:cNvPr id="13" name="Shape 1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70" name="Shape 7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76" name="Shape 7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19" name="Shape 1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25" name="Shape 2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38" name="Shape 38"/>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0" name="Shape 40"/>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57" name="Shape 5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1792288" y="612775"/>
            <a:ext cx="5486399" cy="4114800"/>
          </a:xfrm>
          <a:prstGeom prst="rect">
            <a:avLst/>
          </a:prstGeom>
          <a:noFill/>
          <a:ln>
            <a:noFill/>
          </a:ln>
        </p:spPr>
      </p:sp>
      <p:sp>
        <p:nvSpPr>
          <p:cNvPr id="63" name="Shape 63"/>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4" name="Shape 6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a:lvl1pPr>
            <a:lvl2pPr indent="-107950" marL="742950" marR="0" rtl="0" algn="l">
              <a:spcBef>
                <a:spcPts val="560"/>
              </a:spcBef>
              <a:buClr>
                <a:schemeClr val="dk1"/>
              </a:buClr>
              <a:buFont typeface="Arial"/>
              <a:buChar char="–"/>
              <a:defRPr/>
            </a:lvl2pPr>
            <a:lvl3pPr indent="-76200" marL="1143000" marR="0" rtl="0" algn="l">
              <a:spcBef>
                <a:spcPts val="480"/>
              </a:spcBef>
              <a:buClr>
                <a:schemeClr val="dk1"/>
              </a:buClr>
              <a:buFont typeface="Arial"/>
              <a:buChar char="•"/>
              <a:defRPr/>
            </a:lvl3pPr>
            <a:lvl4pPr indent="-101600" marL="1600200" marR="0" rtl="0" algn="l">
              <a:spcBef>
                <a:spcPts val="400"/>
              </a:spcBef>
              <a:buClr>
                <a:schemeClr val="dk1"/>
              </a:buClr>
              <a:buFont typeface="Arial"/>
              <a:buChar char="–"/>
              <a:defRPr/>
            </a:lvl4pPr>
            <a:lvl5pPr indent="-101600" marL="2057400" marR="0" rtl="0" algn="l">
              <a:spcBef>
                <a:spcPts val="400"/>
              </a:spcBef>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7" name="Shape 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I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ctrTitle"/>
          </p:nvPr>
        </p:nvSpPr>
        <p:spPr>
          <a:xfrm>
            <a:off x="152400" y="685800"/>
            <a:ext cx="8763000" cy="2133598"/>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baseline="0" i="0" lang="en-IN" sz="5400" u="none" cap="none" strike="noStrike">
                <a:solidFill>
                  <a:schemeClr val="dk1"/>
                </a:solidFill>
                <a:latin typeface="Calibri"/>
                <a:ea typeface="Calibri"/>
                <a:cs typeface="Calibri"/>
                <a:sym typeface="Calibri"/>
              </a:rPr>
              <a:t>Mining of Web Server Logs Using Big Data Technologies</a:t>
            </a:r>
            <a:br>
              <a:rPr b="0" baseline="0" i="0" lang="en-IN" sz="5400" u="none" cap="none" strike="noStrike">
                <a:solidFill>
                  <a:schemeClr val="dk1"/>
                </a:solidFill>
                <a:latin typeface="Calibri"/>
                <a:ea typeface="Calibri"/>
                <a:cs typeface="Calibri"/>
                <a:sym typeface="Calibri"/>
              </a:rPr>
            </a:br>
          </a:p>
        </p:txBody>
      </p:sp>
      <p:sp>
        <p:nvSpPr>
          <p:cNvPr id="81" name="Shape 81"/>
          <p:cNvSpPr txBox="1"/>
          <p:nvPr>
            <p:ph idx="1" type="subTitle"/>
          </p:nvPr>
        </p:nvSpPr>
        <p:spPr>
          <a:xfrm>
            <a:off x="609600" y="3505200"/>
            <a:ext cx="8001000" cy="27431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baseline="0" i="0" lang="en-IN" sz="2400" u="none" cap="none" strike="noStrike">
                <a:solidFill>
                  <a:schemeClr val="dk1"/>
                </a:solidFill>
                <a:latin typeface="Times New Roman"/>
                <a:ea typeface="Times New Roman"/>
                <a:cs typeface="Times New Roman"/>
                <a:sym typeface="Times New Roman"/>
              </a:rPr>
              <a:t>Internal Guide : Dr. Bipin Bihari Jayasingh (Prof. IT Dept)</a:t>
            </a:r>
          </a:p>
          <a:p>
            <a:pPr indent="0" lvl="0" marL="0" marR="0" rtl="0" algn="l">
              <a:spcBef>
                <a:spcPts val="480"/>
              </a:spcBef>
              <a:buClr>
                <a:srgbClr val="888888"/>
              </a:buClr>
              <a:buFont typeface="Arial"/>
              <a:buNone/>
            </a:pPr>
            <a:r>
              <a:t/>
            </a:r>
            <a:endParaRPr b="1" baseline="0" i="0" sz="2400" u="none" cap="none" strike="noStrike">
              <a:solidFill>
                <a:schemeClr val="dk1"/>
              </a:solidFill>
              <a:latin typeface="Times New Roman"/>
              <a:ea typeface="Times New Roman"/>
              <a:cs typeface="Times New Roman"/>
              <a:sym typeface="Times New Roman"/>
            </a:endParaRPr>
          </a:p>
          <a:p>
            <a:pPr indent="0" lvl="0" marL="0" marR="0" rtl="0" algn="l">
              <a:spcBef>
                <a:spcPts val="480"/>
              </a:spcBef>
              <a:buClr>
                <a:schemeClr val="dk1"/>
              </a:buClr>
              <a:buSzPct val="25000"/>
              <a:buFont typeface="Arial"/>
              <a:buNone/>
            </a:pPr>
            <a:r>
              <a:rPr b="1" baseline="0" i="0" lang="en-IN" sz="2400" u="none" cap="none" strike="noStrike">
                <a:solidFill>
                  <a:schemeClr val="dk1"/>
                </a:solidFill>
                <a:latin typeface="Times New Roman"/>
                <a:ea typeface="Times New Roman"/>
                <a:cs typeface="Times New Roman"/>
                <a:sym typeface="Times New Roman"/>
              </a:rPr>
              <a:t>Ashish R Francis	  – 11B81A1214</a:t>
            </a:r>
          </a:p>
          <a:p>
            <a:pPr indent="0" lvl="0" marL="0" marR="0" rtl="0" algn="l">
              <a:spcBef>
                <a:spcPts val="480"/>
              </a:spcBef>
              <a:buClr>
                <a:schemeClr val="dk1"/>
              </a:buClr>
              <a:buSzPct val="25000"/>
              <a:buFont typeface="Arial"/>
              <a:buNone/>
            </a:pPr>
            <a:r>
              <a:rPr b="1" baseline="0" i="0" lang="en-IN" sz="2400" u="none" cap="none" strike="noStrike">
                <a:solidFill>
                  <a:schemeClr val="dk1"/>
                </a:solidFill>
                <a:latin typeface="Times New Roman"/>
                <a:ea typeface="Times New Roman"/>
                <a:cs typeface="Times New Roman"/>
                <a:sym typeface="Times New Roman"/>
              </a:rPr>
              <a:t>Karthik T 		  – 11B81A1226</a:t>
            </a:r>
          </a:p>
          <a:p>
            <a:pPr indent="0" lvl="0" marL="0" marR="0" rtl="0" algn="l">
              <a:spcBef>
                <a:spcPts val="480"/>
              </a:spcBef>
              <a:buClr>
                <a:schemeClr val="dk1"/>
              </a:buClr>
              <a:buSzPct val="25000"/>
              <a:buFont typeface="Arial"/>
              <a:buNone/>
            </a:pPr>
            <a:r>
              <a:rPr b="1" baseline="0" i="0" lang="en-IN" sz="2400" u="none" cap="none" strike="noStrike">
                <a:solidFill>
                  <a:schemeClr val="dk1"/>
                </a:solidFill>
                <a:latin typeface="Times New Roman"/>
                <a:ea typeface="Times New Roman"/>
                <a:cs typeface="Times New Roman"/>
                <a:sym typeface="Times New Roman"/>
              </a:rPr>
              <a:t>B R Rishinder Kumar– 11B81A1259</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MapReduce Workflow </a:t>
            </a:r>
          </a:p>
        </p:txBody>
      </p:sp>
      <p:sp>
        <p:nvSpPr>
          <p:cNvPr id="135" name="Shape 135"/>
          <p:cNvSpPr txBox="1"/>
          <p:nvPr>
            <p:ph idx="1" type="body"/>
          </p:nvPr>
        </p:nvSpPr>
        <p:spPr>
          <a:xfrm>
            <a:off x="457200" y="1600200"/>
            <a:ext cx="7848599" cy="5107130"/>
          </a:xfrm>
          <a:prstGeom prst="rect">
            <a:avLst/>
          </a:prstGeom>
          <a:noFill/>
          <a:ln>
            <a:noFill/>
          </a:ln>
        </p:spPr>
        <p:txBody>
          <a:bodyPr anchorCtr="0" anchor="t" bIns="45700" lIns="91425" rIns="91425" tIns="45700">
            <a:noAutofit/>
          </a:bodyPr>
          <a:lstStyle/>
          <a:p>
            <a:pPr indent="-139700" lvl="0" marL="342900" marR="0" rtl="0" algn="l">
              <a:spcBef>
                <a:spcPts val="0"/>
              </a:spcBef>
              <a:buClr>
                <a:schemeClr val="dk1"/>
              </a:buClr>
              <a:buFont typeface="Arial"/>
              <a:buNone/>
            </a:pPr>
            <a:r>
              <a:t/>
            </a:r>
            <a:endParaRPr b="0" baseline="0" i="0" sz="3200" u="none" cap="none" strike="noStrike">
              <a:solidFill>
                <a:srgbClr val="000000"/>
              </a:solidFill>
              <a:latin typeface="Arial"/>
              <a:ea typeface="Arial"/>
              <a:cs typeface="Arial"/>
              <a:sym typeface="Arial"/>
            </a:endParaRPr>
          </a:p>
          <a:p>
            <a:pPr indent="0" lvl="0" marL="0" marR="0" rtl="0" algn="l">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pic>
        <p:nvPicPr>
          <p:cNvPr id="136" name="Shape 136"/>
          <p:cNvPicPr preferRelativeResize="0"/>
          <p:nvPr/>
        </p:nvPicPr>
        <p:blipFill rotWithShape="1">
          <a:blip r:embed="rId3">
            <a:alphaModFix/>
          </a:blip>
          <a:srcRect b="0" l="0" r="0" t="0"/>
          <a:stretch/>
        </p:blipFill>
        <p:spPr>
          <a:xfrm>
            <a:off x="1295399" y="1371600"/>
            <a:ext cx="6906113" cy="533573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Map phase</a:t>
            </a:r>
          </a:p>
        </p:txBody>
      </p:sp>
      <p:sp>
        <p:nvSpPr>
          <p:cNvPr id="142" name="Shape 14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chemeClr val="dk1"/>
              </a:buClr>
              <a:buSzPct val="100000"/>
              <a:buFont typeface="Arial"/>
              <a:buChar char="•"/>
            </a:pPr>
            <a:r>
              <a:rPr b="0" baseline="0" i="0" lang="en-IN" sz="2500" u="none" cap="none" strike="noStrike">
                <a:solidFill>
                  <a:schemeClr val="dk1"/>
                </a:solidFill>
                <a:latin typeface="Calibri"/>
                <a:ea typeface="Calibri"/>
                <a:cs typeface="Calibri"/>
                <a:sym typeface="Calibri"/>
              </a:rPr>
              <a:t>Input to the MapReduce is log file, each record in log file is considered as an input to a Map task.</a:t>
            </a:r>
          </a:p>
          <a:p>
            <a:pPr indent="-342900" lvl="0" marL="342900" marR="0" rtl="0" algn="just">
              <a:lnSpc>
                <a:spcPct val="80000"/>
              </a:lnSpc>
              <a:spcBef>
                <a:spcPts val="500"/>
              </a:spcBef>
              <a:buClr>
                <a:schemeClr val="dk1"/>
              </a:buClr>
              <a:buSzPct val="100000"/>
              <a:buFont typeface="Arial"/>
              <a:buChar char="•"/>
            </a:pPr>
            <a:r>
              <a:rPr b="0" baseline="0" i="0" lang="en-IN" sz="2500" u="none" cap="none" strike="noStrike">
                <a:solidFill>
                  <a:schemeClr val="dk1"/>
                </a:solidFill>
                <a:latin typeface="Calibri"/>
                <a:ea typeface="Calibri"/>
                <a:cs typeface="Calibri"/>
                <a:sym typeface="Calibri"/>
              </a:rPr>
              <a:t>Map function takes a key-value pair as an input thus producing intermediate result in terms of key-value pair.</a:t>
            </a:r>
          </a:p>
          <a:p>
            <a:pPr indent="-342900" lvl="0" marL="342900" marR="0" rtl="0" algn="just">
              <a:lnSpc>
                <a:spcPct val="80000"/>
              </a:lnSpc>
              <a:spcBef>
                <a:spcPts val="500"/>
              </a:spcBef>
              <a:buClr>
                <a:schemeClr val="dk1"/>
              </a:buClr>
              <a:buSzPct val="100000"/>
              <a:buFont typeface="Arial"/>
              <a:buChar char="•"/>
            </a:pPr>
            <a:r>
              <a:rPr b="0" baseline="0" i="0" lang="en-IN" sz="2500" u="none" cap="none" strike="noStrike">
                <a:solidFill>
                  <a:schemeClr val="dk1"/>
                </a:solidFill>
                <a:latin typeface="Calibri"/>
                <a:ea typeface="Calibri"/>
                <a:cs typeface="Calibri"/>
                <a:sym typeface="Calibri"/>
              </a:rPr>
              <a:t>It takes each attribute in the record as a key and Maps each value in a record to its key generating intermediate output as key-value pair.</a:t>
            </a:r>
          </a:p>
          <a:p>
            <a:pPr indent="-342900" lvl="0" marL="342900" marR="0" rtl="0" algn="just">
              <a:lnSpc>
                <a:spcPct val="80000"/>
              </a:lnSpc>
              <a:spcBef>
                <a:spcPts val="500"/>
              </a:spcBef>
              <a:buClr>
                <a:schemeClr val="dk1"/>
              </a:buClr>
              <a:buSzPct val="100000"/>
              <a:buFont typeface="Arial"/>
              <a:buChar char="•"/>
            </a:pPr>
            <a:r>
              <a:rPr b="0" baseline="0" i="0" lang="en-IN" sz="2500" u="none" cap="none" strike="noStrike">
                <a:solidFill>
                  <a:schemeClr val="dk1"/>
                </a:solidFill>
                <a:latin typeface="Calibri"/>
                <a:ea typeface="Calibri"/>
                <a:cs typeface="Calibri"/>
                <a:sym typeface="Calibri"/>
              </a:rPr>
              <a:t>Map reads each log from simple text file, breaks each log into the sequence of keys (x1, x2, …., xn) and emits value for each key which is always 1. If key appears n times among all records then there will be n key-value pairs (x, 1) among its output.</a:t>
            </a:r>
          </a:p>
          <a:p>
            <a:pPr indent="0" lvl="0" marL="0" marR="0" rtl="0" algn="l">
              <a:lnSpc>
                <a:spcPct val="80000"/>
              </a:lnSpc>
              <a:spcBef>
                <a:spcPts val="500"/>
              </a:spcBef>
              <a:buClr>
                <a:schemeClr val="dk1"/>
              </a:buClr>
              <a:buSzPct val="25000"/>
              <a:buFont typeface="Arial"/>
              <a:buNone/>
            </a:pPr>
            <a:r>
              <a:rPr b="0" baseline="0" i="0" lang="en-IN" sz="2500" u="none" cap="none" strike="noStrike">
                <a:solidFill>
                  <a:schemeClr val="dk1"/>
                </a:solidFill>
                <a:latin typeface="Calibri"/>
                <a:ea typeface="Calibri"/>
                <a:cs typeface="Calibri"/>
                <a:sym typeface="Calibri"/>
              </a:rPr>
              <a:t>		       Map: (x1, v1)  [(x2, v2)]</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Grouping</a:t>
            </a:r>
          </a:p>
        </p:txBody>
      </p:sp>
      <p:sp>
        <p:nvSpPr>
          <p:cNvPr id="148" name="Shape 14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After all the Map tasks have completed successfully, the master controller merges the intermediate results file from each Map task that are destined for a particular Reduce task and feeds the merged file to that process as a sequence of key-value pairs.</a:t>
            </a:r>
          </a:p>
          <a:p>
            <a:pPr indent="-342900" lvl="0" marL="342900" marR="0" rtl="0" algn="just">
              <a:spcBef>
                <a:spcPts val="52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That is, for each key x, the input to the Reduce task that handles key x is a pair of the form (x, [v1, v2, . . . , vn]), where (x,v1), (x, v2), . . . , (x, vn) are all the key-value pairs with key x coming from all the Map tasks.</a:t>
            </a:r>
          </a:p>
          <a:p>
            <a:pPr indent="0" lvl="0" marL="0" marR="0" rtl="0" algn="just">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Reduce phase</a:t>
            </a:r>
          </a:p>
        </p:txBody>
      </p:sp>
      <p:sp>
        <p:nvSpPr>
          <p:cNvPr id="154" name="Shape 15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Reduce task takes key and its list of associated values as an input.</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It combines values for input key by reducing list of values as single value which is the count of occurrences of each key in the log file, thus generating output in the form of key-value pair (x, sum).</a:t>
            </a:r>
          </a:p>
          <a:p>
            <a:pPr indent="0" lvl="0" marL="0" marR="0" rtl="0" algn="l">
              <a:spcBef>
                <a:spcPts val="480"/>
              </a:spcBef>
              <a:buClr>
                <a:schemeClr val="dk1"/>
              </a:buClr>
              <a:buSzPct val="25000"/>
              <a:buFont typeface="Arial"/>
              <a:buNone/>
            </a:pPr>
            <a:r>
              <a:rPr b="0" baseline="0" i="0" lang="en-IN" sz="2400" u="none" cap="none" strike="noStrike">
                <a:solidFill>
                  <a:schemeClr val="dk1"/>
                </a:solidFill>
                <a:latin typeface="Calibri"/>
                <a:ea typeface="Calibri"/>
                <a:cs typeface="Calibri"/>
                <a:sym typeface="Calibri"/>
              </a:rPr>
              <a:t>		 Reduce: (x2, [v2])  (x3, v3)</a:t>
            </a:r>
          </a:p>
          <a:p>
            <a:pPr indent="0" lvl="0" marL="0" marR="0" rtl="0" algn="l">
              <a:spcBef>
                <a:spcPts val="480"/>
              </a:spcBef>
              <a:buClr>
                <a:schemeClr val="dk1"/>
              </a:buClr>
              <a:buSzPct val="25000"/>
              <a:buFont typeface="Arial"/>
              <a:buNone/>
            </a:pPr>
            <a:br>
              <a:rPr b="0" baseline="0" i="0" lang="en-IN" sz="2400" u="none" cap="none" strike="noStrike">
                <a:solidFill>
                  <a:schemeClr val="dk1"/>
                </a:solidFill>
                <a:latin typeface="Calibri"/>
                <a:ea typeface="Calibri"/>
                <a:cs typeface="Calibri"/>
                <a:sym typeface="Calibri"/>
              </a:rPr>
            </a:b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Class Diagram</a:t>
            </a:r>
          </a:p>
        </p:txBody>
      </p:sp>
      <p:pic>
        <p:nvPicPr>
          <p:cNvPr id="160" name="Shape 160"/>
          <p:cNvPicPr preferRelativeResize="0"/>
          <p:nvPr>
            <p:ph idx="1" type="body"/>
          </p:nvPr>
        </p:nvPicPr>
        <p:blipFill rotWithShape="1">
          <a:blip r:embed="rId3">
            <a:alphaModFix/>
          </a:blip>
          <a:srcRect b="38742" l="32756" r="21219" t="9560"/>
          <a:stretch/>
        </p:blipFill>
        <p:spPr>
          <a:xfrm>
            <a:off x="914400" y="1676800"/>
            <a:ext cx="7309179" cy="46477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Use Case Diagram</a:t>
            </a:r>
          </a:p>
        </p:txBody>
      </p:sp>
      <p:pic>
        <p:nvPicPr>
          <p:cNvPr id="166" name="Shape 166"/>
          <p:cNvPicPr preferRelativeResize="0"/>
          <p:nvPr>
            <p:ph idx="1" type="body"/>
          </p:nvPr>
        </p:nvPicPr>
        <p:blipFill rotWithShape="1">
          <a:blip r:embed="rId3">
            <a:alphaModFix/>
          </a:blip>
          <a:srcRect b="58128" l="33109" r="40927" t="11085"/>
          <a:stretch/>
        </p:blipFill>
        <p:spPr>
          <a:xfrm>
            <a:off x="762000" y="1498600"/>
            <a:ext cx="7619999" cy="50800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System Requirements</a:t>
            </a:r>
          </a:p>
        </p:txBody>
      </p:sp>
      <p:sp>
        <p:nvSpPr>
          <p:cNvPr id="172" name="Shape 17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baseline="0" i="0" lang="en-IN" sz="3200" u="none" cap="none" strike="noStrike">
                <a:solidFill>
                  <a:schemeClr val="dk1"/>
                </a:solidFill>
                <a:latin typeface="Calibri"/>
                <a:ea typeface="Calibri"/>
                <a:cs typeface="Calibri"/>
                <a:sym typeface="Calibri"/>
              </a:rPr>
              <a:t>Software Requirements</a:t>
            </a:r>
          </a:p>
          <a:p>
            <a:pPr indent="-285750" lvl="1" marL="742950" marR="0" rtl="0" algn="l">
              <a:spcBef>
                <a:spcPts val="560"/>
              </a:spcBef>
              <a:buClr>
                <a:schemeClr val="dk1"/>
              </a:buClr>
              <a:buSzPct val="100000"/>
              <a:buFont typeface="Arial"/>
              <a:buChar char="–"/>
            </a:pPr>
            <a:r>
              <a:rPr b="0" baseline="0" i="0" lang="en-IN" sz="2800" u="none" cap="none" strike="noStrike">
                <a:solidFill>
                  <a:schemeClr val="dk1"/>
                </a:solidFill>
                <a:latin typeface="Calibri"/>
                <a:ea typeface="Calibri"/>
                <a:cs typeface="Calibri"/>
                <a:sym typeface="Calibri"/>
              </a:rPr>
              <a:t>Ubuntu OS</a:t>
            </a:r>
          </a:p>
          <a:p>
            <a:pPr indent="-285750" lvl="1" marL="742950" marR="0" rtl="0" algn="l">
              <a:spcBef>
                <a:spcPts val="560"/>
              </a:spcBef>
              <a:buClr>
                <a:schemeClr val="dk1"/>
              </a:buClr>
              <a:buSzPct val="100000"/>
              <a:buFont typeface="Arial"/>
              <a:buChar char="–"/>
            </a:pPr>
            <a:r>
              <a:rPr b="0" baseline="0" i="0" lang="en-IN" sz="2800" u="none" cap="none" strike="noStrike">
                <a:solidFill>
                  <a:schemeClr val="dk1"/>
                </a:solidFill>
                <a:latin typeface="Calibri"/>
                <a:ea typeface="Calibri"/>
                <a:cs typeface="Calibri"/>
                <a:sym typeface="Calibri"/>
              </a:rPr>
              <a:t>Apache Hadoop 1.0.3</a:t>
            </a:r>
          </a:p>
          <a:p>
            <a:pPr indent="-285750" lvl="1" marL="742950" marR="0" rtl="0" algn="l">
              <a:spcBef>
                <a:spcPts val="560"/>
              </a:spcBef>
              <a:buClr>
                <a:schemeClr val="dk1"/>
              </a:buClr>
              <a:buSzPct val="100000"/>
              <a:buFont typeface="Arial"/>
              <a:buChar char="–"/>
            </a:pPr>
            <a:r>
              <a:rPr b="0" baseline="0" i="0" lang="en-IN" sz="2800" u="none" cap="none" strike="noStrike">
                <a:solidFill>
                  <a:schemeClr val="dk1"/>
                </a:solidFill>
                <a:latin typeface="Calibri"/>
                <a:ea typeface="Calibri"/>
                <a:cs typeface="Calibri"/>
                <a:sym typeface="Calibri"/>
              </a:rPr>
              <a:t>Java 1.6</a:t>
            </a:r>
          </a:p>
          <a:p>
            <a:pPr indent="-342900" lvl="0" marL="342900" marR="0" rtl="0" algn="l">
              <a:spcBef>
                <a:spcPts val="640"/>
              </a:spcBef>
              <a:buClr>
                <a:schemeClr val="dk1"/>
              </a:buClr>
              <a:buSzPct val="100000"/>
              <a:buFont typeface="Arial"/>
              <a:buChar char="•"/>
            </a:pPr>
            <a:r>
              <a:rPr b="0" baseline="0" i="0" lang="en-IN" sz="3200" u="none" cap="none" strike="noStrike">
                <a:solidFill>
                  <a:schemeClr val="dk1"/>
                </a:solidFill>
                <a:latin typeface="Calibri"/>
                <a:ea typeface="Calibri"/>
                <a:cs typeface="Calibri"/>
                <a:sym typeface="Calibri"/>
              </a:rPr>
              <a:t>Hardware Requirements</a:t>
            </a:r>
          </a:p>
          <a:p>
            <a:pPr indent="-285750" lvl="1" marL="742950" marR="0" rtl="0" algn="l">
              <a:spcBef>
                <a:spcPts val="560"/>
              </a:spcBef>
              <a:buClr>
                <a:schemeClr val="dk1"/>
              </a:buClr>
              <a:buSzPct val="100000"/>
              <a:buFont typeface="Arial"/>
              <a:buChar char="–"/>
            </a:pPr>
            <a:r>
              <a:rPr b="0" baseline="0" i="0" lang="en-IN" sz="2800" u="none" cap="none" strike="noStrike">
                <a:solidFill>
                  <a:schemeClr val="dk1"/>
                </a:solidFill>
                <a:latin typeface="Calibri"/>
                <a:ea typeface="Calibri"/>
                <a:cs typeface="Calibri"/>
                <a:sym typeface="Calibri"/>
              </a:rPr>
              <a:t> dual processor/dual core machines with 4-8GB of RAM</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178" name="Shape 17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139700" lvl="0" marL="342900" marR="0" rtl="0" algn="l">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184" name="Shape 18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139700" lvl="0" marL="342900" marR="0" rtl="0" algn="l">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190" name="Shape 19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139700" lvl="0" marL="342900" marR="0" rtl="0" algn="l">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Introduction</a:t>
            </a:r>
          </a:p>
        </p:txBody>
      </p:sp>
      <p:sp>
        <p:nvSpPr>
          <p:cNvPr id="87" name="Shape 87"/>
          <p:cNvSpPr txBox="1"/>
          <p:nvPr>
            <p:ph idx="1" type="body"/>
          </p:nvPr>
        </p:nvSpPr>
        <p:spPr>
          <a:xfrm>
            <a:off x="381000" y="1600200"/>
            <a:ext cx="8305799" cy="4724400"/>
          </a:xfrm>
          <a:prstGeom prst="rect">
            <a:avLst/>
          </a:prstGeom>
          <a:noFill/>
          <a:ln>
            <a:noFill/>
          </a:ln>
        </p:spPr>
        <p:txBody>
          <a:bodyPr anchorCtr="0" anchor="t" bIns="45700" lIns="91425" rIns="91425" tIns="45700">
            <a:noAutofit/>
          </a:bodyPr>
          <a:lstStyle/>
          <a:p>
            <a:pPr indent="-342900" lvl="0" marL="342900" marR="0" rtl="0" algn="just">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In today’s Internet world, log file analysis is becoming a necessary task for analyzing the customer’s behavior in order to improve advertising and sales.</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For datasets like environment, medical,banking system it is important to analyze the log data to get required knowledge from it.</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Log files are getting generated very fast at the rate of 1-10 Mb/s per machine, a single data center can generate tens of terabytes of log data in a day.</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These datasets are huge. In order to analyze such large datasets we need parallel processing system and reliable data storage mechanism.</a:t>
            </a:r>
          </a:p>
          <a:p>
            <a:pPr indent="0" lvl="0" marL="0" marR="0" rtl="0" algn="l">
              <a:spcBef>
                <a:spcPts val="360"/>
              </a:spcBef>
              <a:buClr>
                <a:schemeClr val="dk1"/>
              </a:buClr>
              <a:buFont typeface="Arial"/>
              <a:buNone/>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196" name="Shape 19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139700" lvl="0" marL="342900" marR="0" rtl="0" algn="l">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202" name="Shape 20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139700" lvl="0" marL="342900" marR="0" rtl="0" algn="l">
              <a:spcBef>
                <a:spcPts val="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Font typeface="Calibri"/>
              <a:buNone/>
            </a:pPr>
            <a:r>
              <a:t/>
            </a:r>
            <a:endParaRPr b="0" baseline="0" i="0" sz="4400" u="none" cap="none" strike="noStrike">
              <a:solidFill>
                <a:schemeClr val="dk1"/>
              </a:solidFill>
              <a:latin typeface="Calibri"/>
              <a:ea typeface="Calibri"/>
              <a:cs typeface="Calibri"/>
              <a:sym typeface="Calibri"/>
            </a:endParaRPr>
          </a:p>
        </p:txBody>
      </p:sp>
      <p:sp>
        <p:nvSpPr>
          <p:cNvPr id="93" name="Shape 9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The Hadoop framework provides reliable data storage by Hadoop Distributed File System and MapReduce model which is a parallel processing system for large datasets.</a:t>
            </a:r>
          </a:p>
          <a:p>
            <a:pPr indent="-342900" lvl="0" marL="342900" marR="0" rtl="0" algn="just">
              <a:spcBef>
                <a:spcPts val="52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Hadoop distributed file system breaks up input data and sends fractions of the original data to several machines in hadoop cluster to hold blocks of data.</a:t>
            </a:r>
          </a:p>
          <a:p>
            <a:pPr indent="-342900" lvl="0" marL="342900" marR="0" rtl="0" algn="just">
              <a:spcBef>
                <a:spcPts val="520"/>
              </a:spcBef>
              <a:buClr>
                <a:schemeClr val="dk1"/>
              </a:buClr>
              <a:buSzPct val="100000"/>
              <a:buFont typeface="Arial"/>
              <a:buChar char="•"/>
            </a:pPr>
            <a:r>
              <a:rPr b="0" baseline="0" i="0" lang="en-IN" sz="2600" u="none" cap="none" strike="noStrike">
                <a:solidFill>
                  <a:schemeClr val="dk1"/>
                </a:solidFill>
                <a:latin typeface="Calibri"/>
                <a:ea typeface="Calibri"/>
                <a:cs typeface="Calibri"/>
                <a:sym typeface="Calibri"/>
              </a:rPr>
              <a:t>This mechanism helps to process log data in parallel using all the machines in the hadoop cluster and computes result efficiently.</a:t>
            </a:r>
          </a:p>
          <a:p>
            <a:pPr indent="-139700" lvl="0" marL="342900" marR="0" rtl="0" algn="l">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3950" u="none" cap="none" strike="noStrike">
                <a:solidFill>
                  <a:schemeClr val="dk1"/>
                </a:solidFill>
                <a:latin typeface="Calibri"/>
                <a:ea typeface="Calibri"/>
                <a:cs typeface="Calibri"/>
                <a:sym typeface="Calibri"/>
              </a:rPr>
              <a:t>Why do we need to analyse the logs ?</a:t>
            </a:r>
          </a:p>
        </p:txBody>
      </p:sp>
      <p:sp>
        <p:nvSpPr>
          <p:cNvPr id="99" name="Shape 9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Number of visits and number of unique visitors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Visit duration and last visits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Authenticated users, and last authenticated visits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Days of week and rush hours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Domains/countries of host's visitors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Hosts list</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Number of page views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Most viewed, entry, and exit pages</a:t>
            </a:r>
          </a:p>
          <a:p>
            <a:pPr indent="-342900" lvl="0" marL="342900" marR="0" rtl="0" algn="l">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Detecting DDoS attacks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Why Hadoop ?</a:t>
            </a:r>
          </a:p>
        </p:txBody>
      </p:sp>
      <p:sp>
        <p:nvSpPr>
          <p:cNvPr id="105" name="Shape 10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Conventional database solutions are not suitable for analyzing such log files because they are not capable of handling such a large volume of logs efficiently.</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Andrew Pavlo and Erik Paulson in 2009 compared the SQL DBMS and Hadoop MapReduce and suggested that Hadoop MapReduce tunes up with the task faster and also load data faster than DBMS.</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Also traditional DBMS cannot handle large datasets. This is where big data technologies come to the rescue. </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Hadoop-MapReduce is applicable in many areas for Big Data analysis. As log files is one of the type of big data so Hadoop is the best suitable platform for storing log files and parallel implementation of MapReduce program for analyzing them.</a:t>
            </a:r>
          </a:p>
          <a:p>
            <a:pPr indent="0" lvl="0" marL="0" marR="0" rtl="0" algn="l">
              <a:lnSpc>
                <a:spcPct val="80000"/>
              </a:lnSpc>
              <a:spcBef>
                <a:spcPts val="448"/>
              </a:spcBef>
              <a:buClr>
                <a:schemeClr val="dk1"/>
              </a:buClr>
              <a:buFont typeface="Arial"/>
              <a:buNone/>
            </a:pPr>
            <a:r>
              <a:t/>
            </a:r>
            <a:endParaRPr b="0" baseline="0" i="0" sz="22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Implementation of Log Processor</a:t>
            </a:r>
          </a:p>
        </p:txBody>
      </p:sp>
      <p:sp>
        <p:nvSpPr>
          <p:cNvPr id="111" name="Shape 11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0" baseline="0" i="0" lang="en-IN" sz="2400" u="none" cap="none" strike="noStrike">
                <a:solidFill>
                  <a:schemeClr val="dk1"/>
                </a:solidFill>
                <a:latin typeface="Calibri"/>
                <a:ea typeface="Calibri"/>
                <a:cs typeface="Calibri"/>
                <a:sym typeface="Calibri"/>
              </a:rPr>
              <a:t>Log processor is implemented in 3 phases</a:t>
            </a:r>
          </a:p>
          <a:p>
            <a:pPr indent="-457200" lvl="0" marL="457200" marR="0" rtl="0" algn="l">
              <a:spcBef>
                <a:spcPts val="480"/>
              </a:spcBef>
              <a:buClr>
                <a:schemeClr val="dk1"/>
              </a:buClr>
              <a:buSzPct val="100000"/>
              <a:buFont typeface="Calibri"/>
              <a:buAutoNum type="arabicPeriod"/>
            </a:pPr>
            <a:r>
              <a:rPr b="0" baseline="0" i="0" lang="en-IN" sz="2400" u="none" cap="none" strike="noStrike">
                <a:solidFill>
                  <a:schemeClr val="dk1"/>
                </a:solidFill>
                <a:latin typeface="Calibri"/>
                <a:ea typeface="Calibri"/>
                <a:cs typeface="Calibri"/>
                <a:sym typeface="Calibri"/>
              </a:rPr>
              <a:t>Log pre-processing</a:t>
            </a:r>
          </a:p>
          <a:p>
            <a:pPr indent="-457200" lvl="0" marL="457200" marR="0" rtl="0" algn="l">
              <a:spcBef>
                <a:spcPts val="480"/>
              </a:spcBef>
              <a:buClr>
                <a:schemeClr val="dk1"/>
              </a:buClr>
              <a:buSzPct val="100000"/>
              <a:buFont typeface="Calibri"/>
              <a:buAutoNum type="arabicPeriod"/>
            </a:pPr>
            <a:r>
              <a:rPr b="0" baseline="0" i="0" lang="en-IN" sz="2400" u="none" cap="none" strike="noStrike">
                <a:solidFill>
                  <a:schemeClr val="dk1"/>
                </a:solidFill>
                <a:latin typeface="Calibri"/>
                <a:ea typeface="Calibri"/>
                <a:cs typeface="Calibri"/>
                <a:sym typeface="Calibri"/>
              </a:rPr>
              <a:t>Interacting with HDFS</a:t>
            </a:r>
          </a:p>
          <a:p>
            <a:pPr indent="-457200" lvl="0" marL="457200" marR="0" rtl="0" algn="l">
              <a:spcBef>
                <a:spcPts val="480"/>
              </a:spcBef>
              <a:buClr>
                <a:schemeClr val="dk1"/>
              </a:buClr>
              <a:buSzPct val="100000"/>
              <a:buFont typeface="Calibri"/>
              <a:buAutoNum type="arabicPeriod"/>
            </a:pPr>
            <a:r>
              <a:rPr b="0" baseline="0" i="0" lang="en-IN" sz="2400" u="none" cap="none" strike="noStrike">
                <a:solidFill>
                  <a:schemeClr val="dk1"/>
                </a:solidFill>
                <a:latin typeface="Calibri"/>
                <a:ea typeface="Calibri"/>
                <a:cs typeface="Calibri"/>
                <a:sym typeface="Calibri"/>
              </a:rPr>
              <a:t>Implementation of MapReduce programming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Log pre-processing</a:t>
            </a:r>
          </a:p>
        </p:txBody>
      </p:sp>
      <p:sp>
        <p:nvSpPr>
          <p:cNvPr id="117" name="Shape 11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In any analytical tool, pre-processing is necessary, because Log file may contain noisy &amp; ambiguous data which may affect result of analysis process.</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Log pre-processing is an important step to filter and organize only appropriate information before applying MapReduce algorithm.</a:t>
            </a:r>
          </a:p>
          <a:p>
            <a:pPr indent="-342900" lvl="0" marL="342900" marR="0" rtl="0" algn="just">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Three steps for Log pre-processing are:</a:t>
            </a:r>
          </a:p>
          <a:p>
            <a:pPr indent="-577850" lvl="1" marL="971550" marR="0" rtl="0" algn="just">
              <a:spcBef>
                <a:spcPts val="480"/>
              </a:spcBef>
              <a:buClr>
                <a:schemeClr val="dk1"/>
              </a:buClr>
              <a:buSzPct val="100000"/>
              <a:buFont typeface="Calibri"/>
              <a:buAutoNum type="arabicParenR"/>
            </a:pPr>
            <a:r>
              <a:rPr b="0" baseline="0" i="0" lang="en-IN" sz="2400" u="none" cap="none" strike="noStrike">
                <a:solidFill>
                  <a:schemeClr val="dk1"/>
                </a:solidFill>
                <a:latin typeface="Calibri"/>
                <a:ea typeface="Calibri"/>
                <a:cs typeface="Calibri"/>
                <a:sym typeface="Calibri"/>
              </a:rPr>
              <a:t>Individual Field in the Log</a:t>
            </a:r>
          </a:p>
          <a:p>
            <a:pPr indent="-577850" lvl="1" marL="971550" marR="0" rtl="0" algn="just">
              <a:spcBef>
                <a:spcPts val="480"/>
              </a:spcBef>
              <a:buClr>
                <a:schemeClr val="dk1"/>
              </a:buClr>
              <a:buSzPct val="100000"/>
              <a:buFont typeface="Calibri"/>
              <a:buAutoNum type="arabicParenR"/>
            </a:pPr>
            <a:r>
              <a:rPr b="0" baseline="0" i="0" lang="en-IN" sz="2400" u="none" cap="none" strike="noStrike">
                <a:solidFill>
                  <a:schemeClr val="dk1"/>
                </a:solidFill>
                <a:latin typeface="Calibri"/>
                <a:ea typeface="Calibri"/>
                <a:cs typeface="Calibri"/>
                <a:sym typeface="Calibri"/>
              </a:rPr>
              <a:t>Removing Redundant Log Entries</a:t>
            </a:r>
          </a:p>
          <a:p>
            <a:pPr indent="-577850" lvl="1" marL="971550" marR="0" rtl="0" algn="just">
              <a:spcBef>
                <a:spcPts val="480"/>
              </a:spcBef>
              <a:buClr>
                <a:schemeClr val="dk1"/>
              </a:buClr>
              <a:buSzPct val="100000"/>
              <a:buFont typeface="Calibri"/>
              <a:buAutoNum type="arabicParenR"/>
            </a:pPr>
            <a:r>
              <a:rPr b="0" baseline="0" i="0" lang="en-IN" sz="2400" u="none" cap="none" strike="noStrike">
                <a:solidFill>
                  <a:schemeClr val="dk1"/>
                </a:solidFill>
                <a:latin typeface="Calibri"/>
                <a:ea typeface="Calibri"/>
                <a:cs typeface="Calibri"/>
                <a:sym typeface="Calibri"/>
              </a:rPr>
              <a:t>Cleaning</a:t>
            </a:r>
          </a:p>
          <a:p>
            <a:pPr indent="-190500" lvl="0" marL="342900" marR="0" rtl="0" algn="just">
              <a:spcBef>
                <a:spcPts val="480"/>
              </a:spcBef>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Interacting With HDFS</a:t>
            </a:r>
          </a:p>
        </p:txBody>
      </p:sp>
      <p:sp>
        <p:nvSpPr>
          <p:cNvPr id="123" name="Shape 12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Hadoop Distributed File System holds a large log files in a redundant way across multiple machines to achieve high availability for parallel processing and durability during failures.</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It is block-structured file system as it breaks up log files into small blocks of fixed size. Default size of block is 64 MB as given by Hadoop but we can also set block size of our choice.</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These blocks are replicated over multiple machines across a Hadoop cluster. Replication factor is 3 so Hadoop replicates each block 3 times so even if in the failure of any node there should be no data loss.</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Hadoop MapReduce jobs automatically draws their input log files from HDFS by setting the fs.default.name configuration option to point to the NameNode.</a:t>
            </a:r>
          </a:p>
          <a:p>
            <a:pPr indent="-200660" lvl="0" marL="342900" marR="0" rtl="0" algn="l">
              <a:lnSpc>
                <a:spcPct val="80000"/>
              </a:lnSpc>
              <a:spcBef>
                <a:spcPts val="448"/>
              </a:spcBef>
              <a:buClr>
                <a:schemeClr val="dk1"/>
              </a:buClr>
              <a:buFont typeface="Arial"/>
              <a:buNone/>
            </a:pPr>
            <a:r>
              <a:t/>
            </a:r>
            <a:endParaRPr b="0" baseline="0" i="0" sz="22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IN" sz="4400" u="none" cap="none" strike="noStrike">
                <a:solidFill>
                  <a:schemeClr val="dk1"/>
                </a:solidFill>
                <a:latin typeface="Calibri"/>
                <a:ea typeface="Calibri"/>
                <a:cs typeface="Calibri"/>
                <a:sym typeface="Calibri"/>
              </a:rPr>
              <a:t>MapReduce</a:t>
            </a:r>
          </a:p>
        </p:txBody>
      </p:sp>
      <p:sp>
        <p:nvSpPr>
          <p:cNvPr id="129" name="Shape 12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MapReduce is a simple programming model for parallel processing of large volume of data.</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Fundamental concept of MapReduce is to transform lists of input data to lists of output data.</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It happens many times that input data is not in readable format; it could be the difficult task to understand large input datasets. In that case, we need a model that can mold input data lists into readable, understandable output lists.</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MapReduce does this conversion twice for the two major tasks: Map and Reduce just by dividing whole workload into number of tasks and distributing them over different machines in the Hadoop cluster</a:t>
            </a:r>
          </a:p>
          <a:p>
            <a:pPr indent="-342900" lvl="0" marL="342900" marR="0" rtl="0" algn="just">
              <a:lnSpc>
                <a:spcPct val="80000"/>
              </a:lnSpc>
              <a:spcBef>
                <a:spcPts val="480"/>
              </a:spcBef>
              <a:buClr>
                <a:schemeClr val="dk1"/>
              </a:buClr>
              <a:buSzPct val="100000"/>
              <a:buFont typeface="Arial"/>
              <a:buChar char="•"/>
            </a:pPr>
            <a:r>
              <a:rPr b="0" baseline="0" i="0" lang="en-IN" sz="2400" u="none" cap="none" strike="noStrike">
                <a:solidFill>
                  <a:schemeClr val="dk1"/>
                </a:solidFill>
                <a:latin typeface="Calibri"/>
                <a:ea typeface="Calibri"/>
                <a:cs typeface="Calibri"/>
                <a:sym typeface="Calibri"/>
              </a:rPr>
              <a:t>MapReduce is divided into two phases: Map phase and Reduce phase.</a:t>
            </a:r>
          </a:p>
          <a:p>
            <a:pPr indent="0" lvl="0" marL="0" marR="0" rtl="0" algn="l">
              <a:lnSpc>
                <a:spcPct val="80000"/>
              </a:lnSpc>
              <a:spcBef>
                <a:spcPts val="448"/>
              </a:spcBef>
              <a:buClr>
                <a:schemeClr val="dk1"/>
              </a:buClr>
              <a:buFont typeface="Arial"/>
              <a:buNone/>
            </a:pPr>
            <a:r>
              <a:t/>
            </a:r>
            <a:endParaRPr b="0" baseline="0" i="0" sz="225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