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9"/>
  </p:notesMasterIdLst>
  <p:sldIdLst>
    <p:sldId id="256" r:id="rId2"/>
    <p:sldId id="345" r:id="rId3"/>
    <p:sldId id="257" r:id="rId4"/>
    <p:sldId id="344" r:id="rId5"/>
    <p:sldId id="259" r:id="rId6"/>
    <p:sldId id="262" r:id="rId7"/>
    <p:sldId id="264" r:id="rId8"/>
    <p:sldId id="268" r:id="rId9"/>
    <p:sldId id="269" r:id="rId10"/>
    <p:sldId id="271" r:id="rId11"/>
    <p:sldId id="277" r:id="rId12"/>
    <p:sldId id="273" r:id="rId13"/>
    <p:sldId id="275" r:id="rId14"/>
    <p:sldId id="276" r:id="rId15"/>
    <p:sldId id="278" r:id="rId16"/>
    <p:sldId id="346"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DF8C2-71B9-4EB5-B57C-803750DA4FB8}" type="datetimeFigureOut">
              <a:rPr lang="en-US" smtClean="0"/>
              <a:t>10-Aug-19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5D094-C61D-4CC5-B3E9-6532E76DB007}" type="slidenum">
              <a:rPr lang="en-US" smtClean="0"/>
              <a:t>‹#›</a:t>
            </a:fld>
            <a:endParaRPr lang="en-US"/>
          </a:p>
        </p:txBody>
      </p:sp>
    </p:spTree>
    <p:extLst>
      <p:ext uri="{BB962C8B-B14F-4D97-AF65-F5344CB8AC3E}">
        <p14:creationId xmlns:p14="http://schemas.microsoft.com/office/powerpoint/2010/main" val="46566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CDC: Centers for Disease Control </a:t>
            </a:r>
          </a:p>
        </p:txBody>
      </p:sp>
      <p:sp>
        <p:nvSpPr>
          <p:cNvPr id="4" name="Slide Number Placeholder 3"/>
          <p:cNvSpPr>
            <a:spLocks noGrp="1"/>
          </p:cNvSpPr>
          <p:nvPr>
            <p:ph type="sldNum" sz="quarter" idx="10"/>
          </p:nvPr>
        </p:nvSpPr>
        <p:spPr/>
        <p:txBody>
          <a:bodyPr/>
          <a:lstStyle/>
          <a:p>
            <a:fld id="{93C24ABF-0C12-4BF0-A018-2F45AB32A4C7}" type="slidenum">
              <a:rPr lang="en-US" smtClean="0"/>
              <a:t>4</a:t>
            </a:fld>
            <a:endParaRPr lang="en-US"/>
          </a:p>
        </p:txBody>
      </p:sp>
    </p:spTree>
    <p:extLst>
      <p:ext uri="{BB962C8B-B14F-4D97-AF65-F5344CB8AC3E}">
        <p14:creationId xmlns:p14="http://schemas.microsoft.com/office/powerpoint/2010/main" val="4115531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487BAF-E4B6-430D-ACC3-FA709D563658}" type="datetimeFigureOut">
              <a:rPr lang="en-IN" smtClean="0"/>
              <a:t>10-08-2019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8946739-F5CC-4CBF-B6B5-7D051373090F}" type="slidenum">
              <a:rPr lang="en-IN" smtClean="0"/>
              <a:t>‹#›</a:t>
            </a:fld>
            <a:endParaRPr lang="en-IN" dirty="0"/>
          </a:p>
        </p:txBody>
      </p:sp>
    </p:spTree>
    <p:extLst>
      <p:ext uri="{BB962C8B-B14F-4D97-AF65-F5344CB8AC3E}">
        <p14:creationId xmlns:p14="http://schemas.microsoft.com/office/powerpoint/2010/main" val="562400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487BAF-E4B6-430D-ACC3-FA709D563658}" type="datetimeFigureOut">
              <a:rPr lang="en-IN" smtClean="0"/>
              <a:t>10-08-2019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8946739-F5CC-4CBF-B6B5-7D051373090F}" type="slidenum">
              <a:rPr lang="en-IN" smtClean="0"/>
              <a:t>‹#›</a:t>
            </a:fld>
            <a:endParaRPr lang="en-IN" dirty="0"/>
          </a:p>
        </p:txBody>
      </p:sp>
    </p:spTree>
    <p:extLst>
      <p:ext uri="{BB962C8B-B14F-4D97-AF65-F5344CB8AC3E}">
        <p14:creationId xmlns:p14="http://schemas.microsoft.com/office/powerpoint/2010/main" val="523153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487BAF-E4B6-430D-ACC3-FA709D563658}" type="datetimeFigureOut">
              <a:rPr lang="en-IN" smtClean="0"/>
              <a:t>10-08-2019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8946739-F5CC-4CBF-B6B5-7D051373090F}"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8944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487BAF-E4B6-430D-ACC3-FA709D563658}" type="datetimeFigureOut">
              <a:rPr lang="en-IN" smtClean="0"/>
              <a:t>10-08-2019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8946739-F5CC-4CBF-B6B5-7D051373090F}" type="slidenum">
              <a:rPr lang="en-IN" smtClean="0"/>
              <a:t>‹#›</a:t>
            </a:fld>
            <a:endParaRPr lang="en-IN" dirty="0"/>
          </a:p>
        </p:txBody>
      </p:sp>
    </p:spTree>
    <p:extLst>
      <p:ext uri="{BB962C8B-B14F-4D97-AF65-F5344CB8AC3E}">
        <p14:creationId xmlns:p14="http://schemas.microsoft.com/office/powerpoint/2010/main" val="2897380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487BAF-E4B6-430D-ACC3-FA709D563658}" type="datetimeFigureOut">
              <a:rPr lang="en-IN" smtClean="0"/>
              <a:t>10-08-2019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8946739-F5CC-4CBF-B6B5-7D051373090F}"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5586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487BAF-E4B6-430D-ACC3-FA709D563658}" type="datetimeFigureOut">
              <a:rPr lang="en-IN" smtClean="0"/>
              <a:t>10-08-2019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8946739-F5CC-4CBF-B6B5-7D051373090F}" type="slidenum">
              <a:rPr lang="en-IN" smtClean="0"/>
              <a:t>‹#›</a:t>
            </a:fld>
            <a:endParaRPr lang="en-IN" dirty="0"/>
          </a:p>
        </p:txBody>
      </p:sp>
    </p:spTree>
    <p:extLst>
      <p:ext uri="{BB962C8B-B14F-4D97-AF65-F5344CB8AC3E}">
        <p14:creationId xmlns:p14="http://schemas.microsoft.com/office/powerpoint/2010/main" val="1935487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87BAF-E4B6-430D-ACC3-FA709D563658}" type="datetimeFigureOut">
              <a:rPr lang="en-IN" smtClean="0"/>
              <a:t>10-08-2019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8946739-F5CC-4CBF-B6B5-7D051373090F}" type="slidenum">
              <a:rPr lang="en-IN" smtClean="0"/>
              <a:t>‹#›</a:t>
            </a:fld>
            <a:endParaRPr lang="en-IN" dirty="0"/>
          </a:p>
        </p:txBody>
      </p:sp>
    </p:spTree>
    <p:extLst>
      <p:ext uri="{BB962C8B-B14F-4D97-AF65-F5344CB8AC3E}">
        <p14:creationId xmlns:p14="http://schemas.microsoft.com/office/powerpoint/2010/main" val="155867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87BAF-E4B6-430D-ACC3-FA709D563658}" type="datetimeFigureOut">
              <a:rPr lang="en-IN" smtClean="0"/>
              <a:t>10-08-2019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8946739-F5CC-4CBF-B6B5-7D051373090F}" type="slidenum">
              <a:rPr lang="en-IN" smtClean="0"/>
              <a:t>‹#›</a:t>
            </a:fld>
            <a:endParaRPr lang="en-IN" dirty="0"/>
          </a:p>
        </p:txBody>
      </p:sp>
    </p:spTree>
    <p:extLst>
      <p:ext uri="{BB962C8B-B14F-4D97-AF65-F5344CB8AC3E}">
        <p14:creationId xmlns:p14="http://schemas.microsoft.com/office/powerpoint/2010/main" val="522974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487BAF-E4B6-430D-ACC3-FA709D563658}" type="datetimeFigureOut">
              <a:rPr lang="en-IN" smtClean="0"/>
              <a:t>10-08-2019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8946739-F5CC-4CBF-B6B5-7D051373090F}" type="slidenum">
              <a:rPr lang="en-IN" smtClean="0"/>
              <a:t>‹#›</a:t>
            </a:fld>
            <a:endParaRPr lang="en-IN" dirty="0"/>
          </a:p>
        </p:txBody>
      </p:sp>
    </p:spTree>
    <p:extLst>
      <p:ext uri="{BB962C8B-B14F-4D97-AF65-F5344CB8AC3E}">
        <p14:creationId xmlns:p14="http://schemas.microsoft.com/office/powerpoint/2010/main" val="1973545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487BAF-E4B6-430D-ACC3-FA709D563658}" type="datetimeFigureOut">
              <a:rPr lang="en-IN" smtClean="0"/>
              <a:t>10-08-2019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8946739-F5CC-4CBF-B6B5-7D051373090F}" type="slidenum">
              <a:rPr lang="en-IN" smtClean="0"/>
              <a:t>‹#›</a:t>
            </a:fld>
            <a:endParaRPr lang="en-IN" dirty="0"/>
          </a:p>
        </p:txBody>
      </p:sp>
    </p:spTree>
    <p:extLst>
      <p:ext uri="{BB962C8B-B14F-4D97-AF65-F5344CB8AC3E}">
        <p14:creationId xmlns:p14="http://schemas.microsoft.com/office/powerpoint/2010/main" val="3722740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487BAF-E4B6-430D-ACC3-FA709D563658}" type="datetimeFigureOut">
              <a:rPr lang="en-IN" smtClean="0"/>
              <a:t>10-08-2019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8946739-F5CC-4CBF-B6B5-7D051373090F}" type="slidenum">
              <a:rPr lang="en-IN" smtClean="0"/>
              <a:t>‹#›</a:t>
            </a:fld>
            <a:endParaRPr lang="en-IN" dirty="0"/>
          </a:p>
        </p:txBody>
      </p:sp>
    </p:spTree>
    <p:extLst>
      <p:ext uri="{BB962C8B-B14F-4D97-AF65-F5344CB8AC3E}">
        <p14:creationId xmlns:p14="http://schemas.microsoft.com/office/powerpoint/2010/main" val="363173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487BAF-E4B6-430D-ACC3-FA709D563658}" type="datetimeFigureOut">
              <a:rPr lang="en-IN" smtClean="0"/>
              <a:t>10-08-2019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8946739-F5CC-4CBF-B6B5-7D051373090F}" type="slidenum">
              <a:rPr lang="en-IN" smtClean="0"/>
              <a:t>‹#›</a:t>
            </a:fld>
            <a:endParaRPr lang="en-IN" dirty="0"/>
          </a:p>
        </p:txBody>
      </p:sp>
    </p:spTree>
    <p:extLst>
      <p:ext uri="{BB962C8B-B14F-4D97-AF65-F5344CB8AC3E}">
        <p14:creationId xmlns:p14="http://schemas.microsoft.com/office/powerpoint/2010/main" val="1091181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487BAF-E4B6-430D-ACC3-FA709D563658}" type="datetimeFigureOut">
              <a:rPr lang="en-IN" smtClean="0"/>
              <a:t>10-08-2019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8946739-F5CC-4CBF-B6B5-7D051373090F}" type="slidenum">
              <a:rPr lang="en-IN" smtClean="0"/>
              <a:t>‹#›</a:t>
            </a:fld>
            <a:endParaRPr lang="en-IN" dirty="0"/>
          </a:p>
        </p:txBody>
      </p:sp>
    </p:spTree>
    <p:extLst>
      <p:ext uri="{BB962C8B-B14F-4D97-AF65-F5344CB8AC3E}">
        <p14:creationId xmlns:p14="http://schemas.microsoft.com/office/powerpoint/2010/main" val="3597926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487BAF-E4B6-430D-ACC3-FA709D563658}" type="datetimeFigureOut">
              <a:rPr lang="en-IN" smtClean="0"/>
              <a:t>10-08-2019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8946739-F5CC-4CBF-B6B5-7D051373090F}" type="slidenum">
              <a:rPr lang="en-IN" smtClean="0"/>
              <a:t>‹#›</a:t>
            </a:fld>
            <a:endParaRPr lang="en-IN" dirty="0"/>
          </a:p>
        </p:txBody>
      </p:sp>
    </p:spTree>
    <p:extLst>
      <p:ext uri="{BB962C8B-B14F-4D97-AF65-F5344CB8AC3E}">
        <p14:creationId xmlns:p14="http://schemas.microsoft.com/office/powerpoint/2010/main" val="344592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487BAF-E4B6-430D-ACC3-FA709D563658}" type="datetimeFigureOut">
              <a:rPr lang="en-IN" smtClean="0"/>
              <a:t>10-08-2019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8946739-F5CC-4CBF-B6B5-7D051373090F}" type="slidenum">
              <a:rPr lang="en-IN" smtClean="0"/>
              <a:t>‹#›</a:t>
            </a:fld>
            <a:endParaRPr lang="en-IN" dirty="0"/>
          </a:p>
        </p:txBody>
      </p:sp>
    </p:spTree>
    <p:extLst>
      <p:ext uri="{BB962C8B-B14F-4D97-AF65-F5344CB8AC3E}">
        <p14:creationId xmlns:p14="http://schemas.microsoft.com/office/powerpoint/2010/main" val="60851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8946739-F5CC-4CBF-B6B5-7D051373090F}" type="slidenum">
              <a:rPr lang="en-IN" smtClean="0"/>
              <a:t>‹#›</a:t>
            </a:fld>
            <a:endParaRPr lang="en-IN" dirty="0"/>
          </a:p>
        </p:txBody>
      </p:sp>
      <p:sp>
        <p:nvSpPr>
          <p:cNvPr id="5" name="Date Placeholder 4"/>
          <p:cNvSpPr>
            <a:spLocks noGrp="1"/>
          </p:cNvSpPr>
          <p:nvPr>
            <p:ph type="dt" sz="half" idx="10"/>
          </p:nvPr>
        </p:nvSpPr>
        <p:spPr/>
        <p:txBody>
          <a:bodyPr/>
          <a:lstStyle/>
          <a:p>
            <a:fld id="{10487BAF-E4B6-430D-ACC3-FA709D563658}" type="datetimeFigureOut">
              <a:rPr lang="en-IN" smtClean="0"/>
              <a:t>10-08-2019</a:t>
            </a:fld>
            <a:endParaRPr lang="en-IN" dirty="0"/>
          </a:p>
        </p:txBody>
      </p:sp>
    </p:spTree>
    <p:extLst>
      <p:ext uri="{BB962C8B-B14F-4D97-AF65-F5344CB8AC3E}">
        <p14:creationId xmlns:p14="http://schemas.microsoft.com/office/powerpoint/2010/main" val="242849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487BAF-E4B6-430D-ACC3-FA709D563658}" type="datetimeFigureOut">
              <a:rPr lang="en-IN" smtClean="0"/>
              <a:t>10-08-2019</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946739-F5CC-4CBF-B6B5-7D051373090F}" type="slidenum">
              <a:rPr lang="en-IN" smtClean="0"/>
              <a:t>‹#›</a:t>
            </a:fld>
            <a:endParaRPr lang="en-IN" dirty="0"/>
          </a:p>
        </p:txBody>
      </p:sp>
    </p:spTree>
    <p:extLst>
      <p:ext uri="{BB962C8B-B14F-4D97-AF65-F5344CB8AC3E}">
        <p14:creationId xmlns:p14="http://schemas.microsoft.com/office/powerpoint/2010/main" val="2074543947"/>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599" y="67732"/>
            <a:ext cx="7882467" cy="2167467"/>
          </a:xfrm>
        </p:spPr>
        <p:txBody>
          <a:bodyPr/>
          <a:lstStyle/>
          <a:p>
            <a:r>
              <a:rPr lang="en-US" dirty="0">
                <a:solidFill>
                  <a:schemeClr val="tx1"/>
                </a:solidFill>
              </a:rPr>
              <a:t>SUMMER</a:t>
            </a:r>
            <a:r>
              <a:rPr lang="en-US" dirty="0"/>
              <a:t> </a:t>
            </a:r>
            <a:r>
              <a:rPr lang="en-US" dirty="0">
                <a:solidFill>
                  <a:schemeClr val="tx1"/>
                </a:solidFill>
              </a:rPr>
              <a:t>TRAINING</a:t>
            </a:r>
            <a:r>
              <a:rPr lang="en-US" dirty="0"/>
              <a:t> </a:t>
            </a:r>
            <a:r>
              <a:rPr lang="en-US" dirty="0">
                <a:solidFill>
                  <a:schemeClr val="tx1"/>
                </a:solidFill>
              </a:rPr>
              <a:t>AT</a:t>
            </a:r>
            <a:r>
              <a:rPr lang="en-US" dirty="0"/>
              <a:t> </a:t>
            </a:r>
            <a:br>
              <a:rPr lang="en-US" dirty="0"/>
            </a:br>
            <a:r>
              <a:rPr lang="en-US" dirty="0">
                <a:solidFill>
                  <a:schemeClr val="tx1"/>
                </a:solidFill>
              </a:rPr>
              <a:t>upGrad</a:t>
            </a:r>
          </a:p>
        </p:txBody>
      </p:sp>
      <p:sp>
        <p:nvSpPr>
          <p:cNvPr id="3" name="Subtitle 2"/>
          <p:cNvSpPr>
            <a:spLocks noGrp="1"/>
          </p:cNvSpPr>
          <p:nvPr>
            <p:ph type="subTitle" idx="1"/>
          </p:nvPr>
        </p:nvSpPr>
        <p:spPr>
          <a:xfrm>
            <a:off x="436633" y="3092330"/>
            <a:ext cx="10409167" cy="1096899"/>
          </a:xfrm>
        </p:spPr>
        <p:txBody>
          <a:bodyPr>
            <a:noAutofit/>
          </a:bodyPr>
          <a:lstStyle/>
          <a:p>
            <a:pPr algn="l"/>
            <a:r>
              <a:rPr lang="en-US" sz="3600" dirty="0">
                <a:solidFill>
                  <a:schemeClr val="tx1"/>
                </a:solidFill>
              </a:rPr>
              <a:t>Field of Training- </a:t>
            </a:r>
            <a:r>
              <a:rPr lang="en-US" sz="3600" b="1" dirty="0">
                <a:solidFill>
                  <a:schemeClr val="tx1"/>
                </a:solidFill>
              </a:rPr>
              <a:t>Python for Data Science</a:t>
            </a:r>
          </a:p>
        </p:txBody>
      </p:sp>
      <p:sp>
        <p:nvSpPr>
          <p:cNvPr id="4" name="TextBox 3"/>
          <p:cNvSpPr txBox="1"/>
          <p:nvPr/>
        </p:nvSpPr>
        <p:spPr>
          <a:xfrm>
            <a:off x="6906398" y="5207226"/>
            <a:ext cx="4695336" cy="1200329"/>
          </a:xfrm>
          <a:prstGeom prst="rect">
            <a:avLst/>
          </a:prstGeom>
          <a:noFill/>
        </p:spPr>
        <p:txBody>
          <a:bodyPr wrap="square" rtlCol="0">
            <a:spAutoFit/>
          </a:bodyPr>
          <a:lstStyle/>
          <a:p>
            <a:r>
              <a:rPr lang="en-US" sz="2400" dirty="0"/>
              <a:t>Name-Rishindra Mani Katiyar</a:t>
            </a:r>
          </a:p>
          <a:p>
            <a:r>
              <a:rPr lang="en-US" sz="2400" dirty="0"/>
              <a:t>Registration no- 11715013</a:t>
            </a:r>
          </a:p>
          <a:p>
            <a:r>
              <a:rPr lang="en-US" sz="2400" dirty="0"/>
              <a:t>Course Code: CSE443</a:t>
            </a:r>
          </a:p>
        </p:txBody>
      </p:sp>
    </p:spTree>
    <p:extLst>
      <p:ext uri="{BB962C8B-B14F-4D97-AF65-F5344CB8AC3E}">
        <p14:creationId xmlns:p14="http://schemas.microsoft.com/office/powerpoint/2010/main" val="2512036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239" y="89483"/>
            <a:ext cx="8596668" cy="1320800"/>
          </a:xfrm>
        </p:spPr>
        <p:txBody>
          <a:bodyPr/>
          <a:lstStyle/>
          <a:p>
            <a:r>
              <a:rPr lang="en-US" dirty="0">
                <a:solidFill>
                  <a:schemeClr val="tx1"/>
                </a:solidFill>
              </a:rPr>
              <a:t>Dropping Unnecessary Columns</a:t>
            </a:r>
          </a:p>
        </p:txBody>
      </p:sp>
      <p:pic>
        <p:nvPicPr>
          <p:cNvPr id="3" name="Picture 2">
            <a:extLst>
              <a:ext uri="{FF2B5EF4-FFF2-40B4-BE49-F238E27FC236}">
                <a16:creationId xmlns:a16="http://schemas.microsoft.com/office/drawing/2014/main" id="{29254780-9CB5-490C-A5FE-8F29B43E655F}"/>
              </a:ext>
            </a:extLst>
          </p:cNvPr>
          <p:cNvPicPr>
            <a:picLocks noChangeAspect="1"/>
          </p:cNvPicPr>
          <p:nvPr/>
        </p:nvPicPr>
        <p:blipFill>
          <a:blip r:embed="rId2"/>
          <a:stretch>
            <a:fillRect/>
          </a:stretch>
        </p:blipFill>
        <p:spPr>
          <a:xfrm>
            <a:off x="411059" y="858940"/>
            <a:ext cx="9597007" cy="5560007"/>
          </a:xfrm>
          <a:prstGeom prst="rect">
            <a:avLst/>
          </a:prstGeom>
        </p:spPr>
      </p:pic>
    </p:spTree>
    <p:extLst>
      <p:ext uri="{BB962C8B-B14F-4D97-AF65-F5344CB8AC3E}">
        <p14:creationId xmlns:p14="http://schemas.microsoft.com/office/powerpoint/2010/main" val="1684151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DDCC-C624-44EA-9614-92884ECFD1C6}"/>
              </a:ext>
            </a:extLst>
          </p:cNvPr>
          <p:cNvSpPr>
            <a:spLocks noGrp="1"/>
          </p:cNvSpPr>
          <p:nvPr>
            <p:ph type="title"/>
          </p:nvPr>
        </p:nvSpPr>
        <p:spPr>
          <a:xfrm>
            <a:off x="244678" y="88085"/>
            <a:ext cx="11702644" cy="1044429"/>
          </a:xfrm>
        </p:spPr>
        <p:txBody>
          <a:bodyPr>
            <a:normAutofit fontScale="90000"/>
          </a:bodyPr>
          <a:lstStyle/>
          <a:p>
            <a:r>
              <a:rPr lang="en-US" dirty="0">
                <a:solidFill>
                  <a:schemeClr val="tx1"/>
                </a:solidFill>
              </a:rPr>
              <a:t>Dropping Rows using columns with high Null Percentages</a:t>
            </a:r>
          </a:p>
        </p:txBody>
      </p:sp>
      <p:pic>
        <p:nvPicPr>
          <p:cNvPr id="4" name="Picture 3">
            <a:extLst>
              <a:ext uri="{FF2B5EF4-FFF2-40B4-BE49-F238E27FC236}">
                <a16:creationId xmlns:a16="http://schemas.microsoft.com/office/drawing/2014/main" id="{71018A49-A7B6-4952-AB07-265090F86CF4}"/>
              </a:ext>
            </a:extLst>
          </p:cNvPr>
          <p:cNvPicPr>
            <a:picLocks noChangeAspect="1"/>
          </p:cNvPicPr>
          <p:nvPr/>
        </p:nvPicPr>
        <p:blipFill>
          <a:blip r:embed="rId2"/>
          <a:stretch>
            <a:fillRect/>
          </a:stretch>
        </p:blipFill>
        <p:spPr>
          <a:xfrm>
            <a:off x="285224" y="1091344"/>
            <a:ext cx="10654019" cy="5678571"/>
          </a:xfrm>
          <a:prstGeom prst="rect">
            <a:avLst/>
          </a:prstGeom>
        </p:spPr>
      </p:pic>
    </p:spTree>
    <p:extLst>
      <p:ext uri="{BB962C8B-B14F-4D97-AF65-F5344CB8AC3E}">
        <p14:creationId xmlns:p14="http://schemas.microsoft.com/office/powerpoint/2010/main" val="2833103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849" y="155575"/>
            <a:ext cx="8596668" cy="1320800"/>
          </a:xfrm>
        </p:spPr>
        <p:txBody>
          <a:bodyPr/>
          <a:lstStyle/>
          <a:p>
            <a:r>
              <a:rPr lang="en-US" dirty="0">
                <a:solidFill>
                  <a:schemeClr val="tx1"/>
                </a:solidFill>
              </a:rPr>
              <a:t>Changing Unit of Columns</a:t>
            </a:r>
          </a:p>
        </p:txBody>
      </p:sp>
      <p:pic>
        <p:nvPicPr>
          <p:cNvPr id="6" name="Picture 5">
            <a:extLst>
              <a:ext uri="{FF2B5EF4-FFF2-40B4-BE49-F238E27FC236}">
                <a16:creationId xmlns:a16="http://schemas.microsoft.com/office/drawing/2014/main" id="{10BE3182-EB76-4ECC-80FC-659E8AFAE9BA}"/>
              </a:ext>
            </a:extLst>
          </p:cNvPr>
          <p:cNvPicPr>
            <a:picLocks noChangeAspect="1"/>
          </p:cNvPicPr>
          <p:nvPr/>
        </p:nvPicPr>
        <p:blipFill>
          <a:blip r:embed="rId2"/>
          <a:stretch>
            <a:fillRect/>
          </a:stretch>
        </p:blipFill>
        <p:spPr>
          <a:xfrm>
            <a:off x="277626" y="925063"/>
            <a:ext cx="9953525" cy="5578323"/>
          </a:xfrm>
          <a:prstGeom prst="rect">
            <a:avLst/>
          </a:prstGeom>
        </p:spPr>
      </p:pic>
    </p:spTree>
    <p:extLst>
      <p:ext uri="{BB962C8B-B14F-4D97-AF65-F5344CB8AC3E}">
        <p14:creationId xmlns:p14="http://schemas.microsoft.com/office/powerpoint/2010/main" val="338925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013" y="100668"/>
            <a:ext cx="8596668" cy="1320800"/>
          </a:xfrm>
        </p:spPr>
        <p:txBody>
          <a:bodyPr/>
          <a:lstStyle/>
          <a:p>
            <a:r>
              <a:rPr lang="en-US" dirty="0">
                <a:solidFill>
                  <a:schemeClr val="tx1"/>
                </a:solidFill>
              </a:rPr>
              <a:t>Dropping Duplicate Values</a:t>
            </a:r>
          </a:p>
        </p:txBody>
      </p:sp>
      <p:pic>
        <p:nvPicPr>
          <p:cNvPr id="6" name="Picture 5">
            <a:extLst>
              <a:ext uri="{FF2B5EF4-FFF2-40B4-BE49-F238E27FC236}">
                <a16:creationId xmlns:a16="http://schemas.microsoft.com/office/drawing/2014/main" id="{4414AE06-28AD-410E-9C6B-44EDCEEC02DA}"/>
              </a:ext>
            </a:extLst>
          </p:cNvPr>
          <p:cNvPicPr>
            <a:picLocks noChangeAspect="1"/>
          </p:cNvPicPr>
          <p:nvPr/>
        </p:nvPicPr>
        <p:blipFill>
          <a:blip r:embed="rId2"/>
          <a:stretch>
            <a:fillRect/>
          </a:stretch>
        </p:blipFill>
        <p:spPr>
          <a:xfrm>
            <a:off x="109972" y="889233"/>
            <a:ext cx="10107820" cy="5629013"/>
          </a:xfrm>
          <a:prstGeom prst="rect">
            <a:avLst/>
          </a:prstGeom>
        </p:spPr>
      </p:pic>
    </p:spTree>
    <p:extLst>
      <p:ext uri="{BB962C8B-B14F-4D97-AF65-F5344CB8AC3E}">
        <p14:creationId xmlns:p14="http://schemas.microsoft.com/office/powerpoint/2010/main" val="80366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5930" y="23152"/>
            <a:ext cx="6952434" cy="874470"/>
          </a:xfrm>
        </p:spPr>
        <p:txBody>
          <a:bodyPr/>
          <a:lstStyle/>
          <a:p>
            <a:r>
              <a:rPr lang="en-US" dirty="0">
                <a:solidFill>
                  <a:schemeClr val="tx1"/>
                </a:solidFill>
              </a:rPr>
              <a:t>Top </a:t>
            </a:r>
            <a:r>
              <a:rPr lang="en-US" dirty="0" err="1">
                <a:solidFill>
                  <a:schemeClr val="tx1"/>
                </a:solidFill>
              </a:rPr>
              <a:t>IMDb</a:t>
            </a:r>
            <a:r>
              <a:rPr lang="en-US" dirty="0">
                <a:solidFill>
                  <a:schemeClr val="tx1"/>
                </a:solidFill>
              </a:rPr>
              <a:t> 250 </a:t>
            </a:r>
          </a:p>
        </p:txBody>
      </p:sp>
      <p:pic>
        <p:nvPicPr>
          <p:cNvPr id="6" name="Picture 5">
            <a:extLst>
              <a:ext uri="{FF2B5EF4-FFF2-40B4-BE49-F238E27FC236}">
                <a16:creationId xmlns:a16="http://schemas.microsoft.com/office/drawing/2014/main" id="{FB31003A-2346-4A79-A143-F5F6C341FCF9}"/>
              </a:ext>
            </a:extLst>
          </p:cNvPr>
          <p:cNvPicPr>
            <a:picLocks noChangeAspect="1"/>
          </p:cNvPicPr>
          <p:nvPr/>
        </p:nvPicPr>
        <p:blipFill>
          <a:blip r:embed="rId2"/>
          <a:stretch>
            <a:fillRect/>
          </a:stretch>
        </p:blipFill>
        <p:spPr>
          <a:xfrm>
            <a:off x="285226" y="813773"/>
            <a:ext cx="10073138" cy="5868057"/>
          </a:xfrm>
          <a:prstGeom prst="rect">
            <a:avLst/>
          </a:prstGeom>
        </p:spPr>
      </p:pic>
    </p:spTree>
    <p:extLst>
      <p:ext uri="{BB962C8B-B14F-4D97-AF65-F5344CB8AC3E}">
        <p14:creationId xmlns:p14="http://schemas.microsoft.com/office/powerpoint/2010/main" val="2281495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F338-298D-4E50-9087-D69E226A8957}"/>
              </a:ext>
            </a:extLst>
          </p:cNvPr>
          <p:cNvSpPr>
            <a:spLocks noGrp="1"/>
          </p:cNvSpPr>
          <p:nvPr>
            <p:ph type="title"/>
          </p:nvPr>
        </p:nvSpPr>
        <p:spPr>
          <a:xfrm>
            <a:off x="1449122" y="89484"/>
            <a:ext cx="8596668" cy="749416"/>
          </a:xfrm>
        </p:spPr>
        <p:txBody>
          <a:bodyPr>
            <a:normAutofit fontScale="90000"/>
          </a:bodyPr>
          <a:lstStyle/>
          <a:p>
            <a:r>
              <a:rPr lang="en-US" dirty="0">
                <a:solidFill>
                  <a:schemeClr val="tx1"/>
                </a:solidFill>
              </a:rPr>
              <a:t>Finding Critic and Audience-Favorite Actors</a:t>
            </a:r>
          </a:p>
        </p:txBody>
      </p:sp>
      <p:pic>
        <p:nvPicPr>
          <p:cNvPr id="4" name="Picture 3">
            <a:extLst>
              <a:ext uri="{FF2B5EF4-FFF2-40B4-BE49-F238E27FC236}">
                <a16:creationId xmlns:a16="http://schemas.microsoft.com/office/drawing/2014/main" id="{FA2FE7A2-1C44-47AA-829E-ECCE36B3E4A6}"/>
              </a:ext>
            </a:extLst>
          </p:cNvPr>
          <p:cNvPicPr>
            <a:picLocks noChangeAspect="1"/>
          </p:cNvPicPr>
          <p:nvPr/>
        </p:nvPicPr>
        <p:blipFill>
          <a:blip r:embed="rId2"/>
          <a:stretch>
            <a:fillRect/>
          </a:stretch>
        </p:blipFill>
        <p:spPr>
          <a:xfrm>
            <a:off x="0" y="989901"/>
            <a:ext cx="10536572" cy="5778615"/>
          </a:xfrm>
          <a:prstGeom prst="rect">
            <a:avLst/>
          </a:prstGeom>
        </p:spPr>
      </p:pic>
    </p:spTree>
    <p:extLst>
      <p:ext uri="{BB962C8B-B14F-4D97-AF65-F5344CB8AC3E}">
        <p14:creationId xmlns:p14="http://schemas.microsoft.com/office/powerpoint/2010/main" val="3906538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91AB-BAB8-4A00-84D8-26C9F59C3DCC}"/>
              </a:ext>
            </a:extLst>
          </p:cNvPr>
          <p:cNvSpPr>
            <a:spLocks noGrp="1"/>
          </p:cNvSpPr>
          <p:nvPr>
            <p:ph type="title"/>
          </p:nvPr>
        </p:nvSpPr>
        <p:spPr>
          <a:xfrm>
            <a:off x="3428924" y="-8389"/>
            <a:ext cx="8596668" cy="1320800"/>
          </a:xfrm>
        </p:spPr>
        <p:txBody>
          <a:bodyPr/>
          <a:lstStyle/>
          <a:p>
            <a:r>
              <a:rPr lang="en-US" dirty="0">
                <a:solidFill>
                  <a:schemeClr val="tx1"/>
                </a:solidFill>
              </a:rPr>
              <a:t>MOVING AVERAGE</a:t>
            </a:r>
          </a:p>
        </p:txBody>
      </p:sp>
      <p:pic>
        <p:nvPicPr>
          <p:cNvPr id="4" name="Picture 3">
            <a:extLst>
              <a:ext uri="{FF2B5EF4-FFF2-40B4-BE49-F238E27FC236}">
                <a16:creationId xmlns:a16="http://schemas.microsoft.com/office/drawing/2014/main" id="{9F7DCE28-590F-4F9F-A571-9D743686E573}"/>
              </a:ext>
            </a:extLst>
          </p:cNvPr>
          <p:cNvPicPr>
            <a:picLocks noChangeAspect="1"/>
          </p:cNvPicPr>
          <p:nvPr/>
        </p:nvPicPr>
        <p:blipFill rotWithShape="1">
          <a:blip r:embed="rId2"/>
          <a:srcRect r="23880"/>
          <a:stretch/>
        </p:blipFill>
        <p:spPr>
          <a:xfrm>
            <a:off x="0" y="1661020"/>
            <a:ext cx="8196044" cy="5196979"/>
          </a:xfrm>
          <a:prstGeom prst="rect">
            <a:avLst/>
          </a:prstGeom>
        </p:spPr>
      </p:pic>
      <p:pic>
        <p:nvPicPr>
          <p:cNvPr id="5" name="Picture 4">
            <a:extLst>
              <a:ext uri="{FF2B5EF4-FFF2-40B4-BE49-F238E27FC236}">
                <a16:creationId xmlns:a16="http://schemas.microsoft.com/office/drawing/2014/main" id="{D99E9AC1-8C1C-41CC-A490-C4713DC49DF0}"/>
              </a:ext>
            </a:extLst>
          </p:cNvPr>
          <p:cNvPicPr>
            <a:picLocks noChangeAspect="1"/>
          </p:cNvPicPr>
          <p:nvPr/>
        </p:nvPicPr>
        <p:blipFill rotWithShape="1">
          <a:blip r:embed="rId3"/>
          <a:srcRect l="10014" r="14986"/>
          <a:stretch/>
        </p:blipFill>
        <p:spPr>
          <a:xfrm>
            <a:off x="8086986" y="1667313"/>
            <a:ext cx="4105013" cy="5196979"/>
          </a:xfrm>
          <a:prstGeom prst="rect">
            <a:avLst/>
          </a:prstGeom>
        </p:spPr>
      </p:pic>
      <p:sp>
        <p:nvSpPr>
          <p:cNvPr id="6" name="Content Placeholder 2">
            <a:extLst>
              <a:ext uri="{FF2B5EF4-FFF2-40B4-BE49-F238E27FC236}">
                <a16:creationId xmlns:a16="http://schemas.microsoft.com/office/drawing/2014/main" id="{9E5D9436-DFFF-4AA4-9C5D-F9A02435FCF0}"/>
              </a:ext>
            </a:extLst>
          </p:cNvPr>
          <p:cNvSpPr>
            <a:spLocks noGrp="1"/>
          </p:cNvSpPr>
          <p:nvPr>
            <p:ph idx="1"/>
          </p:nvPr>
        </p:nvSpPr>
        <p:spPr>
          <a:xfrm>
            <a:off x="127001" y="696286"/>
            <a:ext cx="11898591" cy="1040231"/>
          </a:xfrm>
        </p:spPr>
        <p:txBody>
          <a:bodyPr>
            <a:normAutofit/>
          </a:bodyPr>
          <a:lstStyle/>
          <a:p>
            <a:r>
              <a:rPr lang="en-IN" dirty="0"/>
              <a:t>The moving average (MA) is used to analyse data points by constantly updating the series of averages of different subsets of the full data set. Moving averages are great statistical tools that help traders in buying and selling of stocks. </a:t>
            </a:r>
            <a:endParaRPr lang="en-US" dirty="0"/>
          </a:p>
        </p:txBody>
      </p:sp>
    </p:spTree>
    <p:extLst>
      <p:ext uri="{BB962C8B-B14F-4D97-AF65-F5344CB8AC3E}">
        <p14:creationId xmlns:p14="http://schemas.microsoft.com/office/powerpoint/2010/main" val="4207116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2269"/>
          </a:xfrm>
        </p:spPr>
        <p:txBody>
          <a:bodyPr/>
          <a:lstStyle/>
          <a:p>
            <a:r>
              <a:rPr lang="en-IN" dirty="0"/>
              <a:t> </a:t>
            </a:r>
          </a:p>
        </p:txBody>
      </p:sp>
      <p:sp>
        <p:nvSpPr>
          <p:cNvPr id="3" name="Content Placeholder 2"/>
          <p:cNvSpPr>
            <a:spLocks noGrp="1"/>
          </p:cNvSpPr>
          <p:nvPr>
            <p:ph idx="1"/>
          </p:nvPr>
        </p:nvSpPr>
        <p:spPr/>
        <p:txBody>
          <a:bodyPr>
            <a:normAutofit/>
          </a:bodyPr>
          <a:lstStyle/>
          <a:p>
            <a:pPr marL="0" indent="0">
              <a:buNone/>
            </a:pPr>
            <a:r>
              <a:rPr lang="en-IN" sz="3200" dirty="0"/>
              <a:t>                     </a:t>
            </a:r>
            <a:r>
              <a:rPr lang="en-IN" sz="6000" dirty="0">
                <a:solidFill>
                  <a:srgbClr val="00B0F0"/>
                </a:solidFill>
                <a:latin typeface="Arial Rounded MT Bold" panose="020F0704030504030204" pitchFamily="34" charset="0"/>
              </a:rPr>
              <a:t>THANK YOU</a:t>
            </a:r>
          </a:p>
        </p:txBody>
      </p:sp>
    </p:spTree>
    <p:extLst>
      <p:ext uri="{BB962C8B-B14F-4D97-AF65-F5344CB8AC3E}">
        <p14:creationId xmlns:p14="http://schemas.microsoft.com/office/powerpoint/2010/main" val="915120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E1CD-765C-489D-B0ED-48F0406FFAA3}"/>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5A018EBB-6740-4196-BB73-944169CEEE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664474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9371" y="-12096"/>
            <a:ext cx="8596668" cy="1320800"/>
          </a:xfrm>
        </p:spPr>
        <p:txBody>
          <a:bodyPr/>
          <a:lstStyle/>
          <a:p>
            <a:r>
              <a:rPr lang="en-IN" dirty="0">
                <a:solidFill>
                  <a:schemeClr val="tx1"/>
                </a:solidFill>
              </a:rPr>
              <a:t>INTRODUCTION</a:t>
            </a:r>
          </a:p>
        </p:txBody>
      </p:sp>
      <p:sp>
        <p:nvSpPr>
          <p:cNvPr id="3" name="Content Placeholder 2"/>
          <p:cNvSpPr>
            <a:spLocks noGrp="1"/>
          </p:cNvSpPr>
          <p:nvPr>
            <p:ph idx="1"/>
          </p:nvPr>
        </p:nvSpPr>
        <p:spPr>
          <a:xfrm>
            <a:off x="321889" y="327740"/>
            <a:ext cx="11707923" cy="1392014"/>
          </a:xfrm>
        </p:spPr>
        <p:txBody>
          <a:bodyPr>
            <a:noAutofit/>
          </a:bodyPr>
          <a:lstStyle/>
          <a:p>
            <a:pPr marL="0" indent="0">
              <a:buNone/>
            </a:pPr>
            <a:endParaRPr lang="en-IN" sz="1600" dirty="0"/>
          </a:p>
          <a:p>
            <a:r>
              <a:rPr lang="en-US" sz="1600" dirty="0"/>
              <a:t>Multidisciplinary blend of data inference, algorithm development, and technology</a:t>
            </a:r>
            <a:r>
              <a:rPr lang="en-IN" sz="1600" dirty="0"/>
              <a:t>.</a:t>
            </a:r>
          </a:p>
          <a:p>
            <a:r>
              <a:rPr lang="en-IN" sz="1600" dirty="0"/>
              <a:t>Data science is the field of study that combines domain expertise, programming skills,</a:t>
            </a:r>
          </a:p>
          <a:p>
            <a:pPr marL="0" indent="0">
              <a:buNone/>
            </a:pPr>
            <a:r>
              <a:rPr lang="en-IN" sz="1600" dirty="0"/>
              <a:t>     and knowledge of math and statistics to extract meaningful insights from data.</a:t>
            </a:r>
          </a:p>
          <a:p>
            <a:pPr marL="0" indent="0">
              <a:buNone/>
            </a:pPr>
            <a:endParaRPr lang="en-IN" sz="1600" dirty="0"/>
          </a:p>
          <a:p>
            <a:pPr marL="0" indent="0">
              <a:buNone/>
            </a:pPr>
            <a:endParaRPr lang="en-IN" sz="1600" dirty="0"/>
          </a:p>
          <a:p>
            <a:pPr marL="0" indent="0">
              <a:buNone/>
            </a:pPr>
            <a:endParaRPr lang="en-IN" sz="1600" dirty="0"/>
          </a:p>
        </p:txBody>
      </p:sp>
      <p:pic>
        <p:nvPicPr>
          <p:cNvPr id="6" name="Picture 2" descr="Data Science Use Cases - Edureka">
            <a:extLst>
              <a:ext uri="{FF2B5EF4-FFF2-40B4-BE49-F238E27FC236}">
                <a16:creationId xmlns:a16="http://schemas.microsoft.com/office/drawing/2014/main" id="{5104D1AA-2D77-4E88-B10A-29A815DF0B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62356"/>
            <a:ext cx="12192000" cy="49956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16AFB0-F180-4607-A580-AF727079E550}"/>
              </a:ext>
            </a:extLst>
          </p:cNvPr>
          <p:cNvSpPr txBox="1"/>
          <p:nvPr/>
        </p:nvSpPr>
        <p:spPr>
          <a:xfrm>
            <a:off x="0" y="1904074"/>
            <a:ext cx="2936147" cy="369332"/>
          </a:xfrm>
          <a:prstGeom prst="rect">
            <a:avLst/>
          </a:prstGeom>
          <a:noFill/>
        </p:spPr>
        <p:txBody>
          <a:bodyPr wrap="square" rtlCol="0">
            <a:spAutoFit/>
          </a:bodyPr>
          <a:lstStyle/>
          <a:p>
            <a:r>
              <a:rPr lang="en-US" dirty="0"/>
              <a:t>Data Science Domains</a:t>
            </a:r>
          </a:p>
        </p:txBody>
      </p:sp>
    </p:spTree>
    <p:extLst>
      <p:ext uri="{BB962C8B-B14F-4D97-AF65-F5344CB8AC3E}">
        <p14:creationId xmlns:p14="http://schemas.microsoft.com/office/powerpoint/2010/main" val="1440554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01801" y="168619"/>
            <a:ext cx="8596668" cy="1320800"/>
          </a:xfrm>
        </p:spPr>
        <p:txBody>
          <a:bodyPr>
            <a:normAutofit/>
          </a:bodyPr>
          <a:lstStyle/>
          <a:p>
            <a:r>
              <a:rPr lang="en-US" dirty="0">
                <a:solidFill>
                  <a:schemeClr val="tx1"/>
                </a:solidFill>
              </a:rPr>
              <a:t>DATA SCIENCE: Why all the Excitement?</a:t>
            </a:r>
          </a:p>
        </p:txBody>
      </p:sp>
      <p:sp>
        <p:nvSpPr>
          <p:cNvPr id="4" name="Slide Number Placeholder 3"/>
          <p:cNvSpPr>
            <a:spLocks noGrp="1"/>
          </p:cNvSpPr>
          <p:nvPr>
            <p:ph type="sldNum" sz="quarter" idx="4294967295"/>
          </p:nvPr>
        </p:nvSpPr>
        <p:spPr>
          <a:xfrm>
            <a:off x="8077200" y="6356351"/>
            <a:ext cx="2133600" cy="365125"/>
          </a:xfrm>
          <a:prstGeom prst="rect">
            <a:avLst/>
          </a:prstGeom>
        </p:spPr>
        <p:txBody>
          <a:bodyPr/>
          <a:lstStyle/>
          <a:p>
            <a:pPr>
              <a:defRPr/>
            </a:pPr>
            <a:fld id="{0F1B168B-89B1-DC47-90F1-28CE2F9126F7}" type="slidenum">
              <a:rPr lang="en-US" smtClean="0">
                <a:solidFill>
                  <a:prstClr val="black">
                    <a:tint val="75000"/>
                  </a:prstClr>
                </a:solidFill>
              </a:rPr>
              <a:pPr>
                <a:defRPr/>
              </a:pPr>
              <a:t>4</a:t>
            </a:fld>
            <a:endParaRPr lang="en-US" dirty="0">
              <a:solidFill>
                <a:prstClr val="black">
                  <a:tint val="75000"/>
                </a:prstClr>
              </a:solidFill>
            </a:endParaRPr>
          </a:p>
        </p:txBody>
      </p:sp>
      <p:pic>
        <p:nvPicPr>
          <p:cNvPr id="9" name="Picture 8"/>
          <p:cNvPicPr>
            <a:picLocks noChangeAspect="1"/>
          </p:cNvPicPr>
          <p:nvPr/>
        </p:nvPicPr>
        <p:blipFill>
          <a:blip r:embed="rId3"/>
          <a:stretch>
            <a:fillRect/>
          </a:stretch>
        </p:blipFill>
        <p:spPr>
          <a:xfrm>
            <a:off x="254000" y="1277676"/>
            <a:ext cx="7479393" cy="5516824"/>
          </a:xfrm>
          <a:prstGeom prst="rect">
            <a:avLst/>
          </a:prstGeom>
        </p:spPr>
      </p:pic>
      <p:sp>
        <p:nvSpPr>
          <p:cNvPr id="10" name="TextBox 9"/>
          <p:cNvSpPr txBox="1"/>
          <p:nvPr/>
        </p:nvSpPr>
        <p:spPr>
          <a:xfrm>
            <a:off x="7467601" y="1524000"/>
            <a:ext cx="3225563" cy="4801314"/>
          </a:xfrm>
          <a:prstGeom prst="rect">
            <a:avLst/>
          </a:prstGeom>
          <a:noFill/>
        </p:spPr>
        <p:txBody>
          <a:bodyPr wrap="none" rtlCol="0">
            <a:spAutoFit/>
          </a:bodyPr>
          <a:lstStyle/>
          <a:p>
            <a:r>
              <a:rPr lang="en-US" dirty="0"/>
              <a:t>Exciting new effective </a:t>
            </a:r>
          </a:p>
          <a:p>
            <a:r>
              <a:rPr lang="en-US" dirty="0"/>
              <a:t>applications of data analytics</a:t>
            </a:r>
          </a:p>
          <a:p>
            <a:endParaRPr lang="en-US" dirty="0"/>
          </a:p>
          <a:p>
            <a:r>
              <a:rPr lang="en-US" dirty="0"/>
              <a:t>e.g.,</a:t>
            </a:r>
          </a:p>
          <a:p>
            <a:r>
              <a:rPr lang="en-US" dirty="0"/>
              <a:t>Google Flu Trends:</a:t>
            </a:r>
          </a:p>
          <a:p>
            <a:endParaRPr lang="en-US" dirty="0"/>
          </a:p>
          <a:p>
            <a:r>
              <a:rPr lang="en-US" dirty="0"/>
              <a:t>Detecting outbreaks</a:t>
            </a:r>
          </a:p>
          <a:p>
            <a:r>
              <a:rPr lang="en-US" dirty="0"/>
              <a:t>two weeks ahead</a:t>
            </a:r>
          </a:p>
          <a:p>
            <a:r>
              <a:rPr lang="en-US" dirty="0"/>
              <a:t>of CDC data</a:t>
            </a:r>
          </a:p>
          <a:p>
            <a:endParaRPr lang="en-US" dirty="0"/>
          </a:p>
          <a:p>
            <a:r>
              <a:rPr lang="en-US" dirty="0"/>
              <a:t>New models are estimating</a:t>
            </a:r>
            <a:br>
              <a:rPr lang="en-US" dirty="0"/>
            </a:br>
            <a:r>
              <a:rPr lang="en-US" dirty="0"/>
              <a:t>which cities are most at risk</a:t>
            </a:r>
            <a:br>
              <a:rPr lang="en-US" dirty="0"/>
            </a:br>
            <a:r>
              <a:rPr lang="en-US" dirty="0"/>
              <a:t>for spread of the Ebola virus.</a:t>
            </a:r>
          </a:p>
          <a:p>
            <a:endParaRPr lang="en-US" dirty="0"/>
          </a:p>
          <a:p>
            <a:r>
              <a:rPr lang="en-US" dirty="0"/>
              <a:t>Prediction model is built on </a:t>
            </a:r>
          </a:p>
          <a:p>
            <a:r>
              <a:rPr lang="en-US" dirty="0"/>
              <a:t>Various data sources,</a:t>
            </a:r>
          </a:p>
          <a:p>
            <a:r>
              <a:rPr lang="en-US" dirty="0"/>
              <a:t>types and analysis.</a:t>
            </a:r>
          </a:p>
        </p:txBody>
      </p:sp>
    </p:spTree>
    <p:extLst>
      <p:ext uri="{BB962C8B-B14F-4D97-AF65-F5344CB8AC3E}">
        <p14:creationId xmlns:p14="http://schemas.microsoft.com/office/powerpoint/2010/main" val="144264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4135" y="156238"/>
            <a:ext cx="8596668" cy="1320800"/>
          </a:xfrm>
        </p:spPr>
        <p:txBody>
          <a:bodyPr/>
          <a:lstStyle/>
          <a:p>
            <a:r>
              <a:rPr lang="en-US" dirty="0">
                <a:solidFill>
                  <a:schemeClr val="tx1"/>
                </a:solidFill>
              </a:rPr>
              <a:t>TOOLS for DATA SCIENCE</a:t>
            </a:r>
          </a:p>
        </p:txBody>
      </p:sp>
      <p:sp>
        <p:nvSpPr>
          <p:cNvPr id="5" name="Content Placeholder 4">
            <a:extLst>
              <a:ext uri="{FF2B5EF4-FFF2-40B4-BE49-F238E27FC236}">
                <a16:creationId xmlns:a16="http://schemas.microsoft.com/office/drawing/2014/main" id="{FA45264D-A0E0-49DB-8DA2-63B30E7C69B5}"/>
              </a:ext>
            </a:extLst>
          </p:cNvPr>
          <p:cNvSpPr>
            <a:spLocks noGrp="1"/>
          </p:cNvSpPr>
          <p:nvPr>
            <p:ph idx="1"/>
          </p:nvPr>
        </p:nvSpPr>
        <p:spPr/>
        <p:txBody>
          <a:bodyPr/>
          <a:lstStyle/>
          <a:p>
            <a:endParaRPr lang="en-US"/>
          </a:p>
        </p:txBody>
      </p:sp>
      <p:pic>
        <p:nvPicPr>
          <p:cNvPr id="4098" name="Picture 2" descr="Image result for tools for data science">
            <a:extLst>
              <a:ext uri="{FF2B5EF4-FFF2-40B4-BE49-F238E27FC236}">
                <a16:creationId xmlns:a16="http://schemas.microsoft.com/office/drawing/2014/main" id="{394C3DCE-9015-426B-904E-1A405A058C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738"/>
          <a:stretch/>
        </p:blipFill>
        <p:spPr bwMode="auto">
          <a:xfrm>
            <a:off x="0" y="1477037"/>
            <a:ext cx="12192000" cy="5380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330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3701" y="67734"/>
            <a:ext cx="5574069" cy="872067"/>
          </a:xfrm>
        </p:spPr>
        <p:txBody>
          <a:bodyPr>
            <a:normAutofit fontScale="90000"/>
          </a:bodyPr>
          <a:lstStyle/>
          <a:p>
            <a:r>
              <a:rPr lang="en-US" dirty="0">
                <a:solidFill>
                  <a:schemeClr val="tx1"/>
                </a:solidFill>
              </a:rPr>
              <a:t>LIBRARIES used in PROJECT</a:t>
            </a:r>
          </a:p>
        </p:txBody>
      </p:sp>
      <p:sp>
        <p:nvSpPr>
          <p:cNvPr id="3" name="Content Placeholder 2"/>
          <p:cNvSpPr>
            <a:spLocks noGrp="1"/>
          </p:cNvSpPr>
          <p:nvPr>
            <p:ph idx="1"/>
          </p:nvPr>
        </p:nvSpPr>
        <p:spPr>
          <a:xfrm>
            <a:off x="127001" y="939801"/>
            <a:ext cx="4176181" cy="2997200"/>
          </a:xfrm>
        </p:spPr>
        <p:txBody>
          <a:bodyPr>
            <a:normAutofit/>
          </a:bodyPr>
          <a:lstStyle/>
          <a:p>
            <a:r>
              <a:rPr lang="en-US" b="1" dirty="0"/>
              <a:t>NumPy</a:t>
            </a:r>
            <a:r>
              <a:rPr lang="en-US" dirty="0"/>
              <a:t> is a library written for scientific computing and data analysis. It stands for numerical python.</a:t>
            </a:r>
          </a:p>
          <a:p>
            <a:r>
              <a:rPr lang="en-US" dirty="0"/>
              <a:t>The most basic object in </a:t>
            </a:r>
            <a:r>
              <a:rPr lang="en-US" b="1" dirty="0"/>
              <a:t>NumPy</a:t>
            </a:r>
            <a:r>
              <a:rPr lang="en-US" dirty="0"/>
              <a:t> is the ndarray or n dimensional array or homogeneous array. </a:t>
            </a:r>
          </a:p>
        </p:txBody>
      </p:sp>
      <p:pic>
        <p:nvPicPr>
          <p:cNvPr id="4" name="Picture 3">
            <a:extLst>
              <a:ext uri="{FF2B5EF4-FFF2-40B4-BE49-F238E27FC236}">
                <a16:creationId xmlns:a16="http://schemas.microsoft.com/office/drawing/2014/main" id="{22875822-73BB-4FA2-8F76-93411D44D605}"/>
              </a:ext>
            </a:extLst>
          </p:cNvPr>
          <p:cNvPicPr>
            <a:picLocks noChangeAspect="1"/>
          </p:cNvPicPr>
          <p:nvPr/>
        </p:nvPicPr>
        <p:blipFill>
          <a:blip r:embed="rId2"/>
          <a:stretch>
            <a:fillRect/>
          </a:stretch>
        </p:blipFill>
        <p:spPr>
          <a:xfrm>
            <a:off x="0" y="4038600"/>
            <a:ext cx="12192000" cy="2819400"/>
          </a:xfrm>
          <a:prstGeom prst="rect">
            <a:avLst/>
          </a:prstGeom>
        </p:spPr>
      </p:pic>
      <p:sp>
        <p:nvSpPr>
          <p:cNvPr id="5" name="Content Placeholder 2">
            <a:extLst>
              <a:ext uri="{FF2B5EF4-FFF2-40B4-BE49-F238E27FC236}">
                <a16:creationId xmlns:a16="http://schemas.microsoft.com/office/drawing/2014/main" id="{F2EAD52C-0579-489D-8CEE-B567C2EF1E72}"/>
              </a:ext>
            </a:extLst>
          </p:cNvPr>
          <p:cNvSpPr txBox="1">
            <a:spLocks/>
          </p:cNvSpPr>
          <p:nvPr/>
        </p:nvSpPr>
        <p:spPr>
          <a:xfrm>
            <a:off x="4981402" y="728133"/>
            <a:ext cx="6718299" cy="32088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dirty="0"/>
              <a:t>Pandas</a:t>
            </a:r>
            <a:r>
              <a:rPr lang="en-US" dirty="0"/>
              <a:t> is an open source python library that is built on top of NumPy. It allows you do fast analysis as well as data cleaning and preparation.</a:t>
            </a:r>
          </a:p>
          <a:p>
            <a:r>
              <a:rPr lang="en-US" b="1" dirty="0"/>
              <a:t>Pandas</a:t>
            </a:r>
            <a:r>
              <a:rPr lang="en-US" dirty="0"/>
              <a:t> Data Structures:</a:t>
            </a:r>
          </a:p>
          <a:p>
            <a:pPr marL="0" indent="0">
              <a:buFont typeface="Wingdings 3" charset="2"/>
              <a:buNone/>
            </a:pPr>
            <a:r>
              <a:rPr lang="en-US" dirty="0"/>
              <a:t>1.Series: A Series is a one-dimensional array.</a:t>
            </a:r>
          </a:p>
          <a:p>
            <a:pPr marL="0" indent="0">
              <a:buFont typeface="Wingdings 3" charset="2"/>
              <a:buNone/>
            </a:pPr>
            <a:r>
              <a:rPr lang="en-IN" dirty="0"/>
              <a:t> </a:t>
            </a:r>
            <a:r>
              <a:rPr lang="en-IN" dirty="0" err="1"/>
              <a:t>my_series</a:t>
            </a:r>
            <a:r>
              <a:rPr lang="en-IN" dirty="0"/>
              <a:t> = </a:t>
            </a:r>
            <a:r>
              <a:rPr lang="en-IN" dirty="0" err="1"/>
              <a:t>pd.Series</a:t>
            </a:r>
            <a:r>
              <a:rPr lang="en-IN" dirty="0"/>
              <a:t>(data, index)</a:t>
            </a:r>
            <a:endParaRPr lang="en-US" dirty="0"/>
          </a:p>
          <a:p>
            <a:pPr marL="0" indent="0">
              <a:buFont typeface="Wingdings 3" charset="2"/>
              <a:buNone/>
            </a:pPr>
            <a:r>
              <a:rPr lang="en-US" dirty="0"/>
              <a:t>2. </a:t>
            </a:r>
            <a:r>
              <a:rPr lang="en-US" dirty="0" err="1"/>
              <a:t>Dataframe</a:t>
            </a:r>
            <a:r>
              <a:rPr lang="en-US" dirty="0"/>
              <a:t>: A </a:t>
            </a:r>
            <a:r>
              <a:rPr lang="en-US" dirty="0" err="1"/>
              <a:t>DataFrame</a:t>
            </a:r>
            <a:r>
              <a:rPr lang="en-US" dirty="0"/>
              <a:t> is a two-dimensional data structure in which the data is aligned in a tabular form.</a:t>
            </a:r>
          </a:p>
          <a:p>
            <a:pPr marL="0" indent="0">
              <a:buFont typeface="Wingdings 3" charset="2"/>
              <a:buNone/>
            </a:pPr>
            <a:r>
              <a:rPr lang="en-IN" dirty="0" err="1"/>
              <a:t>pd.DataFrame</a:t>
            </a:r>
            <a:r>
              <a:rPr lang="en-IN" dirty="0"/>
              <a:t>(</a:t>
            </a:r>
            <a:r>
              <a:rPr lang="en-IN" dirty="0" err="1"/>
              <a:t>data,index</a:t>
            </a:r>
            <a:r>
              <a:rPr lang="en-IN" dirty="0"/>
              <a:t>)</a:t>
            </a:r>
            <a:endParaRPr lang="en-US" dirty="0"/>
          </a:p>
        </p:txBody>
      </p:sp>
    </p:spTree>
    <p:extLst>
      <p:ext uri="{BB962C8B-B14F-4D97-AF65-F5344CB8AC3E}">
        <p14:creationId xmlns:p14="http://schemas.microsoft.com/office/powerpoint/2010/main" val="971447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4065" y="89431"/>
            <a:ext cx="8596668" cy="877368"/>
          </a:xfrm>
        </p:spPr>
        <p:txBody>
          <a:bodyPr/>
          <a:lstStyle/>
          <a:p>
            <a:r>
              <a:rPr lang="en-US" dirty="0">
                <a:solidFill>
                  <a:schemeClr val="tx1"/>
                </a:solidFill>
              </a:rPr>
              <a:t>Project Demonstration</a:t>
            </a:r>
          </a:p>
        </p:txBody>
      </p:sp>
      <p:sp>
        <p:nvSpPr>
          <p:cNvPr id="7" name="Text Placeholder 4">
            <a:extLst>
              <a:ext uri="{FF2B5EF4-FFF2-40B4-BE49-F238E27FC236}">
                <a16:creationId xmlns:a16="http://schemas.microsoft.com/office/drawing/2014/main" id="{D3D77809-7204-44CA-939F-055D7AE48C1C}"/>
              </a:ext>
            </a:extLst>
          </p:cNvPr>
          <p:cNvSpPr txBox="1">
            <a:spLocks/>
          </p:cNvSpPr>
          <p:nvPr/>
        </p:nvSpPr>
        <p:spPr>
          <a:xfrm>
            <a:off x="552302" y="859644"/>
            <a:ext cx="10818431" cy="15545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solidFill>
                  <a:schemeClr val="tx1"/>
                </a:solidFill>
              </a:rPr>
              <a:t>In this assignment, we try to find some interesting insights into movies released between 1916 and 2016, using Python and its available libraries. In this dataset, we will write Python code to explore the data and gain insights into the movies , actors, directors,gross,etc.</a:t>
            </a:r>
          </a:p>
          <a:p>
            <a:endParaRPr lang="en-US" sz="1600" dirty="0">
              <a:solidFill>
                <a:schemeClr val="tx1"/>
              </a:solidFill>
            </a:endParaRPr>
          </a:p>
        </p:txBody>
      </p:sp>
      <p:pic>
        <p:nvPicPr>
          <p:cNvPr id="8" name="Picture 7">
            <a:extLst>
              <a:ext uri="{FF2B5EF4-FFF2-40B4-BE49-F238E27FC236}">
                <a16:creationId xmlns:a16="http://schemas.microsoft.com/office/drawing/2014/main" id="{BE88F8E4-680A-43A5-AC58-7253B1D8803F}"/>
              </a:ext>
            </a:extLst>
          </p:cNvPr>
          <p:cNvPicPr>
            <a:picLocks noChangeAspect="1"/>
          </p:cNvPicPr>
          <p:nvPr/>
        </p:nvPicPr>
        <p:blipFill>
          <a:blip r:embed="rId2"/>
          <a:stretch>
            <a:fillRect/>
          </a:stretch>
        </p:blipFill>
        <p:spPr>
          <a:xfrm>
            <a:off x="352336" y="1964266"/>
            <a:ext cx="10142291" cy="4781673"/>
          </a:xfrm>
          <a:prstGeom prst="rect">
            <a:avLst/>
          </a:prstGeom>
        </p:spPr>
      </p:pic>
    </p:spTree>
    <p:extLst>
      <p:ext uri="{BB962C8B-B14F-4D97-AF65-F5344CB8AC3E}">
        <p14:creationId xmlns:p14="http://schemas.microsoft.com/office/powerpoint/2010/main" val="459144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2361" y="114650"/>
            <a:ext cx="8596668" cy="1320800"/>
          </a:xfrm>
        </p:spPr>
        <p:txBody>
          <a:bodyPr/>
          <a:lstStyle/>
          <a:p>
            <a:r>
              <a:rPr lang="en-US" dirty="0">
                <a:solidFill>
                  <a:schemeClr val="tx1"/>
                </a:solidFill>
              </a:rPr>
              <a:t>Inspecting </a:t>
            </a:r>
            <a:r>
              <a:rPr lang="en-US" dirty="0" err="1">
                <a:solidFill>
                  <a:schemeClr val="tx1"/>
                </a:solidFill>
              </a:rPr>
              <a:t>Dataframe</a:t>
            </a:r>
            <a:endParaRPr lang="en-US" dirty="0">
              <a:solidFill>
                <a:schemeClr val="tx1"/>
              </a:solidFill>
            </a:endParaRPr>
          </a:p>
        </p:txBody>
      </p:sp>
      <p:pic>
        <p:nvPicPr>
          <p:cNvPr id="6" name="Picture 5">
            <a:extLst>
              <a:ext uri="{FF2B5EF4-FFF2-40B4-BE49-F238E27FC236}">
                <a16:creationId xmlns:a16="http://schemas.microsoft.com/office/drawing/2014/main" id="{F6AB8D42-17E9-4D0C-B82F-5E964A851038}"/>
              </a:ext>
            </a:extLst>
          </p:cNvPr>
          <p:cNvPicPr>
            <a:picLocks noChangeAspect="1"/>
          </p:cNvPicPr>
          <p:nvPr/>
        </p:nvPicPr>
        <p:blipFill>
          <a:blip r:embed="rId2"/>
          <a:stretch>
            <a:fillRect/>
          </a:stretch>
        </p:blipFill>
        <p:spPr>
          <a:xfrm>
            <a:off x="343948" y="1000938"/>
            <a:ext cx="9177557" cy="5391473"/>
          </a:xfrm>
          <a:prstGeom prst="rect">
            <a:avLst/>
          </a:prstGeom>
        </p:spPr>
      </p:pic>
    </p:spTree>
    <p:extLst>
      <p:ext uri="{BB962C8B-B14F-4D97-AF65-F5344CB8AC3E}">
        <p14:creationId xmlns:p14="http://schemas.microsoft.com/office/powerpoint/2010/main" val="252285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6468" y="58723"/>
            <a:ext cx="8596668" cy="1320800"/>
          </a:xfrm>
        </p:spPr>
        <p:txBody>
          <a:bodyPr/>
          <a:lstStyle/>
          <a:p>
            <a:r>
              <a:rPr lang="en-US" dirty="0">
                <a:solidFill>
                  <a:schemeClr val="tx1"/>
                </a:solidFill>
              </a:rPr>
              <a:t>Inspecting Null Values</a:t>
            </a:r>
          </a:p>
        </p:txBody>
      </p:sp>
      <p:pic>
        <p:nvPicPr>
          <p:cNvPr id="6" name="Picture 5">
            <a:extLst>
              <a:ext uri="{FF2B5EF4-FFF2-40B4-BE49-F238E27FC236}">
                <a16:creationId xmlns:a16="http://schemas.microsoft.com/office/drawing/2014/main" id="{A84AD255-906A-4CD2-80F4-400961C37E6B}"/>
              </a:ext>
            </a:extLst>
          </p:cNvPr>
          <p:cNvPicPr>
            <a:picLocks noChangeAspect="1"/>
          </p:cNvPicPr>
          <p:nvPr/>
        </p:nvPicPr>
        <p:blipFill>
          <a:blip r:embed="rId2"/>
          <a:stretch>
            <a:fillRect/>
          </a:stretch>
        </p:blipFill>
        <p:spPr>
          <a:xfrm>
            <a:off x="142613" y="948908"/>
            <a:ext cx="9907398" cy="5661617"/>
          </a:xfrm>
          <a:prstGeom prst="rect">
            <a:avLst/>
          </a:prstGeom>
        </p:spPr>
      </p:pic>
    </p:spTree>
    <p:extLst>
      <p:ext uri="{BB962C8B-B14F-4D97-AF65-F5344CB8AC3E}">
        <p14:creationId xmlns:p14="http://schemas.microsoft.com/office/powerpoint/2010/main" val="37420538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1994</TotalTime>
  <Words>251</Words>
  <Application>Microsoft Office PowerPoint</Application>
  <PresentationFormat>Widescreen</PresentationFormat>
  <Paragraphs>55</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Rounded MT Bold</vt:lpstr>
      <vt:lpstr>Calibri</vt:lpstr>
      <vt:lpstr>Trebuchet MS</vt:lpstr>
      <vt:lpstr>Wingdings 3</vt:lpstr>
      <vt:lpstr>Facet</vt:lpstr>
      <vt:lpstr>SUMMER TRAINING AT  upGrad</vt:lpstr>
      <vt:lpstr>PowerPoint Presentation</vt:lpstr>
      <vt:lpstr>INTRODUCTION</vt:lpstr>
      <vt:lpstr>DATA SCIENCE: Why all the Excitement?</vt:lpstr>
      <vt:lpstr>TOOLS for DATA SCIENCE</vt:lpstr>
      <vt:lpstr>LIBRARIES used in PROJECT</vt:lpstr>
      <vt:lpstr>Project Demonstration</vt:lpstr>
      <vt:lpstr>Inspecting Dataframe</vt:lpstr>
      <vt:lpstr>Inspecting Null Values</vt:lpstr>
      <vt:lpstr>Dropping Unnecessary Columns</vt:lpstr>
      <vt:lpstr>Dropping Rows using columns with high Null Percentages</vt:lpstr>
      <vt:lpstr>Changing Unit of Columns</vt:lpstr>
      <vt:lpstr>Dropping Duplicate Values</vt:lpstr>
      <vt:lpstr>Top IMDb 250 </vt:lpstr>
      <vt:lpstr>Finding Critic and Audience-Favorite Actors</vt:lpstr>
      <vt:lpstr>MOVING AVERAGE</vt:lpstr>
      <vt:lpstr>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ABHILASHA</dc:creator>
  <cp:lastModifiedBy>Rishindra Mani</cp:lastModifiedBy>
  <cp:revision>55</cp:revision>
  <dcterms:created xsi:type="dcterms:W3CDTF">2019-08-03T04:28:56Z</dcterms:created>
  <dcterms:modified xsi:type="dcterms:W3CDTF">2019-08-09T22:01:45Z</dcterms:modified>
</cp:coreProperties>
</file>