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5" r:id="rId11"/>
    <p:sldId id="26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82"/>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8677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5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72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13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34629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3400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97627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9453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41171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440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04123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64646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9011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5932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852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26-02-2020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11666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77105C-EBAD-49A5-B276-B22DC497508D}"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9371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7105C-EBAD-49A5-B276-B22DC497508D}" type="datetimeFigureOut">
              <a:rPr lang="en-IN" smtClean="0"/>
              <a:t>26-02-2020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2244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7105C-EBAD-49A5-B276-B22DC497508D}" type="datetimeFigureOut">
              <a:rPr lang="en-IN" smtClean="0"/>
              <a:t>26-02-2020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9030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t>26-02-2020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757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26-02-2020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247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7977105C-EBAD-49A5-B276-B22DC497508D}" type="datetimeFigureOut">
              <a:rPr lang="en-IN" smtClean="0"/>
              <a:t>26-02-2020</a:t>
            </a:fld>
            <a:endParaRPr lang="en-IN"/>
          </a:p>
        </p:txBody>
      </p:sp>
    </p:spTree>
    <p:extLst>
      <p:ext uri="{BB962C8B-B14F-4D97-AF65-F5344CB8AC3E}">
        <p14:creationId xmlns:p14="http://schemas.microsoft.com/office/powerpoint/2010/main" val="816639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7977105C-EBAD-49A5-B276-B22DC497508D}" type="datetimeFigureOut">
              <a:rPr lang="en-IN" smtClean="0"/>
              <a:t>26-02-2020</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09118"/>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uVOLpTEiFzo"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2887" y="140433"/>
            <a:ext cx="6882064" cy="2052600"/>
          </a:xfrm>
          <a:prstGeom prst="rect">
            <a:avLst/>
          </a:prstGeom>
        </p:spPr>
        <p:txBody>
          <a:bodyPr spcFirstLastPara="1" wrap="square" lIns="91425" tIns="91425" rIns="91425" bIns="91425" anchor="b" anchorCtr="0">
            <a:noAutofit/>
          </a:bodyPr>
          <a:lstStyle/>
          <a:p>
            <a:pPr lvl="0">
              <a:spcBef>
                <a:spcPts val="0"/>
              </a:spcBef>
            </a:pPr>
            <a:r>
              <a:rPr lang="en-IN" dirty="0">
                <a:solidFill>
                  <a:srgbClr val="92D050"/>
                </a:solidFill>
              </a:rPr>
              <a:t>Lowe’s Campus Hackathon</a:t>
            </a:r>
            <a:endParaRPr dirty="0">
              <a:solidFill>
                <a:srgbClr val="92D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FAB7-D7DD-448E-8B6B-F75EC2D6A2CF}"/>
              </a:ext>
            </a:extLst>
          </p:cNvPr>
          <p:cNvSpPr>
            <a:spLocks noGrp="1"/>
          </p:cNvSpPr>
          <p:nvPr>
            <p:ph type="title"/>
          </p:nvPr>
        </p:nvSpPr>
        <p:spPr>
          <a:xfrm>
            <a:off x="1240388" y="131112"/>
            <a:ext cx="8520600" cy="572700"/>
          </a:xfrm>
        </p:spPr>
        <p:txBody>
          <a:bodyPr/>
          <a:lstStyle/>
          <a:p>
            <a:r>
              <a:rPr lang="en-US" dirty="0"/>
              <a:t>Future Product Enhancements</a:t>
            </a:r>
          </a:p>
        </p:txBody>
      </p:sp>
      <p:sp>
        <p:nvSpPr>
          <p:cNvPr id="3" name="Text Placeholder 2">
            <a:extLst>
              <a:ext uri="{FF2B5EF4-FFF2-40B4-BE49-F238E27FC236}">
                <a16:creationId xmlns:a16="http://schemas.microsoft.com/office/drawing/2014/main" id="{DA3BDD9F-FF8B-4F0C-8F35-D03D319D6D74}"/>
              </a:ext>
            </a:extLst>
          </p:cNvPr>
          <p:cNvSpPr>
            <a:spLocks noGrp="1"/>
          </p:cNvSpPr>
          <p:nvPr>
            <p:ph type="body" idx="1"/>
          </p:nvPr>
        </p:nvSpPr>
        <p:spPr>
          <a:xfrm>
            <a:off x="225973" y="765547"/>
            <a:ext cx="7546427" cy="3612406"/>
          </a:xfrm>
        </p:spPr>
        <p:txBody>
          <a:bodyPr/>
          <a:lstStyle/>
          <a:p>
            <a:pPr>
              <a:lnSpc>
                <a:spcPct val="150000"/>
              </a:lnSpc>
              <a:buSzPct val="124000"/>
              <a:buFont typeface="Wingdings" panose="05000000000000000000" pitchFamily="2" charset="2"/>
              <a:buChar char="Ø"/>
            </a:pPr>
            <a:r>
              <a:rPr lang="en-GB" sz="1500" dirty="0">
                <a:solidFill>
                  <a:schemeClr val="accent6"/>
                </a:solidFill>
              </a:rPr>
              <a:t> Add custom product filter to display products according to user’s requirements.</a:t>
            </a:r>
          </a:p>
          <a:p>
            <a:pPr>
              <a:lnSpc>
                <a:spcPct val="150000"/>
              </a:lnSpc>
              <a:buSzPct val="124000"/>
              <a:buFont typeface="Wingdings" panose="05000000000000000000" pitchFamily="2" charset="2"/>
              <a:buChar char="Ø"/>
            </a:pPr>
            <a:r>
              <a:rPr lang="en-GB" sz="1500" dirty="0">
                <a:solidFill>
                  <a:schemeClr val="accent6"/>
                </a:solidFill>
              </a:rPr>
              <a:t> Implement order tracking system from the chat window itself</a:t>
            </a:r>
          </a:p>
          <a:p>
            <a:pPr>
              <a:lnSpc>
                <a:spcPct val="150000"/>
              </a:lnSpc>
              <a:buSzPct val="124000"/>
              <a:buFont typeface="Wingdings" panose="05000000000000000000" pitchFamily="2" charset="2"/>
              <a:buChar char="Ø"/>
            </a:pPr>
            <a:r>
              <a:rPr lang="en-GB" sz="1500" dirty="0">
                <a:solidFill>
                  <a:schemeClr val="accent6"/>
                </a:solidFill>
              </a:rPr>
              <a:t> Display live stock availability of products</a:t>
            </a:r>
          </a:p>
          <a:p>
            <a:pPr>
              <a:lnSpc>
                <a:spcPct val="150000"/>
              </a:lnSpc>
              <a:buSzPct val="124000"/>
              <a:buFont typeface="Wingdings" panose="05000000000000000000" pitchFamily="2" charset="2"/>
              <a:buChar char="Ø"/>
            </a:pPr>
            <a:r>
              <a:rPr lang="en-GB" sz="1500" dirty="0">
                <a:solidFill>
                  <a:schemeClr val="accent6"/>
                </a:solidFill>
              </a:rPr>
              <a:t> Enhance Product Recommendations module</a:t>
            </a:r>
          </a:p>
          <a:p>
            <a:pPr>
              <a:lnSpc>
                <a:spcPct val="150000"/>
              </a:lnSpc>
              <a:buSzPct val="124000"/>
              <a:buFont typeface="Wingdings" panose="05000000000000000000" pitchFamily="2" charset="2"/>
              <a:buChar char="Ø"/>
            </a:pPr>
            <a:r>
              <a:rPr lang="en-GB" sz="1500" dirty="0">
                <a:solidFill>
                  <a:schemeClr val="accent6"/>
                </a:solidFill>
              </a:rPr>
              <a:t> Alert price drops.</a:t>
            </a:r>
          </a:p>
          <a:p>
            <a:pPr>
              <a:lnSpc>
                <a:spcPct val="150000"/>
              </a:lnSpc>
              <a:buSzPct val="124000"/>
              <a:buFont typeface="Wingdings" panose="05000000000000000000" pitchFamily="2" charset="2"/>
              <a:buChar char="Ø"/>
            </a:pPr>
            <a:r>
              <a:rPr lang="en-GB" sz="1500" dirty="0">
                <a:solidFill>
                  <a:schemeClr val="accent6"/>
                </a:solidFill>
              </a:rPr>
              <a:t> Trigger telephonic customer support call from chat on shopper’s demand</a:t>
            </a:r>
          </a:p>
          <a:p>
            <a:pPr>
              <a:lnSpc>
                <a:spcPct val="150000"/>
              </a:lnSpc>
              <a:buSzPct val="124000"/>
              <a:buFont typeface="Wingdings" panose="05000000000000000000" pitchFamily="2" charset="2"/>
              <a:buChar char="Ø"/>
            </a:pPr>
            <a:r>
              <a:rPr lang="en-GB" sz="1500" dirty="0">
                <a:solidFill>
                  <a:schemeClr val="accent6"/>
                </a:solidFill>
              </a:rPr>
              <a:t> Download invoice right from the chat window.</a:t>
            </a:r>
          </a:p>
          <a:p>
            <a:pPr>
              <a:lnSpc>
                <a:spcPct val="150000"/>
              </a:lnSpc>
              <a:buSzPct val="124000"/>
              <a:buFont typeface="Wingdings" panose="05000000000000000000" pitchFamily="2" charset="2"/>
              <a:buChar char="Ø"/>
            </a:pPr>
            <a:r>
              <a:rPr lang="en-GB" sz="1500" dirty="0">
                <a:solidFill>
                  <a:schemeClr val="accent6"/>
                </a:solidFill>
              </a:rPr>
              <a:t> Redirect to appropriate payment services on checkout.</a:t>
            </a:r>
            <a:br>
              <a:rPr lang="en-GB" sz="1500" dirty="0"/>
            </a:br>
            <a:endParaRPr lang="en-US" sz="1500" dirty="0"/>
          </a:p>
        </p:txBody>
      </p:sp>
    </p:spTree>
    <p:extLst>
      <p:ext uri="{BB962C8B-B14F-4D97-AF65-F5344CB8AC3E}">
        <p14:creationId xmlns:p14="http://schemas.microsoft.com/office/powerpoint/2010/main" val="321447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035A5-3E99-4FD9-9D46-427B9BAC4E97}"/>
              </a:ext>
            </a:extLst>
          </p:cNvPr>
          <p:cNvSpPr>
            <a:spLocks noGrp="1"/>
          </p:cNvSpPr>
          <p:nvPr>
            <p:ph type="title"/>
          </p:nvPr>
        </p:nvSpPr>
        <p:spPr>
          <a:xfrm rot="20497995">
            <a:off x="288971" y="1807266"/>
            <a:ext cx="7414132" cy="1487621"/>
          </a:xfrm>
        </p:spPr>
        <p:txBody>
          <a:bodyPr>
            <a:normAutofit/>
          </a:bodyPr>
          <a:lstStyle/>
          <a:p>
            <a:pPr algn="ctr"/>
            <a:r>
              <a:rPr lang="en-US" sz="5000" dirty="0">
                <a:solidFill>
                  <a:schemeClr val="accent6"/>
                </a:solidFill>
              </a:rPr>
              <a:t>THANK YOU</a:t>
            </a:r>
          </a:p>
        </p:txBody>
      </p:sp>
    </p:spTree>
    <p:extLst>
      <p:ext uri="{BB962C8B-B14F-4D97-AF65-F5344CB8AC3E}">
        <p14:creationId xmlns:p14="http://schemas.microsoft.com/office/powerpoint/2010/main" val="199640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idx="4294967295"/>
          </p:nvPr>
        </p:nvSpPr>
        <p:spPr>
          <a:xfrm>
            <a:off x="0" y="0"/>
            <a:ext cx="7736681" cy="4090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 Team Name:   </a:t>
            </a:r>
            <a:r>
              <a:rPr lang="en-US" sz="2400" dirty="0">
                <a:solidFill>
                  <a:srgbClr val="92D050"/>
                </a:solidFill>
              </a:rPr>
              <a:t>Code Paradox</a:t>
            </a:r>
            <a:br>
              <a:rPr lang="en-US" sz="2400" dirty="0">
                <a:solidFill>
                  <a:srgbClr val="92D050"/>
                </a:solidFill>
              </a:rPr>
            </a:br>
            <a:endParaRPr sz="2400" dirty="0">
              <a:solidFill>
                <a:srgbClr val="92D050"/>
              </a:solidFill>
            </a:endParaRPr>
          </a:p>
          <a:p>
            <a:pPr lvl="0"/>
            <a:r>
              <a:rPr lang="en" sz="2400" b="1" dirty="0"/>
              <a:t> Theme Name: </a:t>
            </a:r>
            <a:r>
              <a:rPr lang="en-GB" sz="2400" dirty="0">
                <a:solidFill>
                  <a:srgbClr val="92D050"/>
                </a:solidFill>
              </a:rPr>
              <a:t>Build a conversational solution that                          					     enables customers to discover and 				                order products.</a:t>
            </a:r>
            <a:br>
              <a:rPr lang="en" sz="2400" dirty="0"/>
            </a:br>
            <a:br>
              <a:rPr lang="en" sz="2400" dirty="0"/>
            </a:br>
            <a:r>
              <a:rPr lang="en" sz="2400" dirty="0"/>
              <a:t> </a:t>
            </a:r>
            <a:r>
              <a:rPr lang="en" sz="2400" b="1" dirty="0"/>
              <a:t>Team Members: </a:t>
            </a:r>
            <a:br>
              <a:rPr lang="en-US" sz="2400" dirty="0"/>
            </a:b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
        <p:nvSpPr>
          <p:cNvPr id="2" name="TextBox 1">
            <a:extLst>
              <a:ext uri="{FF2B5EF4-FFF2-40B4-BE49-F238E27FC236}">
                <a16:creationId xmlns:a16="http://schemas.microsoft.com/office/drawing/2014/main" id="{BCCE614F-7720-4EC9-9C5F-564A34298BAC}"/>
              </a:ext>
            </a:extLst>
          </p:cNvPr>
          <p:cNvSpPr txBox="1"/>
          <p:nvPr/>
        </p:nvSpPr>
        <p:spPr>
          <a:xfrm>
            <a:off x="2386013" y="2757488"/>
            <a:ext cx="4029075"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rgbClr val="92D050"/>
                </a:solidFill>
              </a:rPr>
              <a:t>Rishindra Mani Katiyar</a:t>
            </a:r>
          </a:p>
          <a:p>
            <a:pPr marL="342900" indent="-342900">
              <a:buFont typeface="Wingdings" panose="05000000000000000000" pitchFamily="2" charset="2"/>
              <a:buChar char="q"/>
            </a:pPr>
            <a:r>
              <a:rPr lang="en-US" sz="2400" dirty="0">
                <a:solidFill>
                  <a:srgbClr val="92D050"/>
                </a:solidFill>
              </a:rPr>
              <a:t>Harshit Agrawal</a:t>
            </a:r>
          </a:p>
          <a:p>
            <a:pPr marL="342900" indent="-342900">
              <a:buFont typeface="Wingdings" panose="05000000000000000000" pitchFamily="2" charset="2"/>
              <a:buChar char="q"/>
            </a:pPr>
            <a:r>
              <a:rPr lang="en-US" sz="2400" dirty="0">
                <a:solidFill>
                  <a:srgbClr val="92D050"/>
                </a:solidFill>
              </a:rPr>
              <a:t>Rajdeep Roy Chowdhury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78B5D3-C7FE-47FB-B8A2-466E15D38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4" y="924909"/>
            <a:ext cx="7265192" cy="2761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29CE6A-6B94-41E4-AC18-9238A1AE46FB}"/>
              </a:ext>
            </a:extLst>
          </p:cNvPr>
          <p:cNvSpPr/>
          <p:nvPr/>
        </p:nvSpPr>
        <p:spPr>
          <a:xfrm>
            <a:off x="2194915" y="55440"/>
            <a:ext cx="3791548" cy="707886"/>
          </a:xfrm>
          <a:prstGeom prst="rect">
            <a:avLst/>
          </a:prstGeom>
        </p:spPr>
        <p:txBody>
          <a:bodyPr wrap="square">
            <a:spAutoFit/>
          </a:bodyPr>
          <a:lstStyle/>
          <a:p>
            <a:r>
              <a:rPr lang="en-IN" sz="4000" dirty="0">
                <a:solidFill>
                  <a:schemeClr val="accent1"/>
                </a:solidFill>
              </a:rPr>
              <a:t>Architecture:</a:t>
            </a:r>
            <a:endParaRPr lang="en-US" sz="4000" dirty="0">
              <a:solidFill>
                <a:schemeClr val="accent1"/>
              </a:solidFill>
            </a:endParaRPr>
          </a:p>
        </p:txBody>
      </p:sp>
      <p:sp>
        <p:nvSpPr>
          <p:cNvPr id="6" name="TextBox 5">
            <a:extLst>
              <a:ext uri="{FF2B5EF4-FFF2-40B4-BE49-F238E27FC236}">
                <a16:creationId xmlns:a16="http://schemas.microsoft.com/office/drawing/2014/main" id="{86989EC1-ABB7-4A2B-8104-8990FAD2E247}"/>
              </a:ext>
            </a:extLst>
          </p:cNvPr>
          <p:cNvSpPr txBox="1"/>
          <p:nvPr/>
        </p:nvSpPr>
        <p:spPr>
          <a:xfrm>
            <a:off x="242888" y="3849259"/>
            <a:ext cx="7315200" cy="923330"/>
          </a:xfrm>
          <a:prstGeom prst="rect">
            <a:avLst/>
          </a:prstGeom>
          <a:noFill/>
        </p:spPr>
        <p:txBody>
          <a:bodyPr wrap="square" rtlCol="0">
            <a:spAutoFit/>
          </a:bodyPr>
          <a:lstStyle/>
          <a:p>
            <a:r>
              <a:rPr lang="en-US" dirty="0">
                <a:solidFill>
                  <a:schemeClr val="accent6"/>
                </a:solidFill>
              </a:rPr>
              <a:t>For now, </a:t>
            </a:r>
            <a:r>
              <a:rPr lang="en-US" dirty="0">
                <a:solidFill>
                  <a:schemeClr val="accent1"/>
                </a:solidFill>
              </a:rPr>
              <a:t>end-user</a:t>
            </a:r>
            <a:r>
              <a:rPr lang="en-US" dirty="0">
                <a:solidFill>
                  <a:schemeClr val="accent6"/>
                </a:solidFill>
              </a:rPr>
              <a:t> is </a:t>
            </a:r>
            <a:r>
              <a:rPr lang="en-US" dirty="0">
                <a:solidFill>
                  <a:schemeClr val="accent1"/>
                </a:solidFill>
              </a:rPr>
              <a:t>google assistant </a:t>
            </a:r>
            <a:r>
              <a:rPr lang="en-US" dirty="0">
                <a:solidFill>
                  <a:schemeClr val="accent6"/>
                </a:solidFill>
              </a:rPr>
              <a:t>client, our </a:t>
            </a:r>
            <a:r>
              <a:rPr lang="en-US" dirty="0">
                <a:solidFill>
                  <a:schemeClr val="accent1"/>
                </a:solidFill>
              </a:rPr>
              <a:t>system</a:t>
            </a:r>
            <a:r>
              <a:rPr lang="en-US" dirty="0">
                <a:solidFill>
                  <a:schemeClr val="accent6"/>
                </a:solidFill>
              </a:rPr>
              <a:t> is hosted in </a:t>
            </a:r>
            <a:r>
              <a:rPr lang="en-US" dirty="0">
                <a:solidFill>
                  <a:schemeClr val="accent1"/>
                </a:solidFill>
              </a:rPr>
              <a:t>Firebase</a:t>
            </a:r>
            <a:r>
              <a:rPr lang="en-US" dirty="0">
                <a:solidFill>
                  <a:schemeClr val="accent6"/>
                </a:solidFill>
              </a:rPr>
              <a:t> and </a:t>
            </a:r>
            <a:r>
              <a:rPr lang="en-US" dirty="0">
                <a:solidFill>
                  <a:schemeClr val="accent1"/>
                </a:solidFill>
              </a:rPr>
              <a:t>Dialogflow</a:t>
            </a:r>
            <a:r>
              <a:rPr lang="en-US" dirty="0">
                <a:solidFill>
                  <a:schemeClr val="accent6"/>
                </a:solidFill>
              </a:rPr>
              <a:t> for </a:t>
            </a:r>
            <a:r>
              <a:rPr lang="en-US" dirty="0">
                <a:solidFill>
                  <a:schemeClr val="accent1"/>
                </a:solidFill>
              </a:rPr>
              <a:t>intent</a:t>
            </a:r>
            <a:r>
              <a:rPr lang="en-US" dirty="0">
                <a:solidFill>
                  <a:schemeClr val="accent6"/>
                </a:solidFill>
              </a:rPr>
              <a:t> recognition</a:t>
            </a:r>
            <a:r>
              <a:rPr lang="en-US" dirty="0"/>
              <a:t>.</a:t>
            </a:r>
          </a:p>
          <a:p>
            <a:r>
              <a:rPr lang="en-US" dirty="0"/>
              <a:t>              </a:t>
            </a:r>
          </a:p>
        </p:txBody>
      </p:sp>
    </p:spTree>
    <p:extLst>
      <p:ext uri="{BB962C8B-B14F-4D97-AF65-F5344CB8AC3E}">
        <p14:creationId xmlns:p14="http://schemas.microsoft.com/office/powerpoint/2010/main" val="291029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63410" y="140433"/>
            <a:ext cx="8520600" cy="572700"/>
          </a:xfrm>
          <a:prstGeom prst="rect">
            <a:avLst/>
          </a:prstGeom>
        </p:spPr>
        <p:txBody>
          <a:bodyPr spcFirstLastPara="1" wrap="square" lIns="91425" tIns="91425" rIns="91425" bIns="91425" anchor="t" anchorCtr="0">
            <a:noAutofit/>
          </a:bodyPr>
          <a:lstStyle/>
          <a:p>
            <a:pPr lvl="0" algn="ctr"/>
            <a:r>
              <a:rPr lang="en-IN" sz="4000" dirty="0"/>
              <a:t>Solution Approach</a:t>
            </a:r>
            <a:endParaRPr sz="4000" dirty="0"/>
          </a:p>
        </p:txBody>
      </p:sp>
      <p:sp>
        <p:nvSpPr>
          <p:cNvPr id="65" name="Google Shape;65;p15"/>
          <p:cNvSpPr txBox="1">
            <a:spLocks noGrp="1"/>
          </p:cNvSpPr>
          <p:nvPr>
            <p:ph type="body" idx="1"/>
          </p:nvPr>
        </p:nvSpPr>
        <p:spPr>
          <a:xfrm>
            <a:off x="163410" y="1100824"/>
            <a:ext cx="7211462" cy="3416400"/>
          </a:xfrm>
          <a:prstGeom prst="rect">
            <a:avLst/>
          </a:prstGeom>
        </p:spPr>
        <p:txBody>
          <a:bodyPr spcFirstLastPara="1" wrap="square" lIns="91425" tIns="91425" rIns="91425" bIns="91425" anchor="t" anchorCtr="0">
            <a:noAutofit/>
          </a:bodyPr>
          <a:lstStyle/>
          <a:p>
            <a:pPr marL="285750" lvl="0" indent="-285750">
              <a:spcAft>
                <a:spcPts val="1600"/>
              </a:spcAft>
              <a:buFont typeface="Wingdings" panose="05000000000000000000" pitchFamily="2" charset="2"/>
              <a:buChar char="q"/>
            </a:pPr>
            <a:r>
              <a:rPr lang="en-IN" sz="1600" dirty="0">
                <a:solidFill>
                  <a:schemeClr val="accent6"/>
                </a:solidFill>
              </a:rPr>
              <a:t>A conversational solution approach for ordering and discovering products is a much better approach to understand the customer’s requirements. Here chatbots come in very handy. Chatbots bridge the gap between online and offline experiences. Moreover, chatbots can deliver same shopping experience to </a:t>
            </a:r>
            <a:r>
              <a:rPr lang="en-GB" sz="1600" dirty="0">
                <a:solidFill>
                  <a:schemeClr val="accent6"/>
                </a:solidFill>
              </a:rPr>
              <a:t>shoppers that they might expect from a brand either in-store or online.</a:t>
            </a:r>
            <a:r>
              <a:rPr lang="en-IN" sz="1600" dirty="0">
                <a:solidFill>
                  <a:schemeClr val="accent6"/>
                </a:solidFill>
              </a:rPr>
              <a:t> Therefore, making a chatbot was the first thing that struck our mind.</a:t>
            </a:r>
          </a:p>
          <a:p>
            <a:pPr marL="285750" lvl="0" indent="-285750">
              <a:spcAft>
                <a:spcPts val="1600"/>
              </a:spcAft>
              <a:buFont typeface="Wingdings" panose="05000000000000000000" pitchFamily="2" charset="2"/>
              <a:buChar char="q"/>
            </a:pPr>
            <a:r>
              <a:rPr lang="en-IN" sz="1600" dirty="0">
                <a:solidFill>
                  <a:schemeClr val="accent6"/>
                </a:solidFill>
              </a:rPr>
              <a:t>Next we thought of gamifying the ordering experience so that customer is engaged right till the end and is never exhausted of options while ordering products. Additionally, provide a hassle free checkout experience in the end.</a:t>
            </a:r>
          </a:p>
          <a:p>
            <a:pPr marL="0" lvl="0" indent="0">
              <a:spcAft>
                <a:spcPts val="1600"/>
              </a:spcAft>
              <a:buNone/>
            </a:pPr>
            <a:endParaRPr lang="en-IN" sz="1400" dirty="0"/>
          </a:p>
          <a:p>
            <a:pPr marL="0" lvl="0" indent="0">
              <a:spcAft>
                <a:spcPts val="160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18905" y="0"/>
            <a:ext cx="8520600" cy="572700"/>
          </a:xfrm>
          <a:prstGeom prst="rect">
            <a:avLst/>
          </a:prstGeom>
        </p:spPr>
        <p:txBody>
          <a:bodyPr spcFirstLastPara="1" wrap="square" lIns="91425" tIns="91425" rIns="91425" bIns="91425" anchor="t" anchorCtr="0">
            <a:noAutofit/>
          </a:bodyPr>
          <a:lstStyle/>
          <a:p>
            <a:pPr lvl="0"/>
            <a:r>
              <a:rPr lang="en-IN" sz="3500" dirty="0"/>
              <a:t>Technology/Tool/Cloud Stack:</a:t>
            </a:r>
            <a:endParaRPr sz="3500" dirty="0"/>
          </a:p>
        </p:txBody>
      </p:sp>
      <p:sp>
        <p:nvSpPr>
          <p:cNvPr id="71" name="Google Shape;71;p16"/>
          <p:cNvSpPr txBox="1">
            <a:spLocks noGrp="1"/>
          </p:cNvSpPr>
          <p:nvPr>
            <p:ph type="body" idx="1"/>
          </p:nvPr>
        </p:nvSpPr>
        <p:spPr>
          <a:xfrm>
            <a:off x="161680" y="924173"/>
            <a:ext cx="7846464" cy="3376365"/>
          </a:xfrm>
          <a:prstGeom prst="rect">
            <a:avLst/>
          </a:prstGeom>
        </p:spPr>
        <p:txBody>
          <a:bodyPr spcFirstLastPara="1" wrap="square" lIns="91425" tIns="91425" rIns="91425" bIns="91425" anchor="t" anchorCtr="0">
            <a:noAutofit/>
          </a:bodyPr>
          <a:lstStyle/>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Node.js:    </a:t>
            </a:r>
            <a:r>
              <a:rPr lang="en-GB" sz="1600" dirty="0">
                <a:solidFill>
                  <a:schemeClr val="accent6"/>
                </a:solidFill>
              </a:rPr>
              <a:t>Node.js is an open-source, cross-platform, JavaScript runtime 					    environment that executes JavaScript code outside of a browser.</a:t>
            </a: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r>
              <a:rPr lang="en-US" sz="1600" dirty="0">
                <a:solidFill>
                  <a:schemeClr val="accent1"/>
                </a:solidFill>
              </a:rPr>
              <a:t>Express.js: </a:t>
            </a:r>
            <a:r>
              <a:rPr lang="en-GB" sz="1600" dirty="0">
                <a:solidFill>
                  <a:schemeClr val="accent6"/>
                </a:solidFill>
              </a:rPr>
              <a:t>Express.js is a Node.js web application server framework,  				                designed for building single-page, multi-page, and hybrid web 				          applications. It is the de facto standard server framework for node.</a:t>
            </a:r>
          </a:p>
          <a:p>
            <a:pPr marL="285750" indent="-285750">
              <a:spcAft>
                <a:spcPts val="1600"/>
              </a:spcAft>
              <a:buClr>
                <a:schemeClr val="accent6"/>
              </a:buClr>
              <a:buFont typeface="Wingdings" panose="05000000000000000000" pitchFamily="2" charset="2"/>
              <a:buChar char="Ø"/>
            </a:pPr>
            <a:r>
              <a:rPr lang="en-US" sz="1600" dirty="0">
                <a:solidFill>
                  <a:schemeClr val="accent1"/>
                </a:solidFill>
              </a:rPr>
              <a:t>Dialogflow: </a:t>
            </a:r>
            <a:r>
              <a:rPr lang="en-GB" sz="1600" dirty="0" err="1">
                <a:solidFill>
                  <a:schemeClr val="accent6"/>
                </a:solidFill>
              </a:rPr>
              <a:t>Dialogflow</a:t>
            </a:r>
            <a:r>
              <a:rPr lang="en-GB" sz="1600" dirty="0">
                <a:solidFill>
                  <a:schemeClr val="accent6"/>
                </a:solidFill>
              </a:rPr>
              <a:t> is an end-to-end, build-once deploy-everywhere             				development suite for creating conversational interfaces for 						websites, popular messaging platforms and IoT devices.</a:t>
            </a:r>
          </a:p>
          <a:p>
            <a:pPr marL="285750" indent="-285750" algn="just">
              <a:spcAft>
                <a:spcPts val="1600"/>
              </a:spcAft>
              <a:buClr>
                <a:schemeClr val="accent6"/>
              </a:buClr>
              <a:buFont typeface="Wingdings" panose="05000000000000000000" pitchFamily="2" charset="2"/>
              <a:buChar char="Ø"/>
            </a:pPr>
            <a:r>
              <a:rPr lang="en-GB" sz="1600" dirty="0">
                <a:solidFill>
                  <a:schemeClr val="accent1"/>
                </a:solidFill>
              </a:rPr>
              <a:t>Firebase: </a:t>
            </a:r>
            <a:r>
              <a:rPr lang="en-GB" sz="1600" b="1" dirty="0"/>
              <a:t> </a:t>
            </a:r>
            <a:r>
              <a:rPr lang="en-GB" sz="1600" dirty="0">
                <a:solidFill>
                  <a:schemeClr val="accent6"/>
                </a:solidFill>
              </a:rPr>
              <a:t>Firebase is a Google-backed application development software that     			     enables developers to develop iOS, Android and Web apps.</a:t>
            </a: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solidFill>
                <a:schemeClr val="accent6"/>
              </a:solidFill>
            </a:endParaRPr>
          </a:p>
          <a:p>
            <a:pPr marL="285750" indent="-285750" algn="just">
              <a:spcAft>
                <a:spcPts val="1600"/>
              </a:spcAft>
              <a:buClr>
                <a:schemeClr val="accent6"/>
              </a:buClr>
              <a:buFont typeface="Wingdings" panose="05000000000000000000" pitchFamily="2" charset="2"/>
              <a:buChar char="Ø"/>
            </a:pPr>
            <a:endParaRPr lang="en-US" sz="1600" dirty="0"/>
          </a:p>
          <a:p>
            <a:pPr marL="285750" indent="-285750" algn="just">
              <a:spcAft>
                <a:spcPts val="1600"/>
              </a:spcAft>
              <a:buClr>
                <a:schemeClr val="accent6"/>
              </a:buClr>
              <a:buFont typeface="Wingdings" panose="05000000000000000000" pitchFamily="2" charset="2"/>
              <a:buChar char="Ø"/>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733181" y="239930"/>
            <a:ext cx="6168474" cy="572700"/>
          </a:xfrm>
          <a:prstGeom prst="rect">
            <a:avLst/>
          </a:prstGeom>
        </p:spPr>
        <p:txBody>
          <a:bodyPr spcFirstLastPara="1" wrap="square" lIns="91425" tIns="91425" rIns="91425" bIns="91425" anchor="t" anchorCtr="0">
            <a:noAutofit/>
          </a:bodyPr>
          <a:lstStyle/>
          <a:p>
            <a:pPr lvl="0"/>
            <a:r>
              <a:rPr lang="en-IN" sz="4000" dirty="0"/>
              <a:t>Hardware Specifications:</a:t>
            </a:r>
            <a:endParaRPr sz="4000" dirty="0"/>
          </a:p>
        </p:txBody>
      </p:sp>
      <p:sp>
        <p:nvSpPr>
          <p:cNvPr id="77" name="Google Shape;77;p17"/>
          <p:cNvSpPr txBox="1">
            <a:spLocks noGrp="1"/>
          </p:cNvSpPr>
          <p:nvPr>
            <p:ph type="body" idx="1"/>
          </p:nvPr>
        </p:nvSpPr>
        <p:spPr>
          <a:xfrm>
            <a:off x="441460" y="1100824"/>
            <a:ext cx="6168474"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n-US" sz="1600" dirty="0">
                <a:solidFill>
                  <a:schemeClr val="accent6"/>
                </a:solidFill>
              </a:rPr>
              <a:t>No specific Hardware required for the theme. Any display device which supports Google Assistant is enough for this prototype.</a:t>
            </a:r>
          </a:p>
          <a:p>
            <a:pPr marL="285750" lvl="0" indent="-285750" algn="l" rtl="0">
              <a:spcBef>
                <a:spcPts val="0"/>
              </a:spcBef>
              <a:spcAft>
                <a:spcPts val="1600"/>
              </a:spcAft>
              <a:buFont typeface="Wingdings" panose="05000000000000000000" pitchFamily="2" charset="2"/>
              <a:buChar char="q"/>
            </a:pPr>
            <a:r>
              <a:rPr lang="en-US" sz="1600" dirty="0">
                <a:solidFill>
                  <a:schemeClr val="accent6"/>
                </a:solidFill>
              </a:rPr>
              <a:t>Support for other voice assist platforms such as Alexa, Siri, Cortana, </a:t>
            </a:r>
            <a:r>
              <a:rPr lang="en-US" sz="1600" dirty="0" err="1">
                <a:solidFill>
                  <a:schemeClr val="accent6"/>
                </a:solidFill>
              </a:rPr>
              <a:t>etc</a:t>
            </a:r>
            <a:r>
              <a:rPr lang="en-US" sz="1600" dirty="0">
                <a:solidFill>
                  <a:schemeClr val="accent6"/>
                </a:solidFill>
              </a:rPr>
              <a:t> will be given in enhanced version of the prototype.</a:t>
            </a:r>
            <a:endParaRPr sz="1600" dirty="0">
              <a:solidFill>
                <a:schemeClr val="accent6"/>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3400" y="288275"/>
            <a:ext cx="8520600" cy="572700"/>
          </a:xfrm>
          <a:prstGeom prst="rect">
            <a:avLst/>
          </a:prstGeom>
        </p:spPr>
        <p:txBody>
          <a:bodyPr spcFirstLastPara="1" wrap="square" lIns="91425" tIns="91425" rIns="91425" bIns="91425" anchor="t" anchorCtr="0">
            <a:noAutofit/>
          </a:bodyPr>
          <a:lstStyle/>
          <a:p>
            <a:pPr lvl="0"/>
            <a:r>
              <a:rPr lang="en-IN" sz="3500" dirty="0"/>
              <a:t>Demo - Video/Prototype (YouTube):</a:t>
            </a:r>
            <a:endParaRPr sz="3500" dirty="0"/>
          </a:p>
        </p:txBody>
      </p:sp>
      <p:sp>
        <p:nvSpPr>
          <p:cNvPr id="83" name="Google Shape;83;p18"/>
          <p:cNvSpPr txBox="1">
            <a:spLocks noGrp="1"/>
          </p:cNvSpPr>
          <p:nvPr>
            <p:ph type="body" idx="1"/>
          </p:nvPr>
        </p:nvSpPr>
        <p:spPr>
          <a:xfrm>
            <a:off x="311701" y="1238800"/>
            <a:ext cx="5581894" cy="3143487"/>
          </a:xfrm>
          <a:prstGeom prst="rect">
            <a:avLst/>
          </a:prstGeom>
        </p:spPr>
        <p:txBody>
          <a:bodyPr spcFirstLastPara="1" wrap="square" lIns="91425" tIns="91425" rIns="91425" bIns="91425" anchor="t" anchorCtr="0">
            <a:noAutofit/>
          </a:bodyPr>
          <a:lstStyle/>
          <a:p>
            <a:pPr marL="0" lvl="0" indent="0">
              <a:spcAft>
                <a:spcPts val="1600"/>
              </a:spcAft>
              <a:buNone/>
            </a:pPr>
            <a:r>
              <a:rPr lang="en-US" sz="1700" dirty="0">
                <a:solidFill>
                  <a:schemeClr val="accent1"/>
                </a:solidFill>
              </a:rPr>
              <a:t>Video Link:  </a:t>
            </a:r>
            <a:r>
              <a:rPr lang="en-US" sz="1700" dirty="0">
                <a:solidFill>
                  <a:schemeClr val="accent6"/>
                </a:solidFill>
                <a:hlinkClick r:id="rId3">
                  <a:extLst>
                    <a:ext uri="{A12FA001-AC4F-418D-AE19-62706E023703}">
                      <ahyp:hlinkClr xmlns:ahyp="http://schemas.microsoft.com/office/drawing/2018/hyperlinkcolor" val="tx"/>
                    </a:ext>
                  </a:extLst>
                </a:hlinkClick>
              </a:rPr>
              <a:t>https://youtu.be/uVOLpTEiFzo</a:t>
            </a:r>
            <a:endParaRPr sz="1700" dirty="0">
              <a:solidFill>
                <a:schemeClr val="accent6"/>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9CBBA2FE-F5E5-4994-83E3-C6B369698ADE}"/>
              </a:ext>
            </a:extLst>
          </p:cNvPr>
          <p:cNvPicPr>
            <a:picLocks noChangeAspect="1"/>
          </p:cNvPicPr>
          <p:nvPr/>
        </p:nvPicPr>
        <p:blipFill rotWithShape="1">
          <a:blip r:embed="rId5"/>
          <a:srcRect l="34375" r="34063"/>
          <a:stretch/>
        </p:blipFill>
        <p:spPr>
          <a:xfrm>
            <a:off x="5946225" y="1006745"/>
            <a:ext cx="3133481" cy="39963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168950" y="202138"/>
            <a:ext cx="8520600" cy="572700"/>
          </a:xfrm>
          <a:prstGeom prst="rect">
            <a:avLst/>
          </a:prstGeom>
        </p:spPr>
        <p:txBody>
          <a:bodyPr spcFirstLastPara="1" wrap="square" lIns="91425" tIns="91425" rIns="91425" bIns="91425" anchor="t" anchorCtr="0">
            <a:noAutofit/>
          </a:bodyPr>
          <a:lstStyle/>
          <a:p>
            <a:pPr lvl="0"/>
            <a:r>
              <a:rPr lang="en-IN" sz="2000" dirty="0"/>
              <a:t>Source code (zipped/ private GitHub repository):</a:t>
            </a:r>
            <a:endParaRPr sz="2000" dirty="0"/>
          </a:p>
        </p:txBody>
      </p:sp>
      <p:sp>
        <p:nvSpPr>
          <p:cNvPr id="83" name="Google Shape;83;p18"/>
          <p:cNvSpPr txBox="1">
            <a:spLocks noGrp="1"/>
          </p:cNvSpPr>
          <p:nvPr>
            <p:ph type="body" idx="1"/>
          </p:nvPr>
        </p:nvSpPr>
        <p:spPr>
          <a:xfrm>
            <a:off x="311700" y="1425387"/>
            <a:ext cx="6953494" cy="31434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US" dirty="0"/>
              <a:t>Source Code has been uploaded in the zipped format on </a:t>
            </a:r>
            <a:r>
              <a:rPr lang="en-US" dirty="0" err="1"/>
              <a:t>Techgig</a:t>
            </a:r>
            <a:r>
              <a:rPr lang="en-US" dirty="0"/>
              <a:t> website. A public google drive link for the source code is listed below:</a:t>
            </a:r>
          </a:p>
          <a:p>
            <a:pPr marL="285750" lvl="0" indent="-285750" algn="l" rtl="0">
              <a:spcBef>
                <a:spcPts val="0"/>
              </a:spcBef>
              <a:spcAft>
                <a:spcPts val="1600"/>
              </a:spcAft>
              <a:buFont typeface="Wingdings" panose="05000000000000000000" pitchFamily="2" charset="2"/>
              <a:buChar char="Ø"/>
            </a:pPr>
            <a:r>
              <a:rPr lang="en-US" dirty="0"/>
              <a:t>Link to </a:t>
            </a:r>
            <a:r>
              <a:rPr lang="en-US" b="1" dirty="0"/>
              <a:t>private GitHub repository: </a:t>
            </a:r>
          </a:p>
          <a:p>
            <a:pPr marL="285750" lvl="0" indent="-285750" algn="l" rtl="0">
              <a:spcBef>
                <a:spcPts val="0"/>
              </a:spcBef>
              <a:spcAft>
                <a:spcPts val="1600"/>
              </a:spcAft>
              <a:buFont typeface="Wingdings" panose="05000000000000000000" pitchFamily="2" charset="2"/>
              <a:buChar char="Ø"/>
            </a:pPr>
            <a:endParaRPr lang="en-US" dirty="0"/>
          </a:p>
          <a:p>
            <a:pPr marL="285750" lvl="0" indent="-285750" algn="l" rtl="0">
              <a:spcBef>
                <a:spcPts val="0"/>
              </a:spcBef>
              <a:spcAft>
                <a:spcPts val="1600"/>
              </a:spcAft>
              <a:buFont typeface="Wingdings" panose="05000000000000000000" pitchFamily="2" charset="2"/>
              <a:buChar char="Ø"/>
            </a:pPr>
            <a:endParaRPr lang="en-US" dirty="0"/>
          </a:p>
          <a:p>
            <a:pPr marL="0" lvl="0" indent="0" algn="l" rtl="0">
              <a:spcBef>
                <a:spcPts val="0"/>
              </a:spcBef>
              <a:spcAft>
                <a:spcPts val="160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42674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747594" y="140433"/>
            <a:ext cx="4996107" cy="572700"/>
          </a:xfrm>
          <a:prstGeom prst="rect">
            <a:avLst/>
          </a:prstGeom>
        </p:spPr>
        <p:txBody>
          <a:bodyPr spcFirstLastPara="1" wrap="square" lIns="91425" tIns="91425" rIns="91425" bIns="91425" anchor="t" anchorCtr="0">
            <a:noAutofit/>
          </a:bodyPr>
          <a:lstStyle/>
          <a:p>
            <a:pPr lvl="0"/>
            <a:r>
              <a:rPr lang="en-IN" sz="3500" dirty="0"/>
              <a:t>Challenges Faced:</a:t>
            </a:r>
            <a:endParaRPr sz="3500" dirty="0"/>
          </a:p>
        </p:txBody>
      </p:sp>
      <p:sp>
        <p:nvSpPr>
          <p:cNvPr id="83" name="Google Shape;83;p18"/>
          <p:cNvSpPr txBox="1">
            <a:spLocks noGrp="1"/>
          </p:cNvSpPr>
          <p:nvPr>
            <p:ph type="body" idx="1"/>
          </p:nvPr>
        </p:nvSpPr>
        <p:spPr>
          <a:xfrm>
            <a:off x="368850" y="940636"/>
            <a:ext cx="7553569" cy="343222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v"/>
            </a:pPr>
            <a:r>
              <a:rPr lang="en-US" sz="1600" dirty="0">
                <a:solidFill>
                  <a:schemeClr val="accent1"/>
                </a:solidFill>
              </a:rPr>
              <a:t>Data: </a:t>
            </a:r>
            <a:r>
              <a:rPr lang="en-US" sz="1600" dirty="0">
                <a:solidFill>
                  <a:schemeClr val="accent6"/>
                </a:solidFill>
              </a:rPr>
              <a:t>The biggest challenge we faced was unavailability of appropriate    </a:t>
            </a:r>
            <a:r>
              <a:rPr lang="en-US" sz="1600" dirty="0" err="1">
                <a:solidFill>
                  <a:schemeClr val="accent6"/>
                </a:solidFill>
              </a:rPr>
              <a:t>apis</a:t>
            </a:r>
            <a:r>
              <a:rPr lang="en-US" sz="1600" dirty="0">
                <a:solidFill>
                  <a:schemeClr val="accent6"/>
                </a:solidFill>
              </a:rPr>
              <a:t> that could be harnessed to make a more scalable solution. Therefore, we had no other choice but to scrape the data from a website and work on limited dummy data rather than quality data.</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Design: </a:t>
            </a:r>
            <a:r>
              <a:rPr lang="en-US" sz="1600" dirty="0">
                <a:solidFill>
                  <a:schemeClr val="accent6"/>
                </a:solidFill>
              </a:rPr>
              <a:t>We had to brainstorm a lot initially on the design part of the chatbot. But finally we decided to leverage the actions on google platform and use google assistant theme to build the conversational solution.</a:t>
            </a:r>
          </a:p>
          <a:p>
            <a:pPr marL="285750" lvl="0" indent="-285750" algn="l" rtl="0">
              <a:spcBef>
                <a:spcPts val="0"/>
              </a:spcBef>
              <a:spcAft>
                <a:spcPts val="1600"/>
              </a:spcAft>
              <a:buFont typeface="Wingdings" panose="05000000000000000000" pitchFamily="2" charset="2"/>
              <a:buChar char="v"/>
            </a:pPr>
            <a:r>
              <a:rPr lang="en-US" sz="1600" b="1" dirty="0">
                <a:solidFill>
                  <a:schemeClr val="accent1"/>
                </a:solidFill>
              </a:rPr>
              <a:t>Context Maintenance: </a:t>
            </a:r>
            <a:r>
              <a:rPr lang="en-US" sz="1600" dirty="0">
                <a:solidFill>
                  <a:schemeClr val="accent6"/>
                </a:solidFill>
              </a:rPr>
              <a:t>Context maintenance was a bit tedious initially as the flow of the chatbot would break when adding new features to it. However, we fixed all the bugs and finally built an error free conversational solution. </a:t>
            </a:r>
          </a:p>
          <a:p>
            <a:pPr marL="0" lvl="0" indent="0" algn="l" rtl="0">
              <a:spcBef>
                <a:spcPts val="0"/>
              </a:spcBef>
              <a:spcAft>
                <a:spcPts val="1600"/>
              </a:spcAft>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extLst>
      <p:ext uri="{BB962C8B-B14F-4D97-AF65-F5344CB8AC3E}">
        <p14:creationId xmlns:p14="http://schemas.microsoft.com/office/powerpoint/2010/main" val="22625276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1857</TotalTime>
  <Words>491</Words>
  <Application>Microsoft Office PowerPoint</Application>
  <PresentationFormat>On-screen Show (16:9)</PresentationFormat>
  <Paragraphs>42</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Lowe’s Campus Hackathon</vt:lpstr>
      <vt:lpstr> Team Name:   Code Paradox   Theme Name: Build a conversational solution that                                    enables customers to discover and                     order products.   Team Members:  </vt:lpstr>
      <vt:lpstr>PowerPoint Presentation</vt:lpstr>
      <vt:lpstr>Solution Approach</vt:lpstr>
      <vt:lpstr>Technology/Tool/Cloud Stack:</vt:lpstr>
      <vt:lpstr>Hardware Specifications:</vt:lpstr>
      <vt:lpstr>Demo - Video/Prototype (YouTube):</vt:lpstr>
      <vt:lpstr>Source code (zipped/ private GitHub repository):</vt:lpstr>
      <vt:lpstr>Challenges Faced:</vt:lpstr>
      <vt:lpstr>Future Product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Rishindra Mani</cp:lastModifiedBy>
  <cp:revision>41</cp:revision>
  <dcterms:modified xsi:type="dcterms:W3CDTF">2020-02-27T16:25:15Z</dcterms:modified>
</cp:coreProperties>
</file>