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61" r:id="rId4"/>
    <p:sldId id="269" r:id="rId5"/>
    <p:sldId id="272" r:id="rId6"/>
    <p:sldId id="273" r:id="rId7"/>
    <p:sldId id="275" r:id="rId8"/>
    <p:sldId id="266" r:id="rId9"/>
    <p:sldId id="270" r:id="rId10"/>
    <p:sldId id="271" r:id="rId11"/>
    <p:sldId id="27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25A42-A557-BF57-EAD6-7810A76D42D2}" v="14" dt="2022-07-26T04:50:03.822"/>
    <p1510:client id="{D4A5087C-1227-468C-87D0-584DDFBA6031}" v="508" dt="2022-07-26T03:56:39.237"/>
    <p1510:client id="{E0C9A865-F509-EF83-99A6-BB085E336BC1}" v="41" dt="2022-07-26T20:06:4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48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5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60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8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91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05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8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6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4242-EF5A-F1DD-62E0-1F22A0B6B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37" y="363961"/>
            <a:ext cx="6358867" cy="1773731"/>
          </a:xfrm>
        </p:spPr>
        <p:txBody>
          <a:bodyPr>
            <a:normAutofit/>
          </a:bodyPr>
          <a:lstStyle/>
          <a:p>
            <a:r>
              <a:rPr lang="en-US" sz="4800" b="1" dirty="0">
                <a:cs typeface="Calibri Light"/>
              </a:rPr>
              <a:t>Fleet Data Analysis:</a:t>
            </a:r>
            <a:br>
              <a:rPr lang="en-US" sz="4800" b="1" dirty="0">
                <a:cs typeface="Calibri Light"/>
              </a:rPr>
            </a:br>
            <a:r>
              <a:rPr lang="en-US" sz="4800" b="1" dirty="0">
                <a:cs typeface="Calibri Light"/>
              </a:rPr>
              <a:t>ANT Trucks</a:t>
            </a:r>
            <a:endParaRPr lang="en-US" sz="4800" b="1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" descr="Gear with compass turning gears without">
            <a:extLst>
              <a:ext uri="{FF2B5EF4-FFF2-40B4-BE49-F238E27FC236}">
                <a16:creationId xmlns:a16="http://schemas.microsoft.com/office/drawing/2014/main" id="{E950D822-ED6B-A4D5-49E7-9C1C778BE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3" r="11877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B764869-00D2-1C36-1B48-ADC1AB10B344}"/>
              </a:ext>
            </a:extLst>
          </p:cNvPr>
          <p:cNvSpPr txBox="1">
            <a:spLocks/>
          </p:cNvSpPr>
          <p:nvPr/>
        </p:nvSpPr>
        <p:spPr>
          <a:xfrm>
            <a:off x="81491" y="2965805"/>
            <a:ext cx="6358867" cy="682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cs typeface="Calibri Light"/>
              </a:rPr>
              <a:t>Group 6</a:t>
            </a:r>
            <a:endParaRPr lang="en-US" sz="32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D3F708-027F-1CD8-3B78-88D8DB79AC2B}"/>
              </a:ext>
            </a:extLst>
          </p:cNvPr>
          <p:cNvCxnSpPr/>
          <p:nvPr/>
        </p:nvCxnSpPr>
        <p:spPr>
          <a:xfrm>
            <a:off x="1566862" y="2781298"/>
            <a:ext cx="3571874" cy="11906"/>
          </a:xfrm>
          <a:prstGeom prst="straightConnector1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1D7B7-3C98-2395-EDF1-8745394528FB}"/>
              </a:ext>
            </a:extLst>
          </p:cNvPr>
          <p:cNvCxnSpPr>
            <a:cxnSpLocks/>
          </p:cNvCxnSpPr>
          <p:nvPr/>
        </p:nvCxnSpPr>
        <p:spPr>
          <a:xfrm>
            <a:off x="1566862" y="3852696"/>
            <a:ext cx="3571874" cy="11906"/>
          </a:xfrm>
          <a:prstGeom prst="straightConnector1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7E9BC9-B451-0662-E797-4ABBF8D23958}"/>
              </a:ext>
            </a:extLst>
          </p:cNvPr>
          <p:cNvSpPr txBox="1"/>
          <p:nvPr/>
        </p:nvSpPr>
        <p:spPr>
          <a:xfrm>
            <a:off x="1462219" y="4262170"/>
            <a:ext cx="37811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ckwell" panose="02060603020205020403" pitchFamily="18" charset="0"/>
              </a:rPr>
              <a:t>Isaac Mburu</a:t>
            </a:r>
          </a:p>
          <a:p>
            <a:pPr algn="ctr" defTabSz="457200"/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0"/>
              </a:rPr>
              <a:t>Rishikesh Patil</a:t>
            </a:r>
          </a:p>
          <a:p>
            <a:pPr algn="ctr"/>
            <a:r>
              <a:rPr lang="en-US" sz="2400" dirty="0">
                <a:latin typeface="Rockwell" panose="02060603020205020403" pitchFamily="18" charset="0"/>
              </a:rPr>
              <a:t>Tarun Kandarpa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0"/>
              </a:rPr>
              <a:t>Meghana Nandyalam</a:t>
            </a:r>
          </a:p>
          <a:p>
            <a:pPr algn="ctr"/>
            <a:r>
              <a:rPr lang="en-US" sz="2400" dirty="0">
                <a:latin typeface="Rockwell" panose="02060603020205020403" pitchFamily="18" charset="0"/>
              </a:rPr>
              <a:t>Jayakumar Karunanidhi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Rockwell" panose="02060603020205020403" pitchFamily="18" charset="0"/>
              </a:rPr>
              <a:t>Mihir Santosh Nevpurkar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E2EF36-3FE8-95E7-52E6-5FF5AC9260AF}"/>
              </a:ext>
            </a:extLst>
          </p:cNvPr>
          <p:cNvSpPr>
            <a:spLocks noGrp="1"/>
          </p:cNvSpPr>
          <p:nvPr/>
        </p:nvSpPr>
        <p:spPr>
          <a:xfrm>
            <a:off x="-118799" y="243340"/>
            <a:ext cx="9309891" cy="1047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kern="1200" dirty="0">
                <a:latin typeface="+mj-lt"/>
                <a:ea typeface="+mj-ea"/>
                <a:cs typeface="+mj-cs"/>
              </a:rPr>
              <a:t>Accidents at 0 velocity</a:t>
            </a:r>
            <a:endParaRPr lang="en-US" sz="5400" kern="1200" dirty="0">
              <a:latin typeface="+mj-lt"/>
            </a:endParaRPr>
          </a:p>
        </p:txBody>
      </p:sp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FFE2AC1-2D01-C82C-260E-FD6E8637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7" y="2276058"/>
            <a:ext cx="6311061" cy="3828716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B514D-38DD-B636-F81A-02A5E8839D88}"/>
              </a:ext>
            </a:extLst>
          </p:cNvPr>
          <p:cNvSpPr txBox="1"/>
          <p:nvPr/>
        </p:nvSpPr>
        <p:spPr>
          <a:xfrm>
            <a:off x="7476837" y="2522751"/>
            <a:ext cx="403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Even at 0 velocity</a:t>
            </a:r>
            <a:r>
              <a:rPr lang="en-US" dirty="0"/>
              <a:t>, accidents are being observed. This could suggest impact at the time of application of </a:t>
            </a:r>
            <a:r>
              <a:rPr lang="en-US" b="1" dirty="0"/>
              <a:t>sudden breaks </a:t>
            </a:r>
            <a:r>
              <a:rPr lang="en-US" dirty="0"/>
              <a:t>and needs further investigation.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B4341-C862-CD1F-C4F5-6FEC4FC79BFD}"/>
              </a:ext>
            </a:extLst>
          </p:cNvPr>
          <p:cNvSpPr txBox="1"/>
          <p:nvPr/>
        </p:nvSpPr>
        <p:spPr>
          <a:xfrm>
            <a:off x="7476837" y="4413426"/>
            <a:ext cx="403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Unsafe following distance </a:t>
            </a:r>
            <a:r>
              <a:rPr lang="en-US" dirty="0"/>
              <a:t>has attracted the maximum number of events at 0 velocity. This aspect could be made the focal-point of driver training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2AA3F-324E-CD37-4C03-A6054B7EC5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86" y="2612570"/>
            <a:ext cx="429542" cy="429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A4D199-8B1B-AC41-53DE-E0EEB75EE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86" y="4660320"/>
            <a:ext cx="429542" cy="4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88ECAF-C421-5942-5709-944A9521B989}"/>
              </a:ext>
            </a:extLst>
          </p:cNvPr>
          <p:cNvSpPr txBox="1">
            <a:spLocks/>
          </p:cNvSpPr>
          <p:nvPr/>
        </p:nvSpPr>
        <p:spPr>
          <a:xfrm>
            <a:off x="1226607" y="52840"/>
            <a:ext cx="8678861" cy="1119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Repeat Mistakes!!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10D21-8D1B-56AF-5873-9CE64C764084}"/>
              </a:ext>
            </a:extLst>
          </p:cNvPr>
          <p:cNvSpPr txBox="1"/>
          <p:nvPr/>
        </p:nvSpPr>
        <p:spPr>
          <a:xfrm>
            <a:off x="8241570" y="2382489"/>
            <a:ext cx="332779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A100, A94, A95 </a:t>
            </a:r>
            <a:r>
              <a:rPr lang="en-US" sz="2400" dirty="0"/>
              <a:t>are repeating the same mistake thrice.</a:t>
            </a:r>
          </a:p>
          <a:p>
            <a:endParaRPr lang="en-US" sz="2400" dirty="0"/>
          </a:p>
          <a:p>
            <a:r>
              <a:rPr lang="en-US" sz="2400" dirty="0"/>
              <a:t>What’s causing this? Human or other factors?</a:t>
            </a:r>
            <a:endParaRPr lang="en-US" sz="2400" b="1" dirty="0"/>
          </a:p>
        </p:txBody>
      </p:sp>
      <p:pic>
        <p:nvPicPr>
          <p:cNvPr id="18" name="Picture 19" descr="Icon&#10;&#10;Description automatically generated">
            <a:extLst>
              <a:ext uri="{FF2B5EF4-FFF2-40B4-BE49-F238E27FC236}">
                <a16:creationId xmlns:a16="http://schemas.microsoft.com/office/drawing/2014/main" id="{4D8A67D4-AC4A-EFA3-D122-433CD758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66" y="3291620"/>
            <a:ext cx="611982" cy="6119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F7A7CA-79B7-8209-A6B4-1EF8F5EB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1" y="1744763"/>
            <a:ext cx="6863534" cy="45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28AB-04F3-E0DE-178F-8055F8E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1B84-70A4-5E10-7CED-7B182973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11FD0-12CE-4422-6ABE-4A07BB26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45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00C42-BF3B-3AF8-1C3D-22434681A7F5}"/>
              </a:ext>
            </a:extLst>
          </p:cNvPr>
          <p:cNvSpPr txBox="1">
            <a:spLocks/>
          </p:cNvSpPr>
          <p:nvPr/>
        </p:nvSpPr>
        <p:spPr>
          <a:xfrm>
            <a:off x="3014715" y="0"/>
            <a:ext cx="6358867" cy="1003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cs typeface="Calibri Light"/>
              </a:rPr>
              <a:t>Data Process Flow</a:t>
            </a:r>
            <a:endParaRPr lang="en-US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51E6D-81C8-5784-A1DE-BD212EEE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1" y="1317405"/>
            <a:ext cx="11609997" cy="49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081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4EA8B7-E711-472F-2633-31DB6CE2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626"/>
            <a:ext cx="7523954" cy="10121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 by Model</a:t>
            </a:r>
          </a:p>
        </p:txBody>
      </p:sp>
      <p:pic>
        <p:nvPicPr>
          <p:cNvPr id="5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3599FCD0-F7CE-0C77-BCAC-ABA644011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09" b="1"/>
          <a:stretch/>
        </p:blipFill>
        <p:spPr>
          <a:xfrm>
            <a:off x="184767" y="1006300"/>
            <a:ext cx="5850384" cy="565550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907FD6-2DDA-6100-FD9E-F2E99A15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41" y="1984487"/>
            <a:ext cx="581161" cy="58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CC8D5-5BD6-92F3-9B84-C5DF7B087C9D}"/>
              </a:ext>
            </a:extLst>
          </p:cNvPr>
          <p:cNvSpPr txBox="1"/>
          <p:nvPr/>
        </p:nvSpPr>
        <p:spPr>
          <a:xfrm>
            <a:off x="7332610" y="1813403"/>
            <a:ext cx="384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Ford </a:t>
            </a:r>
            <a:r>
              <a:rPr lang="en-US" dirty="0"/>
              <a:t>(89), </a:t>
            </a:r>
            <a:r>
              <a:rPr lang="en-US" b="1" dirty="0"/>
              <a:t>Peterbilt </a:t>
            </a:r>
            <a:r>
              <a:rPr lang="en-US" dirty="0"/>
              <a:t>(81) and </a:t>
            </a:r>
            <a:r>
              <a:rPr lang="en-US" b="1" dirty="0"/>
              <a:t>Caterpillar </a:t>
            </a:r>
            <a:r>
              <a:rPr lang="en-US" dirty="0"/>
              <a:t>(78) held the lion’s share of all the events registered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A326A35-AE7C-603E-02CD-033574A43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51" y="3587532"/>
            <a:ext cx="581161" cy="58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7FA486-C279-B9E6-67EB-8F7E03C84795}"/>
              </a:ext>
            </a:extLst>
          </p:cNvPr>
          <p:cNvSpPr txBox="1"/>
          <p:nvPr/>
        </p:nvSpPr>
        <p:spPr>
          <a:xfrm>
            <a:off x="7332610" y="3422424"/>
            <a:ext cx="397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Western Star</a:t>
            </a:r>
            <a:r>
              <a:rPr lang="en-US" dirty="0"/>
              <a:t>, </a:t>
            </a:r>
            <a:r>
              <a:rPr lang="en-US" b="1" dirty="0"/>
              <a:t>Crane </a:t>
            </a:r>
            <a:r>
              <a:rPr lang="en-US" dirty="0"/>
              <a:t>and </a:t>
            </a:r>
            <a:r>
              <a:rPr lang="en-US" b="1" dirty="0"/>
              <a:t>Freightliner </a:t>
            </a:r>
            <a:r>
              <a:rPr lang="en-US" dirty="0"/>
              <a:t>recorded the fewest events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1E5F2A7-8096-D497-03EB-3E29690C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51" y="4948177"/>
            <a:ext cx="581161" cy="58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46B486-2BF2-11E5-2CC4-E77E9B42C686}"/>
              </a:ext>
            </a:extLst>
          </p:cNvPr>
          <p:cNvSpPr txBox="1"/>
          <p:nvPr/>
        </p:nvSpPr>
        <p:spPr>
          <a:xfrm>
            <a:off x="7372653" y="4776947"/>
            <a:ext cx="397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Additional data points like </a:t>
            </a:r>
            <a:r>
              <a:rPr lang="en-US" b="1" dirty="0"/>
              <a:t>Age </a:t>
            </a:r>
            <a:r>
              <a:rPr lang="en-US" dirty="0"/>
              <a:t>of the truck model would help improve the reliability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7031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6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8581B0-7C3A-43E3-A7E1-D60373E06BC4}"/>
              </a:ext>
            </a:extLst>
          </p:cNvPr>
          <p:cNvSpPr>
            <a:spLocks noGrp="1"/>
          </p:cNvSpPr>
          <p:nvPr/>
        </p:nvSpPr>
        <p:spPr>
          <a:xfrm>
            <a:off x="1023210" y="-42114"/>
            <a:ext cx="9207779" cy="1063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Risk &amp; Models Dashboard</a:t>
            </a:r>
          </a:p>
        </p:txBody>
      </p:sp>
      <p:pic>
        <p:nvPicPr>
          <p:cNvPr id="9" name="Picture 10" descr="Chart&#10;&#10;Description automatically generated">
            <a:extLst>
              <a:ext uri="{FF2B5EF4-FFF2-40B4-BE49-F238E27FC236}">
                <a16:creationId xmlns:a16="http://schemas.microsoft.com/office/drawing/2014/main" id="{3DFCBAB9-57F3-4AF8-6440-51EEC035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957" y="1021512"/>
            <a:ext cx="9908085" cy="5740929"/>
          </a:xfrm>
        </p:spPr>
      </p:pic>
    </p:spTree>
    <p:extLst>
      <p:ext uri="{BB962C8B-B14F-4D97-AF65-F5344CB8AC3E}">
        <p14:creationId xmlns:p14="http://schemas.microsoft.com/office/powerpoint/2010/main" val="185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ECFCFE-205B-877B-A877-F48C5455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717" y="211949"/>
            <a:ext cx="7461993" cy="8459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Top 10 Risky Drivers</a:t>
            </a:r>
            <a:endParaRPr lang="en-US" dirty="0"/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038447-6697-F39A-C236-B99316D9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2" y="1579031"/>
            <a:ext cx="6334940" cy="477387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288D79-1946-4DC0-33E3-43CE23FEE5C6}"/>
              </a:ext>
            </a:extLst>
          </p:cNvPr>
          <p:cNvGrpSpPr/>
          <p:nvPr/>
        </p:nvGrpSpPr>
        <p:grpSpPr>
          <a:xfrm>
            <a:off x="6842087" y="1673000"/>
            <a:ext cx="5349913" cy="4487147"/>
            <a:chOff x="6842087" y="1673000"/>
            <a:chExt cx="5349913" cy="448714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4B7D3C8-4768-0F1D-9D45-C3608A828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87" y="2056243"/>
              <a:ext cx="567462" cy="49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A5109A-7063-792A-D1DB-C174B23F2DF1}"/>
                </a:ext>
              </a:extLst>
            </p:cNvPr>
            <p:cNvSpPr txBox="1"/>
            <p:nvPr/>
          </p:nvSpPr>
          <p:spPr>
            <a:xfrm>
              <a:off x="7646126" y="1673000"/>
              <a:ext cx="445878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Driver A97 </a:t>
              </a:r>
              <a:r>
                <a:rPr lang="en-US" dirty="0"/>
                <a:t>was identified as the riskiest driver, scoring a 10 on the scale. The driver is therefore unsafe and immediate steps should be initiated to remedy this.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3BDD2F-C04D-3D9E-9894-FFC3978771C3}"/>
                </a:ext>
              </a:extLst>
            </p:cNvPr>
            <p:cNvSpPr txBox="1"/>
            <p:nvPr/>
          </p:nvSpPr>
          <p:spPr>
            <a:xfrm>
              <a:off x="7646126" y="3519383"/>
              <a:ext cx="45458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All the remaining drivers had a risk factor score </a:t>
              </a:r>
              <a:r>
                <a:rPr lang="en-US" b="1" dirty="0"/>
                <a:t>below 5</a:t>
              </a:r>
              <a:r>
                <a:rPr lang="en-US" dirty="0"/>
                <a:t>, and hence their driving is considered to be lower on the risk scale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63516F-4E95-611A-77AD-42EA95AB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938" y="3584788"/>
              <a:ext cx="567462" cy="113492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4DEEDC-FC9D-3258-63F5-EFEC5F08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938" y="5309235"/>
              <a:ext cx="579842" cy="51481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36D7FB-B069-6CD2-A8CA-BC0080A3F8D2}"/>
                </a:ext>
              </a:extLst>
            </p:cNvPr>
            <p:cNvSpPr txBox="1"/>
            <p:nvPr/>
          </p:nvSpPr>
          <p:spPr>
            <a:xfrm>
              <a:off x="7646126" y="4959818"/>
              <a:ext cx="45458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Performance of drivers </a:t>
              </a:r>
              <a:r>
                <a:rPr lang="en-US" b="1" dirty="0"/>
                <a:t>A73</a:t>
              </a:r>
              <a:r>
                <a:rPr lang="en-US" dirty="0"/>
                <a:t>, </a:t>
              </a:r>
              <a:r>
                <a:rPr lang="en-US" b="1" dirty="0"/>
                <a:t>A50 </a:t>
              </a:r>
              <a:r>
                <a:rPr lang="en-US" dirty="0"/>
                <a:t>and </a:t>
              </a:r>
              <a:r>
                <a:rPr lang="en-US" b="1" dirty="0"/>
                <a:t>A35 </a:t>
              </a:r>
              <a:r>
                <a:rPr lang="en-US" dirty="0"/>
                <a:t>should still be </a:t>
              </a:r>
              <a:r>
                <a:rPr lang="en-US" b="1" dirty="0"/>
                <a:t>monitored</a:t>
              </a:r>
              <a:r>
                <a:rPr lang="en-US" dirty="0"/>
                <a:t>, to ensure they continue maintaining lower risk factor while driving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4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F2169F-358A-9DA1-6608-2F471B18FEEA}"/>
              </a:ext>
            </a:extLst>
          </p:cNvPr>
          <p:cNvSpPr txBox="1">
            <a:spLocks/>
          </p:cNvSpPr>
          <p:nvPr/>
        </p:nvSpPr>
        <p:spPr>
          <a:xfrm>
            <a:off x="235131" y="407987"/>
            <a:ext cx="10611885" cy="1301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Risk Factor by Models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D5A25A90-FFCC-DBC3-D7B3-83CF9505F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25" y="1789235"/>
            <a:ext cx="6789206" cy="45070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52C813-C89E-1813-3E83-CE00BC226F06}"/>
              </a:ext>
            </a:extLst>
          </p:cNvPr>
          <p:cNvSpPr txBox="1"/>
          <p:nvPr/>
        </p:nvSpPr>
        <p:spPr>
          <a:xfrm>
            <a:off x="7960348" y="1738244"/>
            <a:ext cx="3291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Oshkosh</a:t>
            </a:r>
            <a:r>
              <a:rPr lang="en-US" dirty="0"/>
              <a:t>, </a:t>
            </a:r>
            <a:r>
              <a:rPr lang="en-US" b="1" dirty="0"/>
              <a:t>Crane </a:t>
            </a:r>
            <a:r>
              <a:rPr lang="en-US" dirty="0"/>
              <a:t>and </a:t>
            </a:r>
            <a:r>
              <a:rPr lang="en-US" b="1" dirty="0"/>
              <a:t>Hino </a:t>
            </a:r>
            <a:r>
              <a:rPr lang="en-US" dirty="0"/>
              <a:t>were found to be the riskiest models. ANT would be better served collaborating with other vendors for their trucking needs.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44FB9-FCC6-DBC0-F577-2AE08846B06D}"/>
              </a:ext>
            </a:extLst>
          </p:cNvPr>
          <p:cNvSpPr txBox="1"/>
          <p:nvPr/>
        </p:nvSpPr>
        <p:spPr>
          <a:xfrm>
            <a:off x="8055428" y="3776276"/>
            <a:ext cx="3606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Alternately, </a:t>
            </a:r>
            <a:r>
              <a:rPr lang="en-US" b="1" dirty="0"/>
              <a:t>Navistar</a:t>
            </a:r>
            <a:r>
              <a:rPr lang="en-US" dirty="0"/>
              <a:t>, </a:t>
            </a:r>
            <a:r>
              <a:rPr lang="en-US" b="1" dirty="0"/>
              <a:t>Western Star </a:t>
            </a:r>
            <a:r>
              <a:rPr lang="en-US" dirty="0"/>
              <a:t>and </a:t>
            </a:r>
            <a:r>
              <a:rPr lang="en-US" b="1" dirty="0"/>
              <a:t>Kenworth </a:t>
            </a:r>
            <a:r>
              <a:rPr lang="en-US" dirty="0"/>
              <a:t>are great low-risk options, with which the </a:t>
            </a:r>
            <a:r>
              <a:rPr lang="en-US" b="1" dirty="0"/>
              <a:t>partnerships can be enhanced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EB32B46E-8909-1F97-5426-302B9392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22" y="2417914"/>
            <a:ext cx="668383" cy="6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B7AEF7A4-2AE7-0677-9FE6-A42CBBC32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21" y="4189008"/>
            <a:ext cx="668383" cy="6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FC114DE-C529-F97F-1133-43FD32A0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21" y="5553985"/>
            <a:ext cx="668383" cy="6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F3930-2310-1F97-B87A-B065B10EB5FF}"/>
              </a:ext>
            </a:extLst>
          </p:cNvPr>
          <p:cNvSpPr txBox="1"/>
          <p:nvPr/>
        </p:nvSpPr>
        <p:spPr>
          <a:xfrm>
            <a:off x="8055428" y="5185402"/>
            <a:ext cx="3606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Do factors like </a:t>
            </a:r>
            <a:r>
              <a:rPr lang="en-US" b="1" dirty="0"/>
              <a:t>size of the truck </a:t>
            </a:r>
            <a:r>
              <a:rPr lang="en-US" dirty="0"/>
              <a:t>influence the model risk factor? We’d like to have such inputs to predict more accurately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63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88ECAF-C421-5942-5709-944A9521B989}"/>
              </a:ext>
            </a:extLst>
          </p:cNvPr>
          <p:cNvSpPr txBox="1">
            <a:spLocks/>
          </p:cNvSpPr>
          <p:nvPr/>
        </p:nvSpPr>
        <p:spPr>
          <a:xfrm>
            <a:off x="1226607" y="52840"/>
            <a:ext cx="8678861" cy="1119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 by Velocity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695C4DB8-DA25-F309-60D6-61FEFF8B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383546"/>
            <a:ext cx="7041010" cy="3400593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210D21-8D1B-56AF-5873-9CE64C764084}"/>
              </a:ext>
            </a:extLst>
          </p:cNvPr>
          <p:cNvSpPr txBox="1"/>
          <p:nvPr/>
        </p:nvSpPr>
        <p:spPr>
          <a:xfrm>
            <a:off x="8191499" y="2256232"/>
            <a:ext cx="33277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Alarming number of events for </a:t>
            </a:r>
            <a:r>
              <a:rPr lang="en-US" b="1" dirty="0"/>
              <a:t>velocity &lt;5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EE966-3E2D-3856-091A-B4EBEBA90A19}"/>
              </a:ext>
            </a:extLst>
          </p:cNvPr>
          <p:cNvSpPr txBox="1"/>
          <p:nvPr/>
        </p:nvSpPr>
        <p:spPr>
          <a:xfrm>
            <a:off x="8191499" y="3292076"/>
            <a:ext cx="3446858" cy="9352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Jump in the # of events when velocity is between </a:t>
            </a:r>
            <a:r>
              <a:rPr lang="en-US" b="1" dirty="0"/>
              <a:t>40-55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72599-AE2A-3561-C1C3-BB599A60B855}"/>
              </a:ext>
            </a:extLst>
          </p:cNvPr>
          <p:cNvSpPr txBox="1"/>
          <p:nvPr/>
        </p:nvSpPr>
        <p:spPr>
          <a:xfrm>
            <a:off x="8191499" y="4518419"/>
            <a:ext cx="35659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Events at </a:t>
            </a:r>
            <a:r>
              <a:rPr lang="en-US" b="1" dirty="0"/>
              <a:t>velocity &gt;70</a:t>
            </a:r>
            <a:r>
              <a:rPr lang="en-US" dirty="0"/>
              <a:t>: A case of </a:t>
            </a:r>
            <a:r>
              <a:rPr lang="en-US" b="1" dirty="0"/>
              <a:t>over-speeding </a:t>
            </a:r>
            <a:r>
              <a:rPr lang="en-US" dirty="0"/>
              <a:t>directly correlating with the events</a:t>
            </a:r>
          </a:p>
        </p:txBody>
      </p:sp>
      <p:pic>
        <p:nvPicPr>
          <p:cNvPr id="18" name="Picture 19" descr="Icon&#10;&#10;Description automatically generated">
            <a:extLst>
              <a:ext uri="{FF2B5EF4-FFF2-40B4-BE49-F238E27FC236}">
                <a16:creationId xmlns:a16="http://schemas.microsoft.com/office/drawing/2014/main" id="{4D8A67D4-AC4A-EFA3-D122-433CD758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271712"/>
            <a:ext cx="611982" cy="61198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EA5F8C1-06C0-68EF-B3A4-B6C8674C5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06" y="3498056"/>
            <a:ext cx="611982" cy="61198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8EFB696-CC1E-609F-3D82-8956C79F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06" y="4629150"/>
            <a:ext cx="611982" cy="6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CCEF7F6-0F58-4CE0-B7EF-4C9FFC70B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421134" y="775850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97D37F-8E73-90C6-3011-0C63C5F0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97" y="1984909"/>
            <a:ext cx="4290098" cy="151529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Non-normal Events by city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0DC125DC-C675-BCDD-B9A4-B992ADD2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95" y="319489"/>
            <a:ext cx="6831948" cy="6016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960E5-0AD3-6B39-E14C-B7A96F2F7FB7}"/>
              </a:ext>
            </a:extLst>
          </p:cNvPr>
          <p:cNvSpPr txBox="1"/>
          <p:nvPr/>
        </p:nvSpPr>
        <p:spPr>
          <a:xfrm>
            <a:off x="766140" y="3576365"/>
            <a:ext cx="403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Non-normal events clustered more towards the North and South of California. Very few events recorded in the central part</a:t>
            </a:r>
          </a:p>
          <a:p>
            <a:pPr algn="just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C97002-CD90-5E8B-C51D-667224983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9" y="3889715"/>
            <a:ext cx="341794" cy="465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1C642-C47A-DD4A-BEC0-9CA837B33F1E}"/>
              </a:ext>
            </a:extLst>
          </p:cNvPr>
          <p:cNvSpPr txBox="1"/>
          <p:nvPr/>
        </p:nvSpPr>
        <p:spPr>
          <a:xfrm>
            <a:off x="766140" y="4869135"/>
            <a:ext cx="4172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conclusively derive the reason why some cities had more events than the others. It could be influenced due to geography or topography, poor city infra, lack  strict traffic rules.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73EDB9-6A0E-FC6A-CB9E-633524CC8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5" y="5448465"/>
            <a:ext cx="341794" cy="4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4037C1C0-FADA-40C7-B923-037899A24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3C22F3-5581-F9F2-9A71-1BDB8B7C4AFB}"/>
              </a:ext>
            </a:extLst>
          </p:cNvPr>
          <p:cNvSpPr>
            <a:spLocks noGrp="1"/>
          </p:cNvSpPr>
          <p:nvPr/>
        </p:nvSpPr>
        <p:spPr>
          <a:xfrm>
            <a:off x="4076829" y="-1972"/>
            <a:ext cx="5721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City by Events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9C170E-D202-43A4-B66A-32D3BCD8E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30" r="27207"/>
          <a:stretch/>
        </p:blipFill>
        <p:spPr>
          <a:xfrm>
            <a:off x="1047984" y="1111598"/>
            <a:ext cx="5721484" cy="533025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1" name="Arc 15">
            <a:extLst>
              <a:ext uri="{FF2B5EF4-FFF2-40B4-BE49-F238E27FC236}">
                <a16:creationId xmlns:a16="http://schemas.microsoft.com/office/drawing/2014/main" id="{4B56CC07-3AFD-4C79-AFB2-0428FBBD7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943208">
            <a:off x="-619225" y="5190398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5DF8A-F7BC-2F73-C367-0A4F51A378C0}"/>
              </a:ext>
            </a:extLst>
          </p:cNvPr>
          <p:cNvSpPr txBox="1"/>
          <p:nvPr/>
        </p:nvSpPr>
        <p:spPr>
          <a:xfrm>
            <a:off x="8525223" y="1352077"/>
            <a:ext cx="2629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Top-5 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C2985-D1EA-DA9A-E9C2-88B4D60B1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7" y="3042557"/>
            <a:ext cx="772886" cy="772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9FCA3-7897-4596-00BF-2AF2B55D3F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7" y="3918028"/>
            <a:ext cx="772886" cy="772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E1E4B8-34DA-A3DA-9364-5422CB9001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7" y="4793499"/>
            <a:ext cx="772886" cy="772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E64B5-4740-CAE6-EF5B-E54ABD5A1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7" y="5668970"/>
            <a:ext cx="772886" cy="772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BCD37-29A0-4219-7A94-183F4E9FE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7" y="2167086"/>
            <a:ext cx="772886" cy="772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1AF778-37A9-8893-8505-416F9FD7A41C}"/>
              </a:ext>
            </a:extLst>
          </p:cNvPr>
          <p:cNvSpPr txBox="1"/>
          <p:nvPr/>
        </p:nvSpPr>
        <p:spPr>
          <a:xfrm>
            <a:off x="8514729" y="2258872"/>
            <a:ext cx="262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Santa Rosa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51323-5AD4-5BAD-6E2E-2477EDA5A48A}"/>
              </a:ext>
            </a:extLst>
          </p:cNvPr>
          <p:cNvSpPr txBox="1"/>
          <p:nvPr/>
        </p:nvSpPr>
        <p:spPr>
          <a:xfrm>
            <a:off x="8514728" y="3175171"/>
            <a:ext cx="262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Willits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82A7E-EE91-A0B9-D4F9-C5268BD24646}"/>
              </a:ext>
            </a:extLst>
          </p:cNvPr>
          <p:cNvSpPr txBox="1"/>
          <p:nvPr/>
        </p:nvSpPr>
        <p:spPr>
          <a:xfrm>
            <a:off x="8525223" y="4071609"/>
            <a:ext cx="262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Apple Valley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590D5-CBB6-F3FF-11FA-AC81490EBD39}"/>
              </a:ext>
            </a:extLst>
          </p:cNvPr>
          <p:cNvSpPr txBox="1"/>
          <p:nvPr/>
        </p:nvSpPr>
        <p:spPr>
          <a:xfrm>
            <a:off x="8525223" y="4931905"/>
            <a:ext cx="262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Arbuckle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47D92-945A-3AFB-6936-17DFCBF13B33}"/>
              </a:ext>
            </a:extLst>
          </p:cNvPr>
          <p:cNvSpPr txBox="1"/>
          <p:nvPr/>
        </p:nvSpPr>
        <p:spPr>
          <a:xfrm>
            <a:off x="8525223" y="5850918"/>
            <a:ext cx="262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Antelope</a:t>
            </a:r>
          </a:p>
        </p:txBody>
      </p:sp>
    </p:spTree>
    <p:extLst>
      <p:ext uri="{BB962C8B-B14F-4D97-AF65-F5344CB8AC3E}">
        <p14:creationId xmlns:p14="http://schemas.microsoft.com/office/powerpoint/2010/main" val="120788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3B81B1"/>
      </a:accent1>
      <a:accent2>
        <a:srgbClr val="46B2B1"/>
      </a:accent2>
      <a:accent3>
        <a:srgbClr val="4D62C3"/>
      </a:accent3>
      <a:accent4>
        <a:srgbClr val="B1583B"/>
      </a:accent4>
      <a:accent5>
        <a:srgbClr val="C39B4D"/>
      </a:accent5>
      <a:accent6>
        <a:srgbClr val="9FA838"/>
      </a:accent6>
      <a:hlink>
        <a:srgbClr val="BB703E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426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Rockwell</vt:lpstr>
      <vt:lpstr>ShapesVTI</vt:lpstr>
      <vt:lpstr>Fleet Data Analysis: ANT Trucks</vt:lpstr>
      <vt:lpstr>PowerPoint Presentation</vt:lpstr>
      <vt:lpstr>Events by Model</vt:lpstr>
      <vt:lpstr>PowerPoint Presentation</vt:lpstr>
      <vt:lpstr>Top 10 Risky Drivers</vt:lpstr>
      <vt:lpstr>PowerPoint Presentation</vt:lpstr>
      <vt:lpstr>PowerPoint Presentation</vt:lpstr>
      <vt:lpstr>Non-normal Events by city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.</dc:creator>
  <cp:lastModifiedBy>Kandarpa, Suraj Gopal Tarun</cp:lastModifiedBy>
  <cp:revision>311</cp:revision>
  <dcterms:created xsi:type="dcterms:W3CDTF">2022-07-26T03:00:46Z</dcterms:created>
  <dcterms:modified xsi:type="dcterms:W3CDTF">2022-08-04T05:09:56Z</dcterms:modified>
</cp:coreProperties>
</file>