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old Impact Sans" panose="020B0604020202020204" charset="-12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un" panose="020B0604020202020204" charset="-34"/>
      <p:regular r:id="rId19"/>
    </p:embeddedFont>
    <p:embeddedFont>
      <p:font typeface="Opun Bold" panose="020B0604020202020204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83586" y="3013005"/>
            <a:ext cx="15075714" cy="3322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Comprehensive Data Analysis using SQL Eternal - A Food Delivery Company</a:t>
            </a:r>
          </a:p>
          <a:p>
            <a:pPr marL="0" lvl="0" indent="0" algn="l">
              <a:lnSpc>
                <a:spcPts val="3405"/>
              </a:lnSpc>
            </a:pPr>
            <a:endParaRPr lang="en-US" sz="6386" dirty="0">
              <a:solidFill>
                <a:srgbClr val="000000"/>
              </a:solidFill>
              <a:latin typeface="Bold Impact Sans"/>
              <a:ea typeface="Bold Impact Sans"/>
              <a:cs typeface="Bold Impact Sans"/>
              <a:sym typeface="Bold Impact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865443" y="6823260"/>
            <a:ext cx="6157759" cy="3463740"/>
          </a:xfrm>
          <a:custGeom>
            <a:avLst/>
            <a:gdLst/>
            <a:ahLst/>
            <a:cxnLst/>
            <a:rect l="l" t="t" r="r" b="b"/>
            <a:pathLst>
              <a:path w="6157759" h="3463740">
                <a:moveTo>
                  <a:pt x="0" y="0"/>
                </a:moveTo>
                <a:lnTo>
                  <a:pt x="6157759" y="0"/>
                </a:lnTo>
                <a:lnTo>
                  <a:pt x="6157759" y="3463740"/>
                </a:lnTo>
                <a:lnTo>
                  <a:pt x="0" y="3463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731595" y="1028700"/>
            <a:ext cx="2926230" cy="2242224"/>
          </a:xfrm>
          <a:custGeom>
            <a:avLst/>
            <a:gdLst/>
            <a:ahLst/>
            <a:cxnLst/>
            <a:rect l="l" t="t" r="r" b="b"/>
            <a:pathLst>
              <a:path w="2926230" h="2242224">
                <a:moveTo>
                  <a:pt x="0" y="0"/>
                </a:moveTo>
                <a:lnTo>
                  <a:pt x="2926230" y="0"/>
                </a:lnTo>
                <a:lnTo>
                  <a:pt x="2926230" y="2242224"/>
                </a:lnTo>
                <a:lnTo>
                  <a:pt x="0" y="22422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183586" y="2884921"/>
            <a:ext cx="2750694" cy="48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3"/>
              </a:lnSpc>
              <a:spcBef>
                <a:spcPct val="0"/>
              </a:spcBef>
            </a:pPr>
            <a:r>
              <a:rPr lang="en-US" sz="2945">
                <a:solidFill>
                  <a:srgbClr val="FF914D"/>
                </a:solidFill>
                <a:latin typeface="Opun Bold"/>
                <a:ea typeface="Opun Bold"/>
                <a:cs typeface="Opun Bold"/>
                <a:sym typeface="Opun Bold"/>
              </a:rPr>
              <a:t>Level: Advanced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686573" y="4290744"/>
            <a:ext cx="11988307" cy="3959893"/>
          </a:xfrm>
          <a:custGeom>
            <a:avLst/>
            <a:gdLst/>
            <a:ahLst/>
            <a:cxnLst/>
            <a:rect l="l" t="t" r="r" b="b"/>
            <a:pathLst>
              <a:path w="11988307" h="3959893">
                <a:moveTo>
                  <a:pt x="0" y="0"/>
                </a:moveTo>
                <a:lnTo>
                  <a:pt x="11988308" y="0"/>
                </a:lnTo>
                <a:lnTo>
                  <a:pt x="11988308" y="3959893"/>
                </a:lnTo>
                <a:lnTo>
                  <a:pt x="0" y="3959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36505"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6312778" y="326206"/>
            <a:ext cx="6037272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87674" y="1469834"/>
            <a:ext cx="14359613" cy="149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Orders Without Delivery: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Find orders that were placed but not delivered, and return the restaurant name, city, and the number of not delivered orders.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3644" y="3174051"/>
            <a:ext cx="2358138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12778" y="1692998"/>
            <a:ext cx="5670474" cy="186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5"/>
              </a:lnSpc>
            </a:pPr>
            <a:r>
              <a:rPr lang="en-US" sz="853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0650" y="4114141"/>
            <a:ext cx="15188650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 dirty="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This project highlights my ability to handle complex SQL queries and provides solutions to real-world business problems in the context of a food delivery service like Eternal. The approach taken here demonstrates a structured problem-solving methodology, data manipulation skills, and the ability to derive actionable insights from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72968" y="2365305"/>
            <a:ext cx="10621554" cy="3491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189"/>
              </a:lnSpc>
            </a:pPr>
            <a:r>
              <a:rPr lang="en-US" sz="15993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103125" y="7844972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7" y="0"/>
                </a:lnTo>
                <a:lnTo>
                  <a:pt x="5025167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489339" y="1585236"/>
            <a:ext cx="11264423" cy="6629484"/>
          </a:xfrm>
          <a:custGeom>
            <a:avLst/>
            <a:gdLst/>
            <a:ahLst/>
            <a:cxnLst/>
            <a:rect l="l" t="t" r="r" b="b"/>
            <a:pathLst>
              <a:path w="11264423" h="6629484">
                <a:moveTo>
                  <a:pt x="0" y="0"/>
                </a:moveTo>
                <a:lnTo>
                  <a:pt x="11264423" y="0"/>
                </a:lnTo>
                <a:lnTo>
                  <a:pt x="11264423" y="6629484"/>
                </a:lnTo>
                <a:lnTo>
                  <a:pt x="0" y="6629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417207" y="7005182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2" y="0"/>
                </a:lnTo>
                <a:lnTo>
                  <a:pt x="2081702" y="1595105"/>
                </a:lnTo>
                <a:lnTo>
                  <a:pt x="0" y="1595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46964" y="3754993"/>
            <a:ext cx="1342241" cy="1486586"/>
          </a:xfrm>
          <a:custGeom>
            <a:avLst/>
            <a:gdLst/>
            <a:ahLst/>
            <a:cxnLst/>
            <a:rect l="l" t="t" r="r" b="b"/>
            <a:pathLst>
              <a:path w="1342241" h="1486586">
                <a:moveTo>
                  <a:pt x="0" y="0"/>
                </a:moveTo>
                <a:lnTo>
                  <a:pt x="1342241" y="0"/>
                </a:lnTo>
                <a:lnTo>
                  <a:pt x="1342241" y="1486586"/>
                </a:lnTo>
                <a:lnTo>
                  <a:pt x="0" y="14865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8966" y="156588"/>
            <a:ext cx="12459889" cy="104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Setup (Snowflakes Schemas) </a:t>
            </a:r>
          </a:p>
        </p:txBody>
      </p:sp>
      <p:sp>
        <p:nvSpPr>
          <p:cNvPr id="15" name="Freeform 15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75070" y="172230"/>
            <a:ext cx="17889768" cy="877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57"/>
              </a:lnSpc>
            </a:pPr>
            <a:r>
              <a:rPr lang="en-US" sz="6386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Topics performed in this project</a:t>
            </a:r>
          </a:p>
          <a:p>
            <a:pPr algn="l">
              <a:lnSpc>
                <a:spcPts val="4935"/>
              </a:lnSpc>
            </a:pPr>
            <a:endParaRPr lang="en-US" sz="6386" dirty="0">
              <a:solidFill>
                <a:srgbClr val="000000"/>
              </a:solidFill>
              <a:latin typeface="Bold Impact Sans"/>
              <a:ea typeface="Bold Impact Sans"/>
              <a:cs typeface="Bold Impact Sans"/>
              <a:sym typeface="Bold Impact Sans"/>
            </a:endParaRP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Database Creation and Table Design (Database concepts, constraints)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Retrieval and Filtering (Basics SQL)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Aggregations and Grouping 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Joining Tables (Left Join, Inner Join)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Window Functions(Row Number, Rank, Dense Rank, Lead, Lag)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Date and Time Functions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Conditional Logic 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Subqueries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Ranking and Ordering</a:t>
            </a:r>
          </a:p>
          <a:p>
            <a:pPr marL="626762" lvl="1" indent="-313381" algn="l">
              <a:lnSpc>
                <a:spcPts val="4935"/>
              </a:lnSpc>
              <a:buFont typeface="Arial"/>
              <a:buChar char="•"/>
            </a:pPr>
            <a:r>
              <a:rPr lang="en-US" sz="2903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Data Segmentation (CASE STATEMENT)</a:t>
            </a:r>
          </a:p>
          <a:p>
            <a:pPr marL="0" lvl="0" indent="0" algn="l">
              <a:lnSpc>
                <a:spcPts val="4342"/>
              </a:lnSpc>
            </a:pPr>
            <a:r>
              <a:rPr lang="en-US" sz="2554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78177" y="548810"/>
            <a:ext cx="12471063" cy="754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10"/>
              </a:lnSpc>
            </a:pPr>
            <a:r>
              <a:rPr lang="en-US" sz="38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Solution to 20 critical business problems using SQL</a:t>
            </a:r>
          </a:p>
        </p:txBody>
      </p:sp>
      <p:sp>
        <p:nvSpPr>
          <p:cNvPr id="13" name="Freeform 13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121292" y="2111690"/>
            <a:ext cx="12471063" cy="1274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0"/>
              </a:lnSpc>
            </a:pPr>
            <a:r>
              <a:rPr lang="en-US" sz="2988" dirty="0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Complex SQL queries which showcases problems solving and decision making skills!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48957" y="3961648"/>
            <a:ext cx="9918278" cy="427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Customer Behaviour and Insights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Order and Sales Analysis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Restaurant Performance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Rider Efficiency and Performance</a:t>
            </a:r>
          </a:p>
          <a:p>
            <a:pPr marL="1078496" lvl="1" indent="-539248" algn="l">
              <a:lnSpc>
                <a:spcPts val="6993"/>
              </a:lnSpc>
              <a:buFont typeface="Arial"/>
              <a:buChar char="•"/>
            </a:pPr>
            <a:r>
              <a:rPr lang="en-US" sz="4995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Operational Effectiveness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07996" y="2452434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3"/>
                </a:lnTo>
                <a:lnTo>
                  <a:pt x="0" y="11289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10336" y="2994927"/>
            <a:ext cx="10542752" cy="320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61"/>
              </a:lnSpc>
            </a:pPr>
            <a:r>
              <a:rPr lang="en-US" sz="19258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Let’s start;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001057" y="4574699"/>
            <a:ext cx="9503312" cy="3258360"/>
          </a:xfrm>
          <a:custGeom>
            <a:avLst/>
            <a:gdLst/>
            <a:ahLst/>
            <a:cxnLst/>
            <a:rect l="l" t="t" r="r" b="b"/>
            <a:pathLst>
              <a:path w="9503312" h="3258360">
                <a:moveTo>
                  <a:pt x="0" y="0"/>
                </a:moveTo>
                <a:lnTo>
                  <a:pt x="9503312" y="0"/>
                </a:lnTo>
                <a:lnTo>
                  <a:pt x="9503312" y="3258360"/>
                </a:lnTo>
                <a:lnTo>
                  <a:pt x="0" y="32583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7969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57455" y="2067946"/>
            <a:ext cx="13426748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Top 5 Most Frequently Ordered Dishes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top 5 most frequently ordered dishes by a specific customer in the last year.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73017" y="3536025"/>
            <a:ext cx="2358138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  <p:sp>
        <p:nvSpPr>
          <p:cNvPr id="16" name="Freeform 16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16983" y="3861757"/>
            <a:ext cx="9492060" cy="2563486"/>
          </a:xfrm>
          <a:custGeom>
            <a:avLst/>
            <a:gdLst/>
            <a:ahLst/>
            <a:cxnLst/>
            <a:rect l="l" t="t" r="r" b="b"/>
            <a:pathLst>
              <a:path w="9492060" h="2563486">
                <a:moveTo>
                  <a:pt x="0" y="0"/>
                </a:moveTo>
                <a:lnTo>
                  <a:pt x="9492060" y="0"/>
                </a:lnTo>
                <a:lnTo>
                  <a:pt x="9492060" y="2563486"/>
                </a:lnTo>
                <a:lnTo>
                  <a:pt x="0" y="25634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21634"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4383207" y="7460344"/>
            <a:ext cx="8334449" cy="2069553"/>
          </a:xfrm>
          <a:custGeom>
            <a:avLst/>
            <a:gdLst/>
            <a:ahLst/>
            <a:cxnLst/>
            <a:rect l="l" t="t" r="r" b="b"/>
            <a:pathLst>
              <a:path w="8334449" h="2069553">
                <a:moveTo>
                  <a:pt x="0" y="0"/>
                </a:moveTo>
                <a:lnTo>
                  <a:pt x="8334449" y="0"/>
                </a:lnTo>
                <a:lnTo>
                  <a:pt x="8334449" y="2069553"/>
                </a:lnTo>
                <a:lnTo>
                  <a:pt x="0" y="20695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85303" y="1984690"/>
            <a:ext cx="14285398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Popular Time Slots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Identify the time slots during which the most orders are placed, based on 2-hour intervals.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69864" y="2993359"/>
            <a:ext cx="2358138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95626" y="6516410"/>
            <a:ext cx="2506616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928387" y="4318593"/>
            <a:ext cx="10431226" cy="3445569"/>
          </a:xfrm>
          <a:custGeom>
            <a:avLst/>
            <a:gdLst/>
            <a:ahLst/>
            <a:cxnLst/>
            <a:rect l="l" t="t" r="r" b="b"/>
            <a:pathLst>
              <a:path w="10431226" h="3445569">
                <a:moveTo>
                  <a:pt x="0" y="0"/>
                </a:moveTo>
                <a:lnTo>
                  <a:pt x="10431226" y="0"/>
                </a:lnTo>
                <a:lnTo>
                  <a:pt x="10431226" y="3445568"/>
                </a:lnTo>
                <a:lnTo>
                  <a:pt x="0" y="3445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36505"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85303" y="1984690"/>
            <a:ext cx="12924934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Value Analysis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average order value per customer who has placed more than 750 orders.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3644" y="3174051"/>
            <a:ext cx="2358138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7817" y="6203879"/>
            <a:ext cx="5368734" cy="4792815"/>
          </a:xfrm>
          <a:custGeom>
            <a:avLst/>
            <a:gdLst/>
            <a:ahLst/>
            <a:cxnLst/>
            <a:rect l="l" t="t" r="r" b="b"/>
            <a:pathLst>
              <a:path w="5368734" h="4792815">
                <a:moveTo>
                  <a:pt x="0" y="0"/>
                </a:moveTo>
                <a:lnTo>
                  <a:pt x="5368734" y="0"/>
                </a:lnTo>
                <a:lnTo>
                  <a:pt x="5368734" y="4792815"/>
                </a:lnTo>
                <a:lnTo>
                  <a:pt x="0" y="4792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45731">
            <a:off x="15336566" y="-1028700"/>
            <a:ext cx="3845468" cy="4114800"/>
          </a:xfrm>
          <a:custGeom>
            <a:avLst/>
            <a:gdLst/>
            <a:ahLst/>
            <a:cxnLst/>
            <a:rect l="l" t="t" r="r" b="b"/>
            <a:pathLst>
              <a:path w="3845468" h="4114800">
                <a:moveTo>
                  <a:pt x="0" y="0"/>
                </a:moveTo>
                <a:lnTo>
                  <a:pt x="3845468" y="0"/>
                </a:lnTo>
                <a:lnTo>
                  <a:pt x="3845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390489" y="8600287"/>
            <a:ext cx="922289" cy="92228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12778" y="9522576"/>
            <a:ext cx="650332" cy="6503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0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98036" y="7460344"/>
            <a:ext cx="5025166" cy="2826656"/>
          </a:xfrm>
          <a:custGeom>
            <a:avLst/>
            <a:gdLst/>
            <a:ahLst/>
            <a:cxnLst/>
            <a:rect l="l" t="t" r="r" b="b"/>
            <a:pathLst>
              <a:path w="5025166" h="2826656">
                <a:moveTo>
                  <a:pt x="0" y="0"/>
                </a:moveTo>
                <a:lnTo>
                  <a:pt x="5025166" y="0"/>
                </a:lnTo>
                <a:lnTo>
                  <a:pt x="5025166" y="2826656"/>
                </a:lnTo>
                <a:lnTo>
                  <a:pt x="0" y="28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265411" y="6549796"/>
            <a:ext cx="2081702" cy="1595104"/>
          </a:xfrm>
          <a:custGeom>
            <a:avLst/>
            <a:gdLst/>
            <a:ahLst/>
            <a:cxnLst/>
            <a:rect l="l" t="t" r="r" b="b"/>
            <a:pathLst>
              <a:path w="2081702" h="1595104">
                <a:moveTo>
                  <a:pt x="0" y="0"/>
                </a:moveTo>
                <a:lnTo>
                  <a:pt x="2081703" y="0"/>
                </a:lnTo>
                <a:lnTo>
                  <a:pt x="2081703" y="1595104"/>
                </a:lnTo>
                <a:lnTo>
                  <a:pt x="0" y="15951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23060" y="268915"/>
            <a:ext cx="1136004" cy="1128904"/>
          </a:xfrm>
          <a:custGeom>
            <a:avLst/>
            <a:gdLst/>
            <a:ahLst/>
            <a:cxnLst/>
            <a:rect l="l" t="t" r="r" b="b"/>
            <a:pathLst>
              <a:path w="1136004" h="1128904">
                <a:moveTo>
                  <a:pt x="0" y="0"/>
                </a:moveTo>
                <a:lnTo>
                  <a:pt x="1136004" y="0"/>
                </a:lnTo>
                <a:lnTo>
                  <a:pt x="1136004" y="1128904"/>
                </a:lnTo>
                <a:lnTo>
                  <a:pt x="0" y="11289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928387" y="4318593"/>
            <a:ext cx="10431226" cy="3445569"/>
          </a:xfrm>
          <a:custGeom>
            <a:avLst/>
            <a:gdLst/>
            <a:ahLst/>
            <a:cxnLst/>
            <a:rect l="l" t="t" r="r" b="b"/>
            <a:pathLst>
              <a:path w="10431226" h="3445569">
                <a:moveTo>
                  <a:pt x="0" y="0"/>
                </a:moveTo>
                <a:lnTo>
                  <a:pt x="10431226" y="0"/>
                </a:lnTo>
                <a:lnTo>
                  <a:pt x="10431226" y="3445568"/>
                </a:lnTo>
                <a:lnTo>
                  <a:pt x="0" y="34455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36505"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6312778" y="326206"/>
            <a:ext cx="5546856" cy="107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10"/>
              </a:lnSpc>
            </a:pPr>
            <a:r>
              <a:rPr lang="en-US" sz="4888">
                <a:solidFill>
                  <a:srgbClr val="000000"/>
                </a:solidFill>
                <a:latin typeface="Bold Impact Sans"/>
                <a:ea typeface="Bold Impact Sans"/>
                <a:cs typeface="Bold Impact Sans"/>
                <a:sym typeface="Bold Impact Sans"/>
              </a:rPr>
              <a:t>Business Problem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85303" y="1984690"/>
            <a:ext cx="12924934" cy="993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Order Value Analysis</a:t>
            </a:r>
          </a:p>
          <a:p>
            <a:pPr algn="l">
              <a:lnSpc>
                <a:spcPts val="4003"/>
              </a:lnSpc>
              <a:spcBef>
                <a:spcPct val="0"/>
              </a:spcBef>
            </a:pPr>
            <a:r>
              <a:rPr lang="en-US" sz="2859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Find the average order value per customer who has placed more than 750 orders.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73644" y="3174051"/>
            <a:ext cx="2358138" cy="76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Solution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</Words>
  <Application>Microsoft Office PowerPoint</Application>
  <PresentationFormat>Custom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Opun</vt:lpstr>
      <vt:lpstr>Bold Impact Sans</vt:lpstr>
      <vt:lpstr>Opun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</dc:title>
  <cp:lastModifiedBy>Rishi Pandey</cp:lastModifiedBy>
  <cp:revision>2</cp:revision>
  <dcterms:created xsi:type="dcterms:W3CDTF">2006-08-16T00:00:00Z</dcterms:created>
  <dcterms:modified xsi:type="dcterms:W3CDTF">2025-05-05T05:54:02Z</dcterms:modified>
  <dc:identifier>DAGPbjYcjUk</dc:identifier>
</cp:coreProperties>
</file>