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305" r:id="rId7"/>
    <p:sldId id="306" r:id="rId8"/>
    <p:sldId id="307" r:id="rId9"/>
    <p:sldId id="260" r:id="rId10"/>
    <p:sldId id="353" r:id="rId11"/>
    <p:sldId id="261" r:id="rId12"/>
    <p:sldId id="354" r:id="rId13"/>
    <p:sldId id="362" r:id="rId14"/>
    <p:sldId id="355" r:id="rId15"/>
    <p:sldId id="352" r:id="rId16"/>
    <p:sldId id="356" r:id="rId17"/>
    <p:sldId id="364" r:id="rId18"/>
    <p:sldId id="359" r:id="rId19"/>
    <p:sldId id="365" r:id="rId20"/>
    <p:sldId id="366" r:id="rId21"/>
    <p:sldId id="367" r:id="rId22"/>
    <p:sldId id="368" r:id="rId23"/>
    <p:sldId id="370" r:id="rId24"/>
    <p:sldId id="371" r:id="rId25"/>
    <p:sldId id="372" r:id="rId26"/>
    <p:sldId id="373" r:id="rId27"/>
    <p:sldId id="262" r:id="rId28"/>
  </p:sldIdLst>
  <p:sldSz cx="9144000" cy="5143500"/>
  <p:notesSz cx="6858000" cy="9144000"/>
  <p:embeddedFontLst>
    <p:embeddedFont>
      <p:font typeface="Montserrat" panose="00000500000000000000"/>
      <p:regular r:id="rId32"/>
    </p:embeddedFont>
    <p:embeddedFont>
      <p:font typeface="Nunito Sans" panose="00000500000000000000"/>
      <p:regular r:id="rId33"/>
    </p:embeddedFont>
    <p:embeddedFont>
      <p:font typeface="Nunito SemiBold" panose="00000700000000000000" charset="0"/>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9429f0dfb6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429f0dfb6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9429f0dfb6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429f0dfb6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9429f0dfb6_0_2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429f0dfb6_0_2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97ba9dafd3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7ba9dafd3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97cd7c7f20_0_1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97cd7c7f20_0_1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97ba9dafd3_1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97ba9dafd3_1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97ba9dafd3_1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713100" y="744575"/>
            <a:ext cx="37764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type="subTitle" idx="1"/>
          </p:nvPr>
        </p:nvSpPr>
        <p:spPr>
          <a:xfrm>
            <a:off x="713100" y="2797175"/>
            <a:ext cx="22860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0" y="3737941"/>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1"/>
          <p:cNvSpPr/>
          <p:nvPr/>
        </p:nvSpPr>
        <p:spPr>
          <a:xfrm rot="10800000">
            <a:off x="2081311" y="-1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1573725" y="1390525"/>
            <a:ext cx="5998500" cy="109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8" name="Google Shape;58;p11"/>
          <p:cNvSpPr txBox="1"/>
          <p:nvPr>
            <p:ph type="subTitle" idx="1"/>
          </p:nvPr>
        </p:nvSpPr>
        <p:spPr>
          <a:xfrm>
            <a:off x="1571625" y="2570650"/>
            <a:ext cx="5998500" cy="5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0" name="Shape 60"/>
        <p:cNvGrpSpPr/>
        <p:nvPr/>
      </p:nvGrpSpPr>
      <p:grpSpPr>
        <a:xfrm>
          <a:off x="0" y="0"/>
          <a:ext cx="0" cy="0"/>
          <a:chOff x="0" y="0"/>
          <a:chExt cx="0" cy="0"/>
        </a:xfrm>
      </p:grpSpPr>
      <p:sp>
        <p:nvSpPr>
          <p:cNvPr id="61" name="Google Shape;61;p13"/>
          <p:cNvSpPr/>
          <p:nvPr/>
        </p:nvSpPr>
        <p:spPr>
          <a:xfrm>
            <a:off x="0" y="217805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3"/>
          <p:cNvSpPr/>
          <p:nvPr/>
        </p:nvSpPr>
        <p:spPr>
          <a:xfrm rot="10800000">
            <a:off x="6855950" y="-10"/>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3"/>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4" name="Google Shape;64;p13"/>
          <p:cNvSpPr txBox="1"/>
          <p:nvPr>
            <p:ph type="subTitle" idx="1"/>
          </p:nvPr>
        </p:nvSpPr>
        <p:spPr>
          <a:xfrm>
            <a:off x="1483225" y="1527500"/>
            <a:ext cx="2587800" cy="420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65" name="Google Shape;65;p13"/>
          <p:cNvSpPr txBox="1"/>
          <p:nvPr>
            <p:ph type="subTitle" idx="2"/>
          </p:nvPr>
        </p:nvSpPr>
        <p:spPr>
          <a:xfrm>
            <a:off x="1483225" y="187318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3"/>
          <p:cNvSpPr txBox="1"/>
          <p:nvPr>
            <p:ph type="title" idx="3" hasCustomPrompt="1"/>
          </p:nvPr>
        </p:nvSpPr>
        <p:spPr>
          <a:xfrm>
            <a:off x="996825" y="118586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67" name="Google Shape;67;p13"/>
          <p:cNvSpPr txBox="1"/>
          <p:nvPr>
            <p:ph type="subTitle" idx="4"/>
          </p:nvPr>
        </p:nvSpPr>
        <p:spPr>
          <a:xfrm>
            <a:off x="5365375" y="152750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68" name="Google Shape;68;p13"/>
          <p:cNvSpPr txBox="1"/>
          <p:nvPr>
            <p:ph type="subTitle" idx="5"/>
          </p:nvPr>
        </p:nvSpPr>
        <p:spPr>
          <a:xfrm>
            <a:off x="5365375" y="187318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3"/>
          <p:cNvSpPr txBox="1"/>
          <p:nvPr>
            <p:ph type="title" idx="6" hasCustomPrompt="1"/>
          </p:nvPr>
        </p:nvSpPr>
        <p:spPr>
          <a:xfrm>
            <a:off x="4878975" y="118586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70" name="Google Shape;70;p13"/>
          <p:cNvSpPr txBox="1"/>
          <p:nvPr>
            <p:ph type="subTitle" idx="7"/>
          </p:nvPr>
        </p:nvSpPr>
        <p:spPr>
          <a:xfrm>
            <a:off x="1483225" y="331005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1" name="Google Shape;71;p13"/>
          <p:cNvSpPr txBox="1"/>
          <p:nvPr>
            <p:ph type="subTitle" idx="8"/>
          </p:nvPr>
        </p:nvSpPr>
        <p:spPr>
          <a:xfrm>
            <a:off x="1483225" y="365573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3"/>
          <p:cNvSpPr txBox="1"/>
          <p:nvPr>
            <p:ph type="title" idx="9" hasCustomPrompt="1"/>
          </p:nvPr>
        </p:nvSpPr>
        <p:spPr>
          <a:xfrm>
            <a:off x="996825" y="296841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73" name="Google Shape;73;p13"/>
          <p:cNvSpPr txBox="1"/>
          <p:nvPr>
            <p:ph type="subTitle" idx="13"/>
          </p:nvPr>
        </p:nvSpPr>
        <p:spPr>
          <a:xfrm>
            <a:off x="5365375" y="331005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4" name="Google Shape;74;p13"/>
          <p:cNvSpPr txBox="1"/>
          <p:nvPr>
            <p:ph type="subTitle" idx="14"/>
          </p:nvPr>
        </p:nvSpPr>
        <p:spPr>
          <a:xfrm>
            <a:off x="5365375" y="365573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3"/>
          <p:cNvSpPr txBox="1"/>
          <p:nvPr>
            <p:ph type="title" idx="15" hasCustomPrompt="1"/>
          </p:nvPr>
        </p:nvSpPr>
        <p:spPr>
          <a:xfrm>
            <a:off x="4878975" y="296841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76" name="Shape 76"/>
        <p:cNvGrpSpPr/>
        <p:nvPr/>
      </p:nvGrpSpPr>
      <p:grpSpPr>
        <a:xfrm>
          <a:off x="0" y="0"/>
          <a:ext cx="0" cy="0"/>
          <a:chOff x="0" y="0"/>
          <a:chExt cx="0" cy="0"/>
        </a:xfrm>
      </p:grpSpPr>
      <p:sp>
        <p:nvSpPr>
          <p:cNvPr id="77" name="Google Shape;77;p14"/>
          <p:cNvSpPr/>
          <p:nvPr/>
        </p:nvSpPr>
        <p:spPr>
          <a:xfrm rot="10800000">
            <a:off x="5583942" y="-5635"/>
            <a:ext cx="3560058" cy="1853485"/>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4"/>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79" name="Google Shape;79;p14"/>
          <p:cNvSpPr txBox="1"/>
          <p:nvPr>
            <p:ph type="subTitle" idx="1"/>
          </p:nvPr>
        </p:nvSpPr>
        <p:spPr>
          <a:xfrm>
            <a:off x="903676" y="12562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0" name="Google Shape;80;p14"/>
          <p:cNvSpPr txBox="1"/>
          <p:nvPr>
            <p:ph type="subTitle" idx="2"/>
          </p:nvPr>
        </p:nvSpPr>
        <p:spPr>
          <a:xfrm>
            <a:off x="905626" y="16007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1" name="Google Shape;81;p14"/>
          <p:cNvSpPr txBox="1"/>
          <p:nvPr>
            <p:ph type="subTitle" idx="3"/>
          </p:nvPr>
        </p:nvSpPr>
        <p:spPr>
          <a:xfrm>
            <a:off x="3535126" y="12562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2" name="Google Shape;82;p14"/>
          <p:cNvSpPr txBox="1"/>
          <p:nvPr>
            <p:ph type="subTitle" idx="4"/>
          </p:nvPr>
        </p:nvSpPr>
        <p:spPr>
          <a:xfrm>
            <a:off x="3535126" y="16007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3" name="Google Shape;83;p14"/>
          <p:cNvSpPr txBox="1"/>
          <p:nvPr>
            <p:ph type="subTitle" idx="5"/>
          </p:nvPr>
        </p:nvSpPr>
        <p:spPr>
          <a:xfrm>
            <a:off x="6164625" y="12562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4" name="Google Shape;84;p14"/>
          <p:cNvSpPr txBox="1"/>
          <p:nvPr>
            <p:ph type="subTitle" idx="6"/>
          </p:nvPr>
        </p:nvSpPr>
        <p:spPr>
          <a:xfrm>
            <a:off x="6164625" y="16007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5" name="Google Shape;85;p14"/>
          <p:cNvSpPr txBox="1"/>
          <p:nvPr>
            <p:ph type="subTitle" idx="7"/>
          </p:nvPr>
        </p:nvSpPr>
        <p:spPr>
          <a:xfrm>
            <a:off x="905626" y="30875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6" name="Google Shape;86;p14"/>
          <p:cNvSpPr txBox="1"/>
          <p:nvPr>
            <p:ph type="subTitle" idx="8"/>
          </p:nvPr>
        </p:nvSpPr>
        <p:spPr>
          <a:xfrm>
            <a:off x="905626" y="34320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7" name="Google Shape;87;p14"/>
          <p:cNvSpPr txBox="1"/>
          <p:nvPr>
            <p:ph type="subTitle" idx="9"/>
          </p:nvPr>
        </p:nvSpPr>
        <p:spPr>
          <a:xfrm>
            <a:off x="3535126" y="30875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88" name="Google Shape;88;p14"/>
          <p:cNvSpPr txBox="1"/>
          <p:nvPr>
            <p:ph type="subTitle" idx="13"/>
          </p:nvPr>
        </p:nvSpPr>
        <p:spPr>
          <a:xfrm>
            <a:off x="3535126" y="34320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9" name="Google Shape;89;p14"/>
          <p:cNvSpPr txBox="1"/>
          <p:nvPr>
            <p:ph type="subTitle" idx="14"/>
          </p:nvPr>
        </p:nvSpPr>
        <p:spPr>
          <a:xfrm>
            <a:off x="6164625" y="3087559"/>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90" name="Google Shape;90;p14"/>
          <p:cNvSpPr txBox="1"/>
          <p:nvPr>
            <p:ph type="subTitle" idx="15"/>
          </p:nvPr>
        </p:nvSpPr>
        <p:spPr>
          <a:xfrm>
            <a:off x="6164625" y="3432062"/>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91" name="Shape 91"/>
        <p:cNvGrpSpPr/>
        <p:nvPr/>
      </p:nvGrpSpPr>
      <p:grpSpPr>
        <a:xfrm>
          <a:off x="0" y="0"/>
          <a:ext cx="0" cy="0"/>
          <a:chOff x="0" y="0"/>
          <a:chExt cx="0" cy="0"/>
        </a:xfrm>
      </p:grpSpPr>
      <p:sp>
        <p:nvSpPr>
          <p:cNvPr id="92" name="Google Shape;92;p15"/>
          <p:cNvSpPr/>
          <p:nvPr/>
        </p:nvSpPr>
        <p:spPr>
          <a:xfrm>
            <a:off x="-100" y="2490600"/>
            <a:ext cx="9144000" cy="26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txBox="1"/>
          <p:nvPr>
            <p:ph type="subTitle" idx="1"/>
          </p:nvPr>
        </p:nvSpPr>
        <p:spPr>
          <a:xfrm>
            <a:off x="879901"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94" name="Google Shape;94;p15"/>
          <p:cNvSpPr txBox="1"/>
          <p:nvPr>
            <p:ph type="subTitle" idx="2"/>
          </p:nvPr>
        </p:nvSpPr>
        <p:spPr>
          <a:xfrm>
            <a:off x="879901"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5" name="Google Shape;95;p15"/>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96" name="Google Shape;96;p15"/>
          <p:cNvSpPr txBox="1"/>
          <p:nvPr>
            <p:ph type="subTitle" idx="3"/>
          </p:nvPr>
        </p:nvSpPr>
        <p:spPr>
          <a:xfrm>
            <a:off x="3535126"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97" name="Google Shape;97;p15"/>
          <p:cNvSpPr txBox="1"/>
          <p:nvPr>
            <p:ph type="subTitle" idx="4"/>
          </p:nvPr>
        </p:nvSpPr>
        <p:spPr>
          <a:xfrm>
            <a:off x="3535126"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8" name="Google Shape;98;p15"/>
          <p:cNvSpPr txBox="1"/>
          <p:nvPr>
            <p:ph type="subTitle" idx="5"/>
          </p:nvPr>
        </p:nvSpPr>
        <p:spPr>
          <a:xfrm>
            <a:off x="6190351"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99" name="Google Shape;99;p15"/>
          <p:cNvSpPr txBox="1"/>
          <p:nvPr>
            <p:ph type="subTitle" idx="6"/>
          </p:nvPr>
        </p:nvSpPr>
        <p:spPr>
          <a:xfrm>
            <a:off x="6190351"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00" name="Shape 100"/>
        <p:cNvGrpSpPr/>
        <p:nvPr/>
      </p:nvGrpSpPr>
      <p:grpSpPr>
        <a:xfrm>
          <a:off x="0" y="0"/>
          <a:ext cx="0" cy="0"/>
          <a:chOff x="0" y="0"/>
          <a:chExt cx="0" cy="0"/>
        </a:xfrm>
      </p:grpSpPr>
      <p:sp>
        <p:nvSpPr>
          <p:cNvPr id="101" name="Google Shape;101;p16"/>
          <p:cNvSpPr/>
          <p:nvPr/>
        </p:nvSpPr>
        <p:spPr>
          <a:xfrm>
            <a:off x="7050" y="7050"/>
            <a:ext cx="2575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6"/>
          <p:cNvSpPr txBox="1"/>
          <p:nvPr>
            <p:ph type="title"/>
          </p:nvPr>
        </p:nvSpPr>
        <p:spPr>
          <a:xfrm>
            <a:off x="4501450" y="368825"/>
            <a:ext cx="3929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3" name="Google Shape;103;p16"/>
          <p:cNvSpPr/>
          <p:nvPr/>
        </p:nvSpPr>
        <p:spPr>
          <a:xfrm flipH="1">
            <a:off x="6752146" y="3626549"/>
            <a:ext cx="2391854" cy="1528549"/>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6"/>
          <p:cNvSpPr txBox="1"/>
          <p:nvPr>
            <p:ph type="subTitle" idx="1"/>
          </p:nvPr>
        </p:nvSpPr>
        <p:spPr>
          <a:xfrm>
            <a:off x="4651476" y="13956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05" name="Google Shape;105;p16"/>
          <p:cNvSpPr txBox="1"/>
          <p:nvPr>
            <p:ph type="subTitle" idx="2"/>
          </p:nvPr>
        </p:nvSpPr>
        <p:spPr>
          <a:xfrm>
            <a:off x="4651476" y="17412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6" name="Google Shape;106;p16"/>
          <p:cNvSpPr txBox="1"/>
          <p:nvPr>
            <p:ph type="subTitle" idx="3"/>
          </p:nvPr>
        </p:nvSpPr>
        <p:spPr>
          <a:xfrm>
            <a:off x="6682126" y="13956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07" name="Google Shape;107;p16"/>
          <p:cNvSpPr txBox="1"/>
          <p:nvPr>
            <p:ph type="subTitle" idx="4"/>
          </p:nvPr>
        </p:nvSpPr>
        <p:spPr>
          <a:xfrm>
            <a:off x="6682126" y="17412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8" name="Google Shape;108;p16"/>
          <p:cNvSpPr txBox="1"/>
          <p:nvPr>
            <p:ph type="subTitle" idx="5"/>
          </p:nvPr>
        </p:nvSpPr>
        <p:spPr>
          <a:xfrm>
            <a:off x="4651476" y="30480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09" name="Google Shape;109;p16"/>
          <p:cNvSpPr txBox="1"/>
          <p:nvPr>
            <p:ph type="subTitle" idx="6"/>
          </p:nvPr>
        </p:nvSpPr>
        <p:spPr>
          <a:xfrm>
            <a:off x="4651476" y="33936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10" name="Google Shape;110;p16"/>
          <p:cNvSpPr txBox="1"/>
          <p:nvPr>
            <p:ph type="subTitle" idx="7"/>
          </p:nvPr>
        </p:nvSpPr>
        <p:spPr>
          <a:xfrm>
            <a:off x="6682126" y="30480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11" name="Google Shape;111;p16"/>
          <p:cNvSpPr txBox="1"/>
          <p:nvPr>
            <p:ph type="subTitle" idx="8"/>
          </p:nvPr>
        </p:nvSpPr>
        <p:spPr>
          <a:xfrm>
            <a:off x="6682126" y="33936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12" name="Shape 112"/>
        <p:cNvGrpSpPr/>
        <p:nvPr/>
      </p:nvGrpSpPr>
      <p:grpSpPr>
        <a:xfrm>
          <a:off x="0" y="0"/>
          <a:ext cx="0" cy="0"/>
          <a:chOff x="0" y="0"/>
          <a:chExt cx="0" cy="0"/>
        </a:xfrm>
      </p:grpSpPr>
      <p:sp>
        <p:nvSpPr>
          <p:cNvPr id="113" name="Google Shape;113;p17"/>
          <p:cNvSpPr/>
          <p:nvPr/>
        </p:nvSpPr>
        <p:spPr>
          <a:xfrm>
            <a:off x="6872100" y="211675"/>
            <a:ext cx="2053200" cy="2053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7"/>
          <p:cNvSpPr/>
          <p:nvPr/>
        </p:nvSpPr>
        <p:spPr>
          <a:xfrm>
            <a:off x="0" y="2638775"/>
            <a:ext cx="5987604" cy="250477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7"/>
          <p:cNvSpPr txBox="1"/>
          <p:nvPr>
            <p:ph type="title"/>
          </p:nvPr>
        </p:nvSpPr>
        <p:spPr>
          <a:xfrm>
            <a:off x="3389425" y="3209600"/>
            <a:ext cx="2395800" cy="42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16" name="Google Shape;116;p17"/>
          <p:cNvSpPr txBox="1"/>
          <p:nvPr>
            <p:ph type="subTitle" idx="1"/>
          </p:nvPr>
        </p:nvSpPr>
        <p:spPr>
          <a:xfrm>
            <a:off x="1946725" y="1847200"/>
            <a:ext cx="5285100" cy="129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with numbers">
  <p:cSld name="CUSTOM_5">
    <p:spTree>
      <p:nvGrpSpPr>
        <p:cNvPr id="117" name="Shape 117"/>
        <p:cNvGrpSpPr/>
        <p:nvPr/>
      </p:nvGrpSpPr>
      <p:grpSpPr>
        <a:xfrm>
          <a:off x="0" y="0"/>
          <a:ext cx="0" cy="0"/>
          <a:chOff x="0" y="0"/>
          <a:chExt cx="0" cy="0"/>
        </a:xfrm>
      </p:grpSpPr>
      <p:sp>
        <p:nvSpPr>
          <p:cNvPr id="118" name="Google Shape;118;p18"/>
          <p:cNvSpPr/>
          <p:nvPr/>
        </p:nvSpPr>
        <p:spPr>
          <a:xfrm flipH="1">
            <a:off x="2438403" y="869780"/>
            <a:ext cx="6705597" cy="4285357"/>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8"/>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20" name="Google Shape;120;p18"/>
          <p:cNvSpPr txBox="1"/>
          <p:nvPr>
            <p:ph type="subTitle" idx="1"/>
          </p:nvPr>
        </p:nvSpPr>
        <p:spPr>
          <a:xfrm>
            <a:off x="1575225" y="2726059"/>
            <a:ext cx="24507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21" name="Google Shape;121;p18"/>
          <p:cNvSpPr txBox="1"/>
          <p:nvPr>
            <p:ph type="subTitle" idx="2"/>
          </p:nvPr>
        </p:nvSpPr>
        <p:spPr>
          <a:xfrm>
            <a:off x="1575225" y="3070562"/>
            <a:ext cx="2450700" cy="85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8"/>
          <p:cNvSpPr txBox="1"/>
          <p:nvPr>
            <p:ph type="subTitle" idx="3"/>
          </p:nvPr>
        </p:nvSpPr>
        <p:spPr>
          <a:xfrm>
            <a:off x="4928850" y="2726059"/>
            <a:ext cx="24507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panose="00000500000000000000"/>
              <a:buNone/>
              <a:defRPr sz="16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23" name="Google Shape;123;p18"/>
          <p:cNvSpPr txBox="1"/>
          <p:nvPr>
            <p:ph type="subTitle" idx="4"/>
          </p:nvPr>
        </p:nvSpPr>
        <p:spPr>
          <a:xfrm>
            <a:off x="4928850" y="3070562"/>
            <a:ext cx="2450700" cy="85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18"/>
          <p:cNvSpPr txBox="1"/>
          <p:nvPr>
            <p:ph type="title" idx="5" hasCustomPrompt="1"/>
          </p:nvPr>
        </p:nvSpPr>
        <p:spPr>
          <a:xfrm>
            <a:off x="1573725" y="1628650"/>
            <a:ext cx="2450700" cy="109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5" name="Google Shape;125;p18"/>
          <p:cNvSpPr txBox="1"/>
          <p:nvPr>
            <p:ph type="title" idx="6" hasCustomPrompt="1"/>
          </p:nvPr>
        </p:nvSpPr>
        <p:spPr>
          <a:xfrm>
            <a:off x="4931850" y="1628650"/>
            <a:ext cx="2450700" cy="109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solidFill>
                  <a:schemeClr val="l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6">
    <p:spTree>
      <p:nvGrpSpPr>
        <p:cNvPr id="126" name="Shape 126"/>
        <p:cNvGrpSpPr/>
        <p:nvPr/>
      </p:nvGrpSpPr>
      <p:grpSpPr>
        <a:xfrm>
          <a:off x="0" y="0"/>
          <a:ext cx="0" cy="0"/>
          <a:chOff x="0" y="0"/>
          <a:chExt cx="0" cy="0"/>
        </a:xfrm>
      </p:grpSpPr>
      <p:sp>
        <p:nvSpPr>
          <p:cNvPr id="127" name="Google Shape;127;p19"/>
          <p:cNvSpPr/>
          <p:nvPr/>
        </p:nvSpPr>
        <p:spPr>
          <a:xfrm rot="10800000" flipH="1">
            <a:off x="0" y="-25"/>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9"/>
          <p:cNvSpPr txBox="1"/>
          <p:nvPr>
            <p:ph type="title"/>
          </p:nvPr>
        </p:nvSpPr>
        <p:spPr>
          <a:xfrm>
            <a:off x="1111950" y="728188"/>
            <a:ext cx="33468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29" name="Google Shape;129;p19"/>
          <p:cNvSpPr txBox="1"/>
          <p:nvPr>
            <p:ph type="subTitle" idx="1"/>
          </p:nvPr>
        </p:nvSpPr>
        <p:spPr>
          <a:xfrm>
            <a:off x="1111951" y="1331865"/>
            <a:ext cx="3346800" cy="128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7">
    <p:spTree>
      <p:nvGrpSpPr>
        <p:cNvPr id="130" name="Shape 130"/>
        <p:cNvGrpSpPr/>
        <p:nvPr/>
      </p:nvGrpSpPr>
      <p:grpSpPr>
        <a:xfrm>
          <a:off x="0" y="0"/>
          <a:ext cx="0" cy="0"/>
          <a:chOff x="0" y="0"/>
          <a:chExt cx="0" cy="0"/>
        </a:xfrm>
      </p:grpSpPr>
      <p:sp>
        <p:nvSpPr>
          <p:cNvPr id="131" name="Google Shape;131;p20"/>
          <p:cNvSpPr/>
          <p:nvPr/>
        </p:nvSpPr>
        <p:spPr>
          <a:xfrm>
            <a:off x="176400" y="218725"/>
            <a:ext cx="1778100" cy="177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0"/>
          <p:cNvSpPr/>
          <p:nvPr/>
        </p:nvSpPr>
        <p:spPr>
          <a:xfrm flipH="1">
            <a:off x="5524445" y="3629326"/>
            <a:ext cx="3619544" cy="151415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0"/>
          <p:cNvSpPr txBox="1"/>
          <p:nvPr>
            <p:ph type="title"/>
          </p:nvPr>
        </p:nvSpPr>
        <p:spPr>
          <a:xfrm>
            <a:off x="5490150" y="751025"/>
            <a:ext cx="2404800" cy="960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34" name="Google Shape;134;p20"/>
          <p:cNvSpPr txBox="1"/>
          <p:nvPr>
            <p:ph type="subTitle" idx="1"/>
          </p:nvPr>
        </p:nvSpPr>
        <p:spPr>
          <a:xfrm>
            <a:off x="5490150" y="1753372"/>
            <a:ext cx="2404800" cy="126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1"/>
        </a:solidFill>
        <a:effectLst/>
      </p:bgPr>
    </p:bg>
    <p:spTree>
      <p:nvGrpSpPr>
        <p:cNvPr id="13" name="Shape 13"/>
        <p:cNvGrpSpPr/>
        <p:nvPr/>
      </p:nvGrpSpPr>
      <p:grpSpPr>
        <a:xfrm>
          <a:off x="0" y="0"/>
          <a:ext cx="0" cy="0"/>
          <a:chOff x="0" y="0"/>
          <a:chExt cx="0" cy="0"/>
        </a:xfrm>
      </p:grpSpPr>
      <p:sp>
        <p:nvSpPr>
          <p:cNvPr id="14" name="Google Shape;14;p3"/>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p:nvPr>
            <p:ph type="title"/>
          </p:nvPr>
        </p:nvSpPr>
        <p:spPr>
          <a:xfrm>
            <a:off x="3363062" y="1804850"/>
            <a:ext cx="2843700" cy="84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type="subTitle" idx="1"/>
          </p:nvPr>
        </p:nvSpPr>
        <p:spPr>
          <a:xfrm>
            <a:off x="3363062" y="2492925"/>
            <a:ext cx="28437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 name="Google Shape;18;p3"/>
          <p:cNvSpPr txBox="1"/>
          <p:nvPr>
            <p:ph type="title" idx="2" hasCustomPrompt="1"/>
          </p:nvPr>
        </p:nvSpPr>
        <p:spPr>
          <a:xfrm>
            <a:off x="2448025" y="1222975"/>
            <a:ext cx="708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 you">
  <p:cSld name="CUSTOM_8">
    <p:spTree>
      <p:nvGrpSpPr>
        <p:cNvPr id="135" name="Shape 135"/>
        <p:cNvGrpSpPr/>
        <p:nvPr/>
      </p:nvGrpSpPr>
      <p:grpSpPr>
        <a:xfrm>
          <a:off x="0" y="0"/>
          <a:ext cx="0" cy="0"/>
          <a:chOff x="0" y="0"/>
          <a:chExt cx="0" cy="0"/>
        </a:xfrm>
      </p:grpSpPr>
      <p:sp>
        <p:nvSpPr>
          <p:cNvPr id="136" name="Google Shape;136;p21"/>
          <p:cNvSpPr txBox="1"/>
          <p:nvPr>
            <p:ph type="title"/>
          </p:nvPr>
        </p:nvSpPr>
        <p:spPr>
          <a:xfrm>
            <a:off x="713100" y="2620450"/>
            <a:ext cx="2587800" cy="914400"/>
          </a:xfrm>
          <a:prstGeom prst="rect">
            <a:avLst/>
          </a:prstGeom>
        </p:spPr>
        <p:txBody>
          <a:bodyPr spcFirstLastPara="1" wrap="square" lIns="91425" tIns="91425" rIns="91425" bIns="91425" anchor="t"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37" name="Google Shape;137;p21"/>
          <p:cNvSpPr/>
          <p:nvPr/>
        </p:nvSpPr>
        <p:spPr>
          <a:xfrm rot="10800000">
            <a:off x="5517899" y="2539940"/>
            <a:ext cx="3626091" cy="1517007"/>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1"/>
          <p:cNvSpPr/>
          <p:nvPr/>
        </p:nvSpPr>
        <p:spPr>
          <a:xfrm>
            <a:off x="0" y="4604100"/>
            <a:ext cx="878005" cy="53938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txBox="1"/>
          <p:nvPr/>
        </p:nvSpPr>
        <p:spPr>
          <a:xfrm>
            <a:off x="5045700" y="3443875"/>
            <a:ext cx="3385500" cy="74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200">
                <a:latin typeface="Nunito Sans" panose="00000500000000000000"/>
                <a:ea typeface="Nunito Sans" panose="00000500000000000000"/>
                <a:cs typeface="Nunito Sans" panose="00000500000000000000"/>
                <a:sym typeface="Nunito Sans" panose="00000500000000000000"/>
              </a:rPr>
              <a:t>CREDITS: This presentation template was created by Slidesgo, including icons by Flaticon, and infographics &amp; images by Freepik </a:t>
            </a:r>
            <a:endParaRPr sz="1200">
              <a:latin typeface="Nunito Sans" panose="00000500000000000000"/>
              <a:ea typeface="Nunito Sans" panose="00000500000000000000"/>
              <a:cs typeface="Nunito Sans" panose="00000500000000000000"/>
              <a:sym typeface="Nunito Sans" panose="0000050000000000000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0"/>
            <a:ext cx="783234" cy="78323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p:nvPr/>
        </p:nvSpPr>
        <p:spPr>
          <a:xfrm flipH="1">
            <a:off x="7436601" y="4703625"/>
            <a:ext cx="1707399" cy="439865"/>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3" name="Google Shape;23;p4"/>
          <p:cNvSpPr txBox="1"/>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a:off x="0" y="2226457"/>
            <a:ext cx="4748408" cy="2917061"/>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8198900" y="368825"/>
            <a:ext cx="945100" cy="1893725"/>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8" name="Google Shape;28;p5"/>
          <p:cNvSpPr txBox="1"/>
          <p:nvPr>
            <p:ph type="subTitle" idx="1"/>
          </p:nvPr>
        </p:nvSpPr>
        <p:spPr>
          <a:xfrm>
            <a:off x="1800851" y="4001328"/>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29" name="Google Shape;29;p5"/>
          <p:cNvSpPr txBox="1"/>
          <p:nvPr>
            <p:ph type="subTitle" idx="2"/>
          </p:nvPr>
        </p:nvSpPr>
        <p:spPr>
          <a:xfrm>
            <a:off x="1511025"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 name="Google Shape;30;p5"/>
          <p:cNvSpPr txBox="1"/>
          <p:nvPr>
            <p:ph type="subTitle" idx="3"/>
          </p:nvPr>
        </p:nvSpPr>
        <p:spPr>
          <a:xfrm>
            <a:off x="5269276" y="403043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dk1"/>
              </a:buClr>
              <a:buSzPts val="1600"/>
              <a:buFont typeface="Montserrat" panose="00000500000000000000"/>
              <a:buNone/>
              <a:defRPr sz="1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31" name="Google Shape;31;p5"/>
          <p:cNvSpPr txBox="1"/>
          <p:nvPr>
            <p:ph type="subTitle" idx="4"/>
          </p:nvPr>
        </p:nvSpPr>
        <p:spPr>
          <a:xfrm>
            <a:off x="4979450" y="3263112"/>
            <a:ext cx="2651700" cy="8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p6"/>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6"/>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flipH="1">
            <a:off x="5373509" y="2780100"/>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4683300" y="1637475"/>
            <a:ext cx="3346800" cy="5670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9" name="Google Shape;39;p7"/>
          <p:cNvSpPr txBox="1"/>
          <p:nvPr>
            <p:ph type="subTitle" idx="1"/>
          </p:nvPr>
        </p:nvSpPr>
        <p:spPr>
          <a:xfrm>
            <a:off x="4683300" y="2221425"/>
            <a:ext cx="3346800" cy="128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4376975" y="2513100"/>
            <a:ext cx="1206600" cy="1206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8"/>
          <p:cNvSpPr/>
          <p:nvPr/>
        </p:nvSpPr>
        <p:spPr>
          <a:xfrm rot="5400000" flipH="1">
            <a:off x="7427678" y="3427183"/>
            <a:ext cx="1700371" cy="173226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8"/>
          <p:cNvSpPr txBox="1"/>
          <p:nvPr>
            <p:ph type="title"/>
          </p:nvPr>
        </p:nvSpPr>
        <p:spPr>
          <a:xfrm>
            <a:off x="5045400" y="3155125"/>
            <a:ext cx="3163800" cy="1271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txBox="1"/>
          <p:nvPr>
            <p:ph type="title"/>
          </p:nvPr>
        </p:nvSpPr>
        <p:spPr>
          <a:xfrm>
            <a:off x="706350" y="1830475"/>
            <a:ext cx="31635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9"/>
          <p:cNvSpPr txBox="1"/>
          <p:nvPr>
            <p:ph type="body" idx="1"/>
          </p:nvPr>
        </p:nvSpPr>
        <p:spPr>
          <a:xfrm>
            <a:off x="4572000" y="863425"/>
            <a:ext cx="384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48" name="Google Shape;48;p9"/>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9"/>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0"/>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txBox="1"/>
          <p:nvPr>
            <p:ph type="body" idx="1"/>
          </p:nvPr>
        </p:nvSpPr>
        <p:spPr>
          <a:xfrm>
            <a:off x="713100" y="3999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dk1"/>
              </a:buClr>
              <a:buSzPts val="2600"/>
              <a:buFont typeface="Montserrat" panose="00000500000000000000"/>
              <a:buNone/>
              <a:defRPr sz="26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lvl="1"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lvl="2"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lvl="3"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lvl="4"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lvl="5"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lvl="6"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lvl="7"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lvl="8" indent="-317500">
              <a:lnSpc>
                <a:spcPct val="100000"/>
              </a:lnSpc>
              <a:spcBef>
                <a:spcPts val="0"/>
              </a:spcBef>
              <a:spcAft>
                <a:spcPts val="0"/>
              </a:spcAft>
              <a:buClr>
                <a:schemeClr val="dk2"/>
              </a:buClr>
              <a:buSzPts val="1400"/>
              <a:buFont typeface="Nunito Sans" panose="00000500000000000000"/>
              <a:buChar char="■"/>
              <a:defRPr>
                <a:solidFill>
                  <a:schemeClr val="dk2"/>
                </a:solidFill>
                <a:latin typeface="Nunito Sans" panose="00000500000000000000"/>
                <a:ea typeface="Nunito Sans" panose="00000500000000000000"/>
                <a:cs typeface="Nunito Sans" panose="00000500000000000000"/>
                <a:sym typeface="Nunito Sa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50" name="Google Shape;150;p24" descr="C:\Users\Rishi_RiP\Downloads\victor-garcia-oRZDnS2QkuE-unsplash.jpgvictor-garcia-oRZDnS2QkuE-unsplash"/>
          <p:cNvPicPr preferRelativeResize="0"/>
          <p:nvPr/>
        </p:nvPicPr>
        <p:blipFill>
          <a:blip r:embed="rId1"/>
          <a:srcRect/>
          <a:stretch>
            <a:fillRect/>
          </a:stretch>
        </p:blipFill>
        <p:spPr>
          <a:xfrm>
            <a:off x="5715000" y="0"/>
            <a:ext cx="3429000" cy="5143500"/>
          </a:xfrm>
          <a:prstGeom prst="rect">
            <a:avLst/>
          </a:prstGeom>
          <a:noFill/>
          <a:ln>
            <a:noFill/>
          </a:ln>
        </p:spPr>
      </p:pic>
      <p:sp>
        <p:nvSpPr>
          <p:cNvPr id="149" name="Google Shape;149;p24"/>
          <p:cNvSpPr txBox="1"/>
          <p:nvPr>
            <p:ph type="subTitle" idx="1"/>
          </p:nvPr>
        </p:nvSpPr>
        <p:spPr>
          <a:xfrm>
            <a:off x="713100" y="3261995"/>
            <a:ext cx="2286000"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a:t>Rishi Pathak</a:t>
            </a:r>
            <a:endParaRPr lang="en-IN" sz="1600"/>
          </a:p>
          <a:p>
            <a:pPr marL="0" lvl="0" indent="0" algn="l" rtl="0">
              <a:spcBef>
                <a:spcPts val="0"/>
              </a:spcBef>
              <a:spcAft>
                <a:spcPts val="0"/>
              </a:spcAft>
              <a:buNone/>
            </a:pPr>
            <a:r>
              <a:rPr lang="en-IN" sz="1600"/>
              <a:t>170101054</a:t>
            </a:r>
            <a:endParaRPr lang="en-IN" sz="1600"/>
          </a:p>
        </p:txBody>
      </p:sp>
      <p:sp>
        <p:nvSpPr>
          <p:cNvPr id="151" name="Google Shape;151;p24"/>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 name="Google Shape;152;p24"/>
          <p:cNvGrpSpPr/>
          <p:nvPr/>
        </p:nvGrpSpPr>
        <p:grpSpPr>
          <a:xfrm>
            <a:off x="819725" y="4189470"/>
            <a:ext cx="747900" cy="457500"/>
            <a:chOff x="832550" y="3724650"/>
            <a:chExt cx="747900" cy="457500"/>
          </a:xfrm>
        </p:grpSpPr>
        <p:grpSp>
          <p:nvGrpSpPr>
            <p:cNvPr id="153" name="Google Shape;153;p24"/>
            <p:cNvGrpSpPr/>
            <p:nvPr/>
          </p:nvGrpSpPr>
          <p:grpSpPr>
            <a:xfrm>
              <a:off x="832550" y="3724650"/>
              <a:ext cx="747900" cy="457500"/>
              <a:chOff x="832550" y="3724650"/>
              <a:chExt cx="747900" cy="457500"/>
            </a:xfrm>
          </p:grpSpPr>
          <p:sp>
            <p:nvSpPr>
              <p:cNvPr id="154" name="Google Shape;154;p24"/>
              <p:cNvSpPr/>
              <p:nvPr/>
            </p:nvSpPr>
            <p:spPr>
              <a:xfrm>
                <a:off x="832550" y="3724650"/>
                <a:ext cx="747900" cy="457500"/>
              </a:xfrm>
              <a:prstGeom prst="roundRect">
                <a:avLst>
                  <a:gd name="adj" fmla="val 50000"/>
                </a:avLst>
              </a:prstGeom>
              <a:solidFill>
                <a:schemeClr val="accent2"/>
              </a:solidFill>
              <a:ln>
                <a:noFill/>
              </a:ln>
              <a:effectLst>
                <a:outerShdw blurRad="214313" dist="95250" dir="540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 name="Google Shape;155;p24"/>
              <p:cNvGrpSpPr/>
              <p:nvPr/>
            </p:nvGrpSpPr>
            <p:grpSpPr>
              <a:xfrm rot="-5400000">
                <a:off x="1106556" y="3848510"/>
                <a:ext cx="199887" cy="209781"/>
                <a:chOff x="3068825" y="1169625"/>
                <a:chExt cx="90500" cy="94975"/>
              </a:xfrm>
            </p:grpSpPr>
            <p:sp>
              <p:nvSpPr>
                <p:cNvPr id="156" name="Google Shape;156;p24"/>
                <p:cNvSpPr/>
                <p:nvPr/>
              </p:nvSpPr>
              <p:spPr>
                <a:xfrm>
                  <a:off x="3109000" y="1169625"/>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4"/>
                <p:cNvSpPr/>
                <p:nvPr/>
              </p:nvSpPr>
              <p:spPr>
                <a:xfrm>
                  <a:off x="3068825" y="1214800"/>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8" name="Google Shape;158;p24">
              <a:hlinkClick r:id="" action="ppaction://hlinkshowjump?jump=nextslide"/>
            </p:cNvPr>
            <p:cNvSpPr/>
            <p:nvPr/>
          </p:nvSpPr>
          <p:spPr>
            <a:xfrm>
              <a:off x="832550" y="3724650"/>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 name="Google Shape;148;p24"/>
          <p:cNvSpPr txBox="1"/>
          <p:nvPr>
            <p:ph type="ctrTitle"/>
          </p:nvPr>
        </p:nvSpPr>
        <p:spPr>
          <a:xfrm>
            <a:off x="713105" y="432435"/>
            <a:ext cx="5634990" cy="28295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500"/>
              <a:t>Securing the video feed of IP surveillance cameras</a:t>
            </a:r>
            <a:endParaRPr lang="en-GB" sz="4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Algorithm</a:t>
            </a:r>
            <a:endParaRPr lang="en-IN" altLang="en-US"/>
          </a:p>
        </p:txBody>
      </p:sp>
      <p:sp>
        <p:nvSpPr>
          <p:cNvPr id="5" name="Text Placeholder 4"/>
          <p:cNvSpPr/>
          <p:nvPr>
            <p:ph type="body" idx="1"/>
          </p:nvPr>
        </p:nvSpPr>
        <p:spPr/>
        <p:txBody>
          <a:bodyPr anchor="ctr" anchorCtr="0"/>
          <a:p>
            <a:pPr>
              <a:lnSpc>
                <a:spcPct val="115000"/>
              </a:lnSpc>
            </a:pPr>
            <a:r>
              <a:rPr lang="en-IN" altLang="en-US">
                <a:sym typeface="+mn-ea"/>
              </a:rPr>
              <a:t>Now that we know about these terms. Let us start the algorithm.</a:t>
            </a:r>
            <a:endParaRPr lang="en-IN" altLang="en-US">
              <a:sym typeface="+mn-ea"/>
            </a:endParaRPr>
          </a:p>
          <a:p>
            <a:pPr>
              <a:lnSpc>
                <a:spcPct val="115000"/>
              </a:lnSpc>
            </a:pPr>
            <a:r>
              <a:rPr lang="en-IN" altLang="en-US">
                <a:sym typeface="+mn-ea"/>
              </a:rPr>
              <a:t>There will be two ends of the whole algorithm</a:t>
            </a:r>
            <a:r>
              <a:rPr lang="en-US" altLang="en-IN">
                <a:sym typeface="+mn-ea"/>
              </a:rPr>
              <a:t>: Camera end and User end.</a:t>
            </a:r>
            <a:endParaRPr lang="en-US" altLang="en-IN">
              <a:sym typeface="+mn-ea"/>
            </a:endParaRPr>
          </a:p>
          <a:p>
            <a:pPr>
              <a:lnSpc>
                <a:spcPct val="115000"/>
              </a:lnSpc>
            </a:pPr>
            <a:r>
              <a:rPr lang="en-IN" altLang="en-US">
                <a:sym typeface="+mn-ea"/>
              </a:rPr>
              <a:t>The two ends will be connected through two TCP connections. One will be used</a:t>
            </a:r>
            <a:r>
              <a:rPr lang="en-US" altLang="en-IN">
                <a:sym typeface="+mn-ea"/>
              </a:rPr>
              <a:t> </a:t>
            </a:r>
            <a:r>
              <a:rPr lang="en-IN" altLang="en-US">
                <a:sym typeface="+mn-ea"/>
              </a:rPr>
              <a:t>for sending data and the other for sending instructions</a:t>
            </a:r>
            <a:r>
              <a:rPr lang="en-US" altLang="en-IN">
                <a:sym typeface="+mn-ea"/>
              </a:rPr>
              <a:t>.</a:t>
            </a:r>
            <a:endParaRPr lang="en-IN" altLang="en-US">
              <a:sym typeface="+mn-ea"/>
            </a:endParaRPr>
          </a:p>
          <a:p>
            <a:pPr>
              <a:lnSpc>
                <a:spcPct val="115000"/>
              </a:lnSpc>
            </a:pPr>
            <a:r>
              <a:rPr lang="en-IN" altLang="en-US">
                <a:sym typeface="+mn-ea"/>
              </a:rPr>
              <a:t>We will use a special design CSPRNG known as ChaCha20 for generating keystream.</a:t>
            </a:r>
            <a:endParaRPr lang="en-IN" altLang="en-US">
              <a:sym typeface="+mn-ea"/>
            </a:endParaRPr>
          </a:p>
          <a:p>
            <a:pPr>
              <a:lnSpc>
                <a:spcPct val="115000"/>
              </a:lnSpc>
            </a:pPr>
            <a:r>
              <a:rPr lang="en-IN" altLang="en-US">
                <a:sym typeface="+mn-ea"/>
              </a:rPr>
              <a:t>We will use a stream cipher for combining the sequence generated by CSPRNG with our stream data, at some controllable time interval based on the user’s given degree of security. They will be combined using the XOR (exclusive OR) operation bit by bit.</a:t>
            </a:r>
            <a:endParaRPr lang="en-IN" altLang="en-US">
              <a:sym typeface="+mn-ea"/>
            </a:endParaRPr>
          </a:p>
          <a:p>
            <a:pPr>
              <a:lnSpc>
                <a:spcPct val="115000"/>
              </a:lnSpc>
            </a:pPr>
            <a:r>
              <a:rPr lang="en-IN" altLang="en-US">
                <a:sym typeface="+mn-ea"/>
              </a:rPr>
              <a:t> ChaCha20 uses a 256-bit key, 32-bit initial counter, and 96-bit nonce</a:t>
            </a:r>
            <a:r>
              <a:rPr lang="en-US" altLang="en-IN">
                <a:sym typeface="+mn-ea"/>
              </a:rPr>
              <a:t> </a:t>
            </a:r>
            <a:r>
              <a:rPr lang="en-IN" altLang="en-US">
                <a:sym typeface="+mn-ea"/>
              </a:rPr>
              <a:t>to encrypt the stream data.</a:t>
            </a:r>
            <a:endParaRPr lang="en-IN" altLang="en-US">
              <a:sym typeface="+mn-ea"/>
            </a:endParaRPr>
          </a:p>
          <a:p>
            <a:pPr>
              <a:lnSpc>
                <a:spcPct val="115000"/>
              </a:lnSpc>
            </a:pPr>
            <a:r>
              <a:rPr lang="en-IN" altLang="en-US">
                <a:sym typeface="+mn-ea"/>
              </a:rPr>
              <a:t>We will use the RSA cryptosystem for encrypting instructions</a:t>
            </a:r>
            <a:r>
              <a:rPr lang="en-US" altLang="en-IN">
                <a:sym typeface="+mn-ea"/>
              </a:rPr>
              <a:t> </a:t>
            </a:r>
            <a:r>
              <a:rPr lang="en-IN" altLang="en-US">
                <a:sym typeface="+mn-ea"/>
              </a:rPr>
              <a:t>and ChaCha20 requirements. RSA cryptosystem makes use of two keys, a public key used</a:t>
            </a:r>
            <a:r>
              <a:rPr lang="en-US" altLang="en-IN">
                <a:sym typeface="+mn-ea"/>
              </a:rPr>
              <a:t> </a:t>
            </a:r>
            <a:r>
              <a:rPr lang="en-IN" altLang="en-US">
                <a:sym typeface="+mn-ea"/>
              </a:rPr>
              <a:t>for encryption and a private key for decryption or vice versa. In our algorithm, both keys</a:t>
            </a:r>
            <a:r>
              <a:rPr lang="en-US" altLang="en-IN">
                <a:sym typeface="+mn-ea"/>
              </a:rPr>
              <a:t> </a:t>
            </a:r>
            <a:r>
              <a:rPr lang="en-IN" altLang="en-US">
                <a:sym typeface="+mn-ea"/>
              </a:rPr>
              <a:t>are generated at the user end. The public key is sent to the camera end, where it is used to</a:t>
            </a:r>
            <a:r>
              <a:rPr lang="en-US" altLang="en-IN">
                <a:sym typeface="+mn-ea"/>
              </a:rPr>
              <a:t> </a:t>
            </a:r>
            <a:r>
              <a:rPr lang="en-IN" altLang="en-US">
                <a:sym typeface="+mn-ea"/>
              </a:rPr>
              <a:t>encrypt the ChaCha20 key, nonce, and counter, which are later appended to the encrypted</a:t>
            </a:r>
            <a:r>
              <a:rPr lang="en-US" altLang="en-IN">
                <a:sym typeface="+mn-ea"/>
              </a:rPr>
              <a:t> </a:t>
            </a:r>
            <a:r>
              <a:rPr lang="en-IN" altLang="en-US">
                <a:sym typeface="+mn-ea"/>
              </a:rPr>
              <a:t>frame.</a:t>
            </a:r>
            <a:endParaRPr lang="en-I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Algorithm</a:t>
            </a:r>
            <a:endParaRPr lang="en-IN" altLang="en-US"/>
          </a:p>
        </p:txBody>
      </p:sp>
      <p:sp>
        <p:nvSpPr>
          <p:cNvPr id="5" name="Text Placeholder 4"/>
          <p:cNvSpPr/>
          <p:nvPr>
            <p:ph type="body" idx="1"/>
          </p:nvPr>
        </p:nvSpPr>
        <p:spPr/>
        <p:txBody>
          <a:bodyPr anchor="ctr" anchorCtr="0"/>
          <a:p>
            <a:pPr>
              <a:lnSpc>
                <a:spcPct val="115000"/>
              </a:lnSpc>
            </a:pPr>
            <a:r>
              <a:rPr lang="en-IN" altLang="en-US">
                <a:sym typeface="+mn-ea"/>
              </a:rPr>
              <a:t>Decryption at the user end is done in the same method. First, we decrypt the key,</a:t>
            </a:r>
            <a:r>
              <a:rPr lang="en-US" altLang="en-IN">
                <a:sym typeface="+mn-ea"/>
              </a:rPr>
              <a:t> </a:t>
            </a:r>
            <a:r>
              <a:rPr lang="en-IN" altLang="en-US">
                <a:sym typeface="+mn-ea"/>
              </a:rPr>
              <a:t>nonce, and counter through the private key.</a:t>
            </a:r>
            <a:endParaRPr lang="en-IN" altLang="en-US">
              <a:sym typeface="+mn-ea"/>
            </a:endParaRPr>
          </a:p>
          <a:p>
            <a:pPr>
              <a:lnSpc>
                <a:spcPct val="115000"/>
              </a:lnSpc>
            </a:pPr>
            <a:r>
              <a:rPr lang="en-IN" altLang="en-US">
                <a:sym typeface="+mn-ea"/>
              </a:rPr>
              <a:t>The ChaCha20 block function then uses these</a:t>
            </a:r>
            <a:r>
              <a:rPr lang="en-US" altLang="en-IN">
                <a:sym typeface="+mn-ea"/>
              </a:rPr>
              <a:t> </a:t>
            </a:r>
            <a:r>
              <a:rPr lang="en-IN" altLang="en-US">
                <a:sym typeface="+mn-ea"/>
              </a:rPr>
              <a:t>key, nonce, and counter to expand the key to keystream, which is then XORed with the</a:t>
            </a:r>
            <a:r>
              <a:rPr lang="en-US" altLang="en-IN">
                <a:sym typeface="+mn-ea"/>
              </a:rPr>
              <a:t> </a:t>
            </a:r>
            <a:r>
              <a:rPr lang="en-IN" altLang="en-US">
                <a:sym typeface="+mn-ea"/>
              </a:rPr>
              <a:t>encrypted frame data which CSPRNG generated to get back the original data</a:t>
            </a:r>
            <a:r>
              <a:rPr lang="en-US" altLang="en-IN">
                <a:sym typeface="+mn-ea"/>
              </a:rPr>
              <a:t>.</a:t>
            </a:r>
            <a:endParaRPr lang="en-US" altLang="en-IN">
              <a:sym typeface="+mn-ea"/>
            </a:endParaRPr>
          </a:p>
          <a:p>
            <a:pPr>
              <a:lnSpc>
                <a:spcPct val="115000"/>
              </a:lnSpc>
            </a:pPr>
            <a:r>
              <a:rPr lang="en-US" altLang="en-IN">
                <a:sym typeface="+mn-ea"/>
              </a:rPr>
              <a:t>So the data can be converted from no secrecy to encrypted form with a bit of performance overhead.</a:t>
            </a:r>
            <a:endParaRPr lang="en-US" altLang="en-IN">
              <a:sym typeface="+mn-ea"/>
            </a:endParaRPr>
          </a:p>
          <a:p>
            <a:pPr>
              <a:lnSpc>
                <a:spcPct val="115000"/>
              </a:lnSpc>
            </a:pPr>
            <a:r>
              <a:rPr lang="en-US" altLang="en-IN">
                <a:sym typeface="+mn-ea"/>
              </a:rPr>
              <a:t>In the whole process, the private key remains at the user end and is never transmitted.</a:t>
            </a:r>
            <a:endParaRPr lang="en-US" altLang="en-IN">
              <a:sym typeface="+mn-ea"/>
            </a:endParaRPr>
          </a:p>
          <a:p>
            <a:pPr>
              <a:lnSpc>
                <a:spcPct val="115000"/>
              </a:lnSpc>
            </a:pPr>
            <a:r>
              <a:rPr lang="en-US" altLang="en-IN">
                <a:sym typeface="+mn-ea"/>
              </a:rPr>
              <a:t>Therefore, this algorithm with high-speed and secure stream cipher and key encryption cryptosystem will provide enough flexibility, sufficient security, and real-time encryption to the users.</a:t>
            </a:r>
            <a:endParaRPr lang="en-US" altLang="en-IN">
              <a:sym typeface="+mn-ea"/>
            </a:endParaRPr>
          </a:p>
          <a:p>
            <a:pPr>
              <a:lnSpc>
                <a:spcPct val="115000"/>
              </a:lnSpc>
            </a:pPr>
            <a:r>
              <a:rPr lang="en-US" altLang="en-IN">
                <a:sym typeface="+mn-ea"/>
              </a:rPr>
              <a:t>This is the main algorithm.</a:t>
            </a:r>
            <a:endParaRPr lang="en-US" altLang="en-IN">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Algorithm</a:t>
            </a:r>
            <a:endParaRPr lang="en-IN" altLang="en-US"/>
          </a:p>
        </p:txBody>
      </p:sp>
      <p:sp>
        <p:nvSpPr>
          <p:cNvPr id="5" name="Text Placeholder 4"/>
          <p:cNvSpPr/>
          <p:nvPr>
            <p:ph type="body" idx="1"/>
          </p:nvPr>
        </p:nvSpPr>
        <p:spPr/>
        <p:txBody>
          <a:bodyPr anchor="ctr" anchorCtr="0"/>
          <a:p>
            <a:pPr>
              <a:lnSpc>
                <a:spcPct val="115000"/>
              </a:lnSpc>
            </a:pPr>
            <a:r>
              <a:rPr lang="en-IN" altLang="en-US">
                <a:sym typeface="+mn-ea"/>
              </a:rPr>
              <a:t>The problem we are solving consists of video streaming. Although we are using TCP,</a:t>
            </a:r>
            <a:r>
              <a:rPr lang="en-US" altLang="en-IN">
                <a:sym typeface="+mn-ea"/>
              </a:rPr>
              <a:t> </a:t>
            </a:r>
            <a:r>
              <a:rPr lang="en-IN" altLang="en-US">
                <a:sym typeface="+mn-ea"/>
              </a:rPr>
              <a:t>certain packets can still be lost on the way to the user. So we should also find a way to</a:t>
            </a:r>
            <a:r>
              <a:rPr lang="en-US" altLang="en-IN">
                <a:sym typeface="+mn-ea"/>
              </a:rPr>
              <a:t> </a:t>
            </a:r>
            <a:r>
              <a:rPr lang="en-IN" altLang="en-US">
                <a:sym typeface="+mn-ea"/>
              </a:rPr>
              <a:t>synchronize the data sender and receiver with each other.</a:t>
            </a:r>
            <a:endParaRPr lang="en-IN" altLang="en-US">
              <a:sym typeface="+mn-ea"/>
            </a:endParaRPr>
          </a:p>
          <a:p>
            <a:pPr>
              <a:lnSpc>
                <a:spcPct val="115000"/>
              </a:lnSpc>
            </a:pPr>
            <a:r>
              <a:rPr lang="en-IN" altLang="en-US">
                <a:sym typeface="+mn-ea"/>
              </a:rPr>
              <a:t>ChaCha20 successively calls the block function, with the </a:t>
            </a:r>
            <a:r>
              <a:rPr lang="en-IN" altLang="en-US" i="1">
                <a:sym typeface="+mn-ea"/>
              </a:rPr>
              <a:t>same key and nonce</a:t>
            </a:r>
            <a:r>
              <a:rPr lang="en-IN" altLang="en-US">
                <a:sym typeface="+mn-ea"/>
              </a:rPr>
              <a:t>, and </a:t>
            </a:r>
            <a:r>
              <a:rPr lang="en-IN" altLang="en-US" i="1">
                <a:sym typeface="+mn-ea"/>
              </a:rPr>
              <a:t>increasing counter parameters</a:t>
            </a:r>
            <a:r>
              <a:rPr lang="en-IN" altLang="en-US">
                <a:sym typeface="+mn-ea"/>
              </a:rPr>
              <a:t>. Every keystream block is XORed with a data block of an equivalent length before going forward to make the successive block, saving some memory. There is no demand for the data to be an integral multiple of 512 bits. If there is further keystream after the last block, it is removed.</a:t>
            </a:r>
            <a:endParaRPr lang="en-IN" altLang="en-US">
              <a:sym typeface="+mn-ea"/>
            </a:endParaRPr>
          </a:p>
          <a:p>
            <a:pPr>
              <a:lnSpc>
                <a:spcPct val="115000"/>
              </a:lnSpc>
            </a:pPr>
            <a:r>
              <a:rPr lang="en-IN" altLang="en-US">
                <a:sym typeface="+mn-ea"/>
              </a:rPr>
              <a:t> So when the packet is lost in the transmission, receiver detects it using the packet sequence number and then make for this loss by generating a keystream block of 512 bits. So the sender and receiver will remain synchronised.</a:t>
            </a:r>
            <a:endParaRPr lang="en-IN" altLang="en-US">
              <a:sym typeface="+mn-ea"/>
            </a:endParaRPr>
          </a:p>
          <a:p>
            <a:pPr>
              <a:lnSpc>
                <a:spcPct val="115000"/>
              </a:lnSpc>
            </a:pPr>
            <a:r>
              <a:rPr lang="en-IN" altLang="en-US">
                <a:sym typeface="+mn-ea"/>
              </a:rPr>
              <a:t>Another important aspect of surveillance systems is key management. We suggest that</a:t>
            </a:r>
            <a:r>
              <a:rPr lang="en-US" altLang="en-IN">
                <a:sym typeface="+mn-ea"/>
              </a:rPr>
              <a:t> </a:t>
            </a:r>
            <a:r>
              <a:rPr lang="en-IN" altLang="en-US">
                <a:sym typeface="+mn-ea"/>
              </a:rPr>
              <a:t>we change the RSA keypair every fixed amount of time, say 5 minutes. The public key that</a:t>
            </a:r>
            <a:r>
              <a:rPr lang="en-US" altLang="en-IN">
                <a:sym typeface="+mn-ea"/>
              </a:rPr>
              <a:t> </a:t>
            </a:r>
            <a:r>
              <a:rPr lang="en-IN" altLang="en-US">
                <a:sym typeface="+mn-ea"/>
              </a:rPr>
              <a:t>we change after every interval can be sent to the camera end, and the private key remains</a:t>
            </a:r>
            <a:r>
              <a:rPr lang="en-US" altLang="en-IN">
                <a:sym typeface="+mn-ea"/>
              </a:rPr>
              <a:t> </a:t>
            </a:r>
            <a:r>
              <a:rPr lang="en-IN" altLang="en-US">
                <a:sym typeface="+mn-ea"/>
              </a:rPr>
              <a:t>at the user end. </a:t>
            </a:r>
            <a:endParaRPr lang="en-I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cxnSp>
        <p:nvCxnSpPr>
          <p:cNvPr id="480" name="Google Shape;480;p38"/>
          <p:cNvCxnSpPr/>
          <p:nvPr/>
        </p:nvCxnSpPr>
        <p:spPr>
          <a:xfrm>
            <a:off x="7050" y="2953275"/>
            <a:ext cx="9137100" cy="0"/>
          </a:xfrm>
          <a:prstGeom prst="straightConnector1">
            <a:avLst/>
          </a:prstGeom>
          <a:noFill/>
          <a:ln w="9525" cap="flat" cmpd="sng">
            <a:solidFill>
              <a:schemeClr val="accent6"/>
            </a:solidFill>
            <a:prstDash val="dash"/>
            <a:round/>
            <a:headEnd type="none" w="med" len="med"/>
            <a:tailEnd type="none" w="med" len="med"/>
          </a:ln>
        </p:spPr>
      </p:cxnSp>
      <p:sp>
        <p:nvSpPr>
          <p:cNvPr id="481" name="Google Shape;481;p38"/>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Algorithm</a:t>
            </a:r>
            <a:endParaRPr lang="en-IN" altLang="en-GB"/>
          </a:p>
        </p:txBody>
      </p:sp>
      <p:sp>
        <p:nvSpPr>
          <p:cNvPr id="482" name="Google Shape;482;p38"/>
          <p:cNvSpPr txBox="1"/>
          <p:nvPr>
            <p:ph type="subTitle" idx="4294967295"/>
          </p:nvPr>
        </p:nvSpPr>
        <p:spPr>
          <a:xfrm>
            <a:off x="713100" y="1443564"/>
            <a:ext cx="17070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rPr>
              <a:t>ChaCha20</a:t>
            </a:r>
            <a:endPar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483" name="Google Shape;483;p38"/>
          <p:cNvSpPr txBox="1"/>
          <p:nvPr>
            <p:ph type="subTitle" idx="4294967295"/>
          </p:nvPr>
        </p:nvSpPr>
        <p:spPr>
          <a:xfrm>
            <a:off x="648970" y="1788160"/>
            <a:ext cx="1836420" cy="8578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Generate keystream using  CSPRNG, ChaCha20</a:t>
            </a:r>
            <a:endParaRPr lang="en-IN" altLang="en-GB"/>
          </a:p>
        </p:txBody>
      </p:sp>
      <p:sp>
        <p:nvSpPr>
          <p:cNvPr id="484" name="Google Shape;484;p38"/>
          <p:cNvSpPr txBox="1"/>
          <p:nvPr>
            <p:ph type="subTitle" idx="4294967295"/>
          </p:nvPr>
        </p:nvSpPr>
        <p:spPr>
          <a:xfrm>
            <a:off x="3559838" y="1443564"/>
            <a:ext cx="17070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IN" sz="1600" b="1">
                <a:solidFill>
                  <a:schemeClr val="dk1"/>
                </a:solidFill>
                <a:latin typeface="Montserrat" panose="00000500000000000000"/>
                <a:ea typeface="Montserrat" panose="00000500000000000000"/>
                <a:cs typeface="Montserrat" panose="00000500000000000000"/>
                <a:sym typeface="Montserrat" panose="00000500000000000000"/>
              </a:rPr>
              <a:t>Encrypt key</a:t>
            </a:r>
            <a:endParaRPr lang="en-US" altLang="en-IN"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485" name="Google Shape;485;p38"/>
          <p:cNvSpPr txBox="1"/>
          <p:nvPr>
            <p:ph type="subTitle" idx="4294967295"/>
          </p:nvPr>
        </p:nvSpPr>
        <p:spPr>
          <a:xfrm>
            <a:off x="3559838" y="1788064"/>
            <a:ext cx="1707000" cy="8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IN"/>
              <a:t>Encrypt key, nonce and counter using public key</a:t>
            </a:r>
            <a:r>
              <a:rPr lang="en-IN" altLang="en-GB"/>
              <a:t>.</a:t>
            </a:r>
            <a:endParaRPr lang="en-IN" altLang="en-GB"/>
          </a:p>
        </p:txBody>
      </p:sp>
      <p:sp>
        <p:nvSpPr>
          <p:cNvPr id="486" name="Google Shape;486;p38"/>
          <p:cNvSpPr txBox="1"/>
          <p:nvPr>
            <p:ph type="subTitle" idx="4294967295"/>
          </p:nvPr>
        </p:nvSpPr>
        <p:spPr>
          <a:xfrm>
            <a:off x="6202045" y="1443355"/>
            <a:ext cx="2117090" cy="4203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rPr>
              <a:t>Change the seed</a:t>
            </a:r>
            <a:endPar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487" name="Google Shape;487;p38"/>
          <p:cNvSpPr txBox="1"/>
          <p:nvPr>
            <p:ph type="subTitle" idx="4294967295"/>
          </p:nvPr>
        </p:nvSpPr>
        <p:spPr>
          <a:xfrm>
            <a:off x="6406575" y="1788064"/>
            <a:ext cx="1707000" cy="8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C</a:t>
            </a:r>
            <a:r>
              <a:rPr lang="en-GB"/>
              <a:t>hange </a:t>
            </a:r>
            <a:r>
              <a:rPr lang="en-US" altLang="en-GB"/>
              <a:t>RSA keys</a:t>
            </a:r>
            <a:r>
              <a:rPr lang="en-GB"/>
              <a:t> </a:t>
            </a:r>
            <a:r>
              <a:rPr lang="en-IN" altLang="en-GB"/>
              <a:t>after </a:t>
            </a:r>
            <a:r>
              <a:rPr lang="en-GB"/>
              <a:t>every fixed amount of time</a:t>
            </a:r>
            <a:endParaRPr lang="en-IN" altLang="en-GB"/>
          </a:p>
        </p:txBody>
      </p:sp>
      <p:sp>
        <p:nvSpPr>
          <p:cNvPr id="488" name="Google Shape;488;p38"/>
          <p:cNvSpPr txBox="1"/>
          <p:nvPr>
            <p:ph type="subTitle" idx="4294967295"/>
          </p:nvPr>
        </p:nvSpPr>
        <p:spPr>
          <a:xfrm>
            <a:off x="2099310" y="3260725"/>
            <a:ext cx="1781810" cy="4203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rPr>
              <a:t>Stream Cipher</a:t>
            </a:r>
            <a:endPar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489" name="Google Shape;489;p38"/>
          <p:cNvSpPr txBox="1"/>
          <p:nvPr>
            <p:ph type="subTitle" idx="4294967295"/>
          </p:nvPr>
        </p:nvSpPr>
        <p:spPr>
          <a:xfrm>
            <a:off x="2044700" y="3605530"/>
            <a:ext cx="1889760" cy="8578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Use stream cipher to combine the keystream with video</a:t>
            </a:r>
            <a:endParaRPr lang="en-IN" altLang="en-GB"/>
          </a:p>
        </p:txBody>
      </p:sp>
      <p:sp>
        <p:nvSpPr>
          <p:cNvPr id="490" name="Google Shape;490;p38"/>
          <p:cNvSpPr txBox="1"/>
          <p:nvPr>
            <p:ph type="subTitle" idx="4294967295"/>
          </p:nvPr>
        </p:nvSpPr>
        <p:spPr>
          <a:xfrm>
            <a:off x="4983206" y="3260786"/>
            <a:ext cx="17070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rPr>
              <a:t>Decryption</a:t>
            </a:r>
            <a:endParaRPr lang="en-IN" altLang="en-GB"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491" name="Google Shape;491;p38"/>
          <p:cNvSpPr txBox="1"/>
          <p:nvPr>
            <p:ph type="subTitle" idx="4294967295"/>
          </p:nvPr>
        </p:nvSpPr>
        <p:spPr>
          <a:xfrm>
            <a:off x="4983206" y="3605287"/>
            <a:ext cx="1707000" cy="8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Decryption is done at the user using  ChaCha20 block fn. </a:t>
            </a:r>
            <a:endParaRPr lang="en-IN" altLang="en-GB"/>
          </a:p>
        </p:txBody>
      </p:sp>
      <p:sp>
        <p:nvSpPr>
          <p:cNvPr id="492" name="Google Shape;492;p38"/>
          <p:cNvSpPr/>
          <p:nvPr/>
        </p:nvSpPr>
        <p:spPr>
          <a:xfrm>
            <a:off x="1254450"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8"/>
          <p:cNvSpPr txBox="1"/>
          <p:nvPr>
            <p:ph type="title" idx="4294967295"/>
          </p:nvPr>
        </p:nvSpPr>
        <p:spPr>
          <a:xfrm>
            <a:off x="1326900"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lt1"/>
                </a:solidFill>
              </a:rPr>
              <a:t>01</a:t>
            </a:r>
            <a:endParaRPr sz="1600">
              <a:solidFill>
                <a:schemeClr val="lt1"/>
              </a:solidFill>
            </a:endParaRPr>
          </a:p>
        </p:txBody>
      </p:sp>
      <p:sp>
        <p:nvSpPr>
          <p:cNvPr id="494" name="Google Shape;494;p38"/>
          <p:cNvSpPr/>
          <p:nvPr/>
        </p:nvSpPr>
        <p:spPr>
          <a:xfrm>
            <a:off x="2677819"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8"/>
          <p:cNvSpPr/>
          <p:nvPr/>
        </p:nvSpPr>
        <p:spPr>
          <a:xfrm>
            <a:off x="5524556"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8"/>
          <p:cNvSpPr/>
          <p:nvPr/>
        </p:nvSpPr>
        <p:spPr>
          <a:xfrm>
            <a:off x="6947925"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8"/>
          <p:cNvSpPr/>
          <p:nvPr/>
        </p:nvSpPr>
        <p:spPr>
          <a:xfrm>
            <a:off x="4101188"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8"/>
          <p:cNvSpPr txBox="1"/>
          <p:nvPr>
            <p:ph type="title" idx="4294967295"/>
          </p:nvPr>
        </p:nvSpPr>
        <p:spPr>
          <a:xfrm>
            <a:off x="2750275"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lt1"/>
                </a:solidFill>
              </a:rPr>
              <a:t>02</a:t>
            </a:r>
            <a:endParaRPr sz="1600">
              <a:solidFill>
                <a:schemeClr val="lt1"/>
              </a:solidFill>
            </a:endParaRPr>
          </a:p>
        </p:txBody>
      </p:sp>
      <p:sp>
        <p:nvSpPr>
          <p:cNvPr id="499" name="Google Shape;499;p38"/>
          <p:cNvSpPr txBox="1"/>
          <p:nvPr>
            <p:ph type="title" idx="4294967295"/>
          </p:nvPr>
        </p:nvSpPr>
        <p:spPr>
          <a:xfrm>
            <a:off x="4173638"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lt1"/>
                </a:solidFill>
              </a:rPr>
              <a:t>03</a:t>
            </a:r>
            <a:endParaRPr sz="1600">
              <a:solidFill>
                <a:schemeClr val="lt1"/>
              </a:solidFill>
            </a:endParaRPr>
          </a:p>
        </p:txBody>
      </p:sp>
      <p:sp>
        <p:nvSpPr>
          <p:cNvPr id="500" name="Google Shape;500;p38"/>
          <p:cNvSpPr txBox="1"/>
          <p:nvPr>
            <p:ph type="title" idx="4294967295"/>
          </p:nvPr>
        </p:nvSpPr>
        <p:spPr>
          <a:xfrm>
            <a:off x="5597006"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lt1"/>
                </a:solidFill>
              </a:rPr>
              <a:t>04</a:t>
            </a:r>
            <a:endParaRPr sz="1600">
              <a:solidFill>
                <a:schemeClr val="lt1"/>
              </a:solidFill>
            </a:endParaRPr>
          </a:p>
        </p:txBody>
      </p:sp>
      <p:sp>
        <p:nvSpPr>
          <p:cNvPr id="501" name="Google Shape;501;p38"/>
          <p:cNvSpPr txBox="1"/>
          <p:nvPr>
            <p:ph type="title" idx="4294967295"/>
          </p:nvPr>
        </p:nvSpPr>
        <p:spPr>
          <a:xfrm>
            <a:off x="7020375"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lt1"/>
                </a:solidFill>
              </a:rPr>
              <a:t>05</a:t>
            </a:r>
            <a:endParaRPr sz="1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The Solution</a:t>
            </a:r>
            <a:endParaRPr lang="en-US" altLang="en-IN"/>
          </a:p>
        </p:txBody>
      </p:sp>
      <p:sp>
        <p:nvSpPr>
          <p:cNvPr id="5" name="Text Placeholder 4"/>
          <p:cNvSpPr/>
          <p:nvPr>
            <p:ph type="body" idx="1"/>
          </p:nvPr>
        </p:nvSpPr>
        <p:spPr/>
        <p:txBody>
          <a:bodyPr anchor="ctr" anchorCtr="0"/>
          <a:p>
            <a:pPr>
              <a:lnSpc>
                <a:spcPct val="115000"/>
              </a:lnSpc>
            </a:pPr>
            <a:r>
              <a:rPr lang="en-IN" altLang="en-US">
                <a:sym typeface="+mn-ea"/>
              </a:rPr>
              <a:t>We implemented the above-proposed algorithm for testing its performance and feasibility.</a:t>
            </a:r>
            <a:endParaRPr lang="en-IN" altLang="en-US">
              <a:sym typeface="+mn-ea"/>
            </a:endParaRPr>
          </a:p>
          <a:p>
            <a:pPr>
              <a:lnSpc>
                <a:spcPct val="115000"/>
              </a:lnSpc>
            </a:pPr>
            <a:r>
              <a:rPr lang="en-IN" altLang="en-US">
                <a:sym typeface="+mn-ea"/>
              </a:rPr>
              <a:t>The algorithm was coded in Java in Eclipse IDE for Java developers. </a:t>
            </a:r>
            <a:endParaRPr lang="en-IN" altLang="en-US">
              <a:sym typeface="+mn-ea"/>
            </a:endParaRPr>
          </a:p>
          <a:p>
            <a:pPr>
              <a:lnSpc>
                <a:spcPct val="115000"/>
              </a:lnSpc>
            </a:pPr>
            <a:r>
              <a:rPr lang="en-IN" altLang="en-US">
                <a:sym typeface="+mn-ea"/>
              </a:rPr>
              <a:t>The project uses</a:t>
            </a:r>
            <a:r>
              <a:rPr lang="en-US" altLang="en-IN">
                <a:sym typeface="+mn-ea"/>
              </a:rPr>
              <a:t> </a:t>
            </a:r>
            <a:r>
              <a:rPr lang="en-IN" altLang="en-US">
                <a:sym typeface="+mn-ea"/>
              </a:rPr>
              <a:t>a JavaFX platform, an open-source, next-generation client application platform for developing the software interface. It has support for desktop computers and web browsers on</a:t>
            </a:r>
            <a:r>
              <a:rPr lang="en-US" altLang="en-IN">
                <a:sym typeface="+mn-ea"/>
              </a:rPr>
              <a:t> </a:t>
            </a:r>
            <a:r>
              <a:rPr lang="en-IN" altLang="en-US">
                <a:sym typeface="+mn-ea"/>
              </a:rPr>
              <a:t>Windows, macOS, and Linux.</a:t>
            </a:r>
            <a:endParaRPr lang="en-IN" altLang="en-US">
              <a:sym typeface="+mn-ea"/>
            </a:endParaRPr>
          </a:p>
          <a:p>
            <a:pPr>
              <a:lnSpc>
                <a:spcPct val="115000"/>
              </a:lnSpc>
            </a:pPr>
            <a:r>
              <a:rPr lang="en-IN" altLang="en-US">
                <a:sym typeface="+mn-ea"/>
              </a:rPr>
              <a:t>It also uses OpenCV for capturing frames from the camer</a:t>
            </a:r>
            <a:r>
              <a:rPr lang="en-US" altLang="en-IN">
                <a:sym typeface="+mn-ea"/>
              </a:rPr>
              <a:t>a </a:t>
            </a:r>
            <a:r>
              <a:rPr lang="en-IN" altLang="en-US">
                <a:sym typeface="+mn-ea"/>
              </a:rPr>
              <a:t>and other image processing functions proposed in the algorithm.</a:t>
            </a:r>
            <a:endParaRPr lang="en-IN" altLang="en-US">
              <a:sym typeface="+mn-ea"/>
            </a:endParaRPr>
          </a:p>
          <a:p>
            <a:pPr>
              <a:lnSpc>
                <a:spcPct val="115000"/>
              </a:lnSpc>
            </a:pPr>
            <a:r>
              <a:rPr lang="en-US" altLang="en-IN">
                <a:sym typeface="+mn-ea"/>
              </a:rPr>
              <a:t>W</a:t>
            </a:r>
            <a:r>
              <a:rPr lang="en-IN" altLang="en-US">
                <a:sym typeface="+mn-ea"/>
              </a:rPr>
              <a:t>e developed two parts of the software: the camera end and the user end.</a:t>
            </a:r>
            <a:endParaRPr lang="en-IN" altLang="en-US">
              <a:sym typeface="+mn-ea"/>
            </a:endParaRPr>
          </a:p>
          <a:p>
            <a:pPr>
              <a:lnSpc>
                <a:spcPct val="115000"/>
              </a:lnSpc>
            </a:pPr>
            <a:r>
              <a:rPr lang="en-IN" altLang="en-US">
                <a:sym typeface="+mn-ea"/>
              </a:rPr>
              <a:t>In the real world, both the</a:t>
            </a:r>
            <a:r>
              <a:rPr lang="en-US" altLang="en-IN">
                <a:sym typeface="+mn-ea"/>
              </a:rPr>
              <a:t> </a:t>
            </a:r>
            <a:r>
              <a:rPr lang="en-IN" altLang="en-US">
                <a:sym typeface="+mn-ea"/>
              </a:rPr>
              <a:t>software ends will be on different computers. The camera end will be on a chip/small-sized</a:t>
            </a:r>
            <a:r>
              <a:rPr lang="en-US" altLang="en-IN">
                <a:sym typeface="+mn-ea"/>
              </a:rPr>
              <a:t> </a:t>
            </a:r>
            <a:r>
              <a:rPr lang="en-IN" altLang="en-US">
                <a:sym typeface="+mn-ea"/>
              </a:rPr>
              <a:t>computer with no screen to display the interface</a:t>
            </a:r>
            <a:r>
              <a:rPr lang="en-US" altLang="en-IN">
                <a:sym typeface="+mn-ea"/>
              </a:rPr>
              <a:t>.</a:t>
            </a:r>
            <a:endParaRPr lang="en-US" altLang="en-IN">
              <a:sym typeface="+mn-ea"/>
            </a:endParaRPr>
          </a:p>
          <a:p>
            <a:pPr>
              <a:lnSpc>
                <a:spcPct val="115000"/>
              </a:lnSpc>
            </a:pPr>
            <a:r>
              <a:rPr lang="en-US" altLang="en-IN">
                <a:sym typeface="+mn-ea"/>
              </a:rPr>
              <a:t>There would be no screen for the camera end in the real world, so these controls or buttons do not need to be touched for changing the transmitted bytes. The camera interface can be completely controlled from the user end.</a:t>
            </a:r>
            <a:endParaRPr lang="en-US" altLang="en-IN">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32"/>
          <p:cNvSpPr/>
          <p:nvPr/>
        </p:nvSpPr>
        <p:spPr>
          <a:xfrm>
            <a:off x="1329990" y="1785450"/>
            <a:ext cx="3017400" cy="2850300"/>
          </a:xfrm>
          <a:prstGeom prst="roundRect">
            <a:avLst>
              <a:gd name="adj" fmla="val 7549"/>
            </a:avLst>
          </a:prstGeom>
          <a:solidFill>
            <a:schemeClr val="accent1"/>
          </a:solidFill>
          <a:ln>
            <a:noFill/>
          </a:ln>
          <a:effectLst>
            <a:outerShdw blurRad="50800" dist="38100" dir="5400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2"/>
          <p:cNvSpPr txBox="1"/>
          <p:nvPr>
            <p:ph type="subTitle" idx="1"/>
          </p:nvPr>
        </p:nvSpPr>
        <p:spPr>
          <a:xfrm>
            <a:off x="1811011" y="3867978"/>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Camera End</a:t>
            </a:r>
            <a:endParaRPr lang="en-US" altLang="en-GB"/>
          </a:p>
        </p:txBody>
      </p:sp>
      <p:sp>
        <p:nvSpPr>
          <p:cNvPr id="335" name="Google Shape;335;p32"/>
          <p:cNvSpPr txBox="1"/>
          <p:nvPr>
            <p:ph type="subTitle" idx="3"/>
          </p:nvPr>
        </p:nvSpPr>
        <p:spPr>
          <a:xfrm>
            <a:off x="5269276" y="403043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p>
        </p:txBody>
      </p:sp>
      <p:sp>
        <p:nvSpPr>
          <p:cNvPr id="336" name="Google Shape;336;p32"/>
          <p:cNvSpPr txBox="1"/>
          <p:nvPr>
            <p:ph type="subTitle" idx="4"/>
          </p:nvPr>
        </p:nvSpPr>
        <p:spPr>
          <a:xfrm>
            <a:off x="4979450" y="3263112"/>
            <a:ext cx="2651700" cy="8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p>
        </p:txBody>
      </p:sp>
      <p:sp>
        <p:nvSpPr>
          <p:cNvPr id="337" name="Google Shape;337;p32"/>
          <p:cNvSpPr/>
          <p:nvPr/>
        </p:nvSpPr>
        <p:spPr>
          <a:xfrm>
            <a:off x="4796605" y="1785450"/>
            <a:ext cx="3017400" cy="2850300"/>
          </a:xfrm>
          <a:prstGeom prst="roundRect">
            <a:avLst>
              <a:gd name="adj" fmla="val 7549"/>
            </a:avLst>
          </a:prstGeom>
          <a:solidFill>
            <a:schemeClr val="accent1"/>
          </a:solidFill>
          <a:ln>
            <a:noFill/>
          </a:ln>
          <a:effectLst>
            <a:outerShdw blurRad="50800" dist="38100" dir="5400000" algn="t" rotWithShape="0">
              <a:prstClr val="black">
                <a:alpha val="2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38" name="Google Shape;338;p32" descr="C:\Users\radha\OneDrive - Indian Institute of Technology Guwahati\My Creations\user window.jpguser window"/>
          <p:cNvPicPr preferRelativeResize="0">
            <a:picLocks noChangeAspect="1"/>
          </p:cNvPicPr>
          <p:nvPr/>
        </p:nvPicPr>
        <p:blipFill rotWithShape="1">
          <a:blip r:embed="rId1"/>
          <a:srcRect/>
          <a:stretch>
            <a:fillRect/>
          </a:stretch>
        </p:blipFill>
        <p:spPr>
          <a:xfrm>
            <a:off x="4798695" y="1397000"/>
            <a:ext cx="3009600" cy="2138487"/>
          </a:xfrm>
          <a:prstGeom prst="round2SameRect">
            <a:avLst>
              <a:gd name="adj1" fmla="val 16667"/>
              <a:gd name="adj2" fmla="val 0"/>
            </a:avLst>
          </a:prstGeom>
          <a:noFill/>
          <a:ln>
            <a:solidFill>
              <a:srgbClr val="000000">
                <a:alpha val="0"/>
              </a:srgbClr>
            </a:solidFill>
          </a:ln>
          <a:effectLst>
            <a:glow rad="38100">
              <a:schemeClr val="accent4">
                <a:satMod val="175000"/>
                <a:alpha val="20000"/>
              </a:schemeClr>
            </a:glow>
          </a:effectLst>
        </p:spPr>
      </p:pic>
      <p:sp>
        <p:nvSpPr>
          <p:cNvPr id="339" name="Google Shape;339;p32"/>
          <p:cNvSpPr/>
          <p:nvPr/>
        </p:nvSpPr>
        <p:spPr>
          <a:xfrm>
            <a:off x="4921458" y="1518813"/>
            <a:ext cx="420600" cy="4206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2"/>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The Solution</a:t>
            </a:r>
            <a:endParaRPr lang="en-US" altLang="en-GB"/>
          </a:p>
        </p:txBody>
      </p:sp>
      <p:sp>
        <p:nvSpPr>
          <p:cNvPr id="342" name="Google Shape;342;p32"/>
          <p:cNvSpPr txBox="1"/>
          <p:nvPr>
            <p:ph type="subTitle" idx="4294967295"/>
          </p:nvPr>
        </p:nvSpPr>
        <p:spPr>
          <a:xfrm>
            <a:off x="5269355" y="3868613"/>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1600" b="1">
                <a:solidFill>
                  <a:schemeClr val="dk1"/>
                </a:solidFill>
                <a:latin typeface="Montserrat" panose="00000500000000000000"/>
                <a:ea typeface="Montserrat" panose="00000500000000000000"/>
                <a:cs typeface="Montserrat" panose="00000500000000000000"/>
                <a:sym typeface="Montserrat" panose="00000500000000000000"/>
              </a:rPr>
              <a:t>User End</a:t>
            </a:r>
            <a:endParaRPr lang="en-US" altLang="en-GB" sz="1600" b="1">
              <a:solidFill>
                <a:schemeClr val="dk1"/>
              </a:solidFill>
              <a:latin typeface="Montserrat" panose="00000500000000000000"/>
              <a:ea typeface="Montserrat" panose="00000500000000000000"/>
              <a:cs typeface="Montserrat" panose="00000500000000000000"/>
              <a:sym typeface="Montserrat" panose="00000500000000000000"/>
            </a:endParaRPr>
          </a:p>
        </p:txBody>
      </p:sp>
      <p:pic>
        <p:nvPicPr>
          <p:cNvPr id="343" name="Google Shape;343;p32" descr="C:\Users\radha\OneDrive - Indian Institute of Technology Guwahati\My Creations\camera window.jpgcamera window"/>
          <p:cNvPicPr preferRelativeResize="0">
            <a:picLocks noChangeAspect="1"/>
          </p:cNvPicPr>
          <p:nvPr/>
        </p:nvPicPr>
        <p:blipFill rotWithShape="1">
          <a:blip r:embed="rId2"/>
          <a:srcRect/>
          <a:stretch>
            <a:fillRect/>
          </a:stretch>
        </p:blipFill>
        <p:spPr>
          <a:xfrm>
            <a:off x="1330325" y="1397000"/>
            <a:ext cx="3009600" cy="2137489"/>
          </a:xfrm>
          <a:prstGeom prst="round2SameRect">
            <a:avLst>
              <a:gd name="adj1" fmla="val 15195"/>
              <a:gd name="adj2" fmla="val 0"/>
            </a:avLst>
          </a:prstGeom>
          <a:noFill/>
          <a:ln>
            <a:solidFill>
              <a:srgbClr val="000000">
                <a:alpha val="0"/>
              </a:srgbClr>
            </a:solidFill>
          </a:ln>
          <a:effectLst>
            <a:glow rad="38100">
              <a:schemeClr val="accent4">
                <a:satMod val="175000"/>
                <a:alpha val="20000"/>
              </a:schemeClr>
            </a:glow>
          </a:effectLst>
        </p:spPr>
      </p:pic>
      <p:sp>
        <p:nvSpPr>
          <p:cNvPr id="344" name="Google Shape;344;p32"/>
          <p:cNvSpPr/>
          <p:nvPr/>
        </p:nvSpPr>
        <p:spPr>
          <a:xfrm>
            <a:off x="1457183" y="1518813"/>
            <a:ext cx="420600" cy="4206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5" name="Google Shape;345;p32"/>
          <p:cNvGrpSpPr/>
          <p:nvPr/>
        </p:nvGrpSpPr>
        <p:grpSpPr>
          <a:xfrm>
            <a:off x="1558075" y="1609600"/>
            <a:ext cx="218800" cy="239050"/>
            <a:chOff x="1558075" y="1609600"/>
            <a:chExt cx="218800" cy="239050"/>
          </a:xfrm>
        </p:grpSpPr>
        <p:sp>
          <p:nvSpPr>
            <p:cNvPr id="346" name="Google Shape;346;p32"/>
            <p:cNvSpPr/>
            <p:nvPr/>
          </p:nvSpPr>
          <p:spPr>
            <a:xfrm>
              <a:off x="1607775" y="1609600"/>
              <a:ext cx="169100" cy="199175"/>
            </a:xfrm>
            <a:custGeom>
              <a:avLst/>
              <a:gdLst/>
              <a:ahLst/>
              <a:cxnLst/>
              <a:rect l="l" t="t" r="r" b="b"/>
              <a:pathLst>
                <a:path w="6764" h="7967" extrusionOk="0">
                  <a:moveTo>
                    <a:pt x="4573" y="406"/>
                  </a:moveTo>
                  <a:cubicBezTo>
                    <a:pt x="4835" y="406"/>
                    <a:pt x="5096" y="513"/>
                    <a:pt x="5287" y="692"/>
                  </a:cubicBezTo>
                  <a:lnTo>
                    <a:pt x="6073" y="1489"/>
                  </a:lnTo>
                  <a:cubicBezTo>
                    <a:pt x="6263" y="1680"/>
                    <a:pt x="6370" y="1930"/>
                    <a:pt x="6370" y="2192"/>
                  </a:cubicBezTo>
                  <a:lnTo>
                    <a:pt x="6370" y="6966"/>
                  </a:lnTo>
                  <a:cubicBezTo>
                    <a:pt x="6370" y="7299"/>
                    <a:pt x="6097" y="7573"/>
                    <a:pt x="5775" y="7573"/>
                  </a:cubicBezTo>
                  <a:lnTo>
                    <a:pt x="989" y="7573"/>
                  </a:lnTo>
                  <a:cubicBezTo>
                    <a:pt x="667" y="7573"/>
                    <a:pt x="394" y="7299"/>
                    <a:pt x="394" y="6966"/>
                  </a:cubicBezTo>
                  <a:lnTo>
                    <a:pt x="394" y="1001"/>
                  </a:lnTo>
                  <a:cubicBezTo>
                    <a:pt x="394" y="668"/>
                    <a:pt x="667" y="406"/>
                    <a:pt x="989" y="406"/>
                  </a:cubicBezTo>
                  <a:close/>
                  <a:moveTo>
                    <a:pt x="989" y="1"/>
                  </a:moveTo>
                  <a:cubicBezTo>
                    <a:pt x="441" y="1"/>
                    <a:pt x="1" y="453"/>
                    <a:pt x="1" y="1001"/>
                  </a:cubicBezTo>
                  <a:lnTo>
                    <a:pt x="1" y="6966"/>
                  </a:lnTo>
                  <a:cubicBezTo>
                    <a:pt x="1" y="7526"/>
                    <a:pt x="441" y="7966"/>
                    <a:pt x="989" y="7966"/>
                  </a:cubicBezTo>
                  <a:lnTo>
                    <a:pt x="5775" y="7966"/>
                  </a:lnTo>
                  <a:cubicBezTo>
                    <a:pt x="6323" y="7966"/>
                    <a:pt x="6763" y="7526"/>
                    <a:pt x="6763" y="6966"/>
                  </a:cubicBezTo>
                  <a:lnTo>
                    <a:pt x="6763" y="2192"/>
                  </a:lnTo>
                  <a:cubicBezTo>
                    <a:pt x="6763" y="1823"/>
                    <a:pt x="6620" y="1465"/>
                    <a:pt x="6359" y="1203"/>
                  </a:cubicBezTo>
                  <a:lnTo>
                    <a:pt x="5561" y="418"/>
                  </a:lnTo>
                  <a:cubicBezTo>
                    <a:pt x="5311" y="156"/>
                    <a:pt x="4942" y="1"/>
                    <a:pt x="4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2"/>
            <p:cNvSpPr/>
            <p:nvPr/>
          </p:nvSpPr>
          <p:spPr>
            <a:xfrm>
              <a:off x="1558075" y="1639675"/>
              <a:ext cx="169075" cy="208975"/>
            </a:xfrm>
            <a:custGeom>
              <a:avLst/>
              <a:gdLst/>
              <a:ahLst/>
              <a:cxnLst/>
              <a:rect l="l" t="t" r="r" b="b"/>
              <a:pathLst>
                <a:path w="6763" h="8359" extrusionOk="0">
                  <a:moveTo>
                    <a:pt x="988" y="0"/>
                  </a:moveTo>
                  <a:cubicBezTo>
                    <a:pt x="441" y="0"/>
                    <a:pt x="0" y="441"/>
                    <a:pt x="0" y="989"/>
                  </a:cubicBezTo>
                  <a:lnTo>
                    <a:pt x="0" y="7359"/>
                  </a:lnTo>
                  <a:cubicBezTo>
                    <a:pt x="0" y="7906"/>
                    <a:pt x="441" y="8359"/>
                    <a:pt x="988" y="8359"/>
                  </a:cubicBezTo>
                  <a:lnTo>
                    <a:pt x="5763" y="8359"/>
                  </a:lnTo>
                  <a:cubicBezTo>
                    <a:pt x="6311" y="8359"/>
                    <a:pt x="6763" y="7906"/>
                    <a:pt x="6763" y="7359"/>
                  </a:cubicBezTo>
                  <a:cubicBezTo>
                    <a:pt x="6763" y="7251"/>
                    <a:pt x="6680" y="7156"/>
                    <a:pt x="6561" y="7156"/>
                  </a:cubicBezTo>
                  <a:cubicBezTo>
                    <a:pt x="6453" y="7156"/>
                    <a:pt x="6370" y="7251"/>
                    <a:pt x="6370" y="7359"/>
                  </a:cubicBezTo>
                  <a:cubicBezTo>
                    <a:pt x="6370" y="7692"/>
                    <a:pt x="6096" y="7954"/>
                    <a:pt x="5763" y="7954"/>
                  </a:cubicBezTo>
                  <a:lnTo>
                    <a:pt x="988" y="7954"/>
                  </a:lnTo>
                  <a:cubicBezTo>
                    <a:pt x="667" y="7954"/>
                    <a:pt x="393" y="7692"/>
                    <a:pt x="393" y="7359"/>
                  </a:cubicBezTo>
                  <a:lnTo>
                    <a:pt x="393" y="989"/>
                  </a:lnTo>
                  <a:cubicBezTo>
                    <a:pt x="393" y="667"/>
                    <a:pt x="667" y="393"/>
                    <a:pt x="988" y="393"/>
                  </a:cubicBezTo>
                  <a:lnTo>
                    <a:pt x="1393" y="393"/>
                  </a:lnTo>
                  <a:cubicBezTo>
                    <a:pt x="1500" y="393"/>
                    <a:pt x="1584" y="310"/>
                    <a:pt x="1584" y="191"/>
                  </a:cubicBezTo>
                  <a:cubicBezTo>
                    <a:pt x="1584" y="84"/>
                    <a:pt x="1500" y="0"/>
                    <a:pt x="1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2"/>
            <p:cNvSpPr/>
            <p:nvPr/>
          </p:nvSpPr>
          <p:spPr>
            <a:xfrm>
              <a:off x="1647675" y="1679275"/>
              <a:ext cx="89300" cy="10125"/>
            </a:xfrm>
            <a:custGeom>
              <a:avLst/>
              <a:gdLst/>
              <a:ahLst/>
              <a:cxnLst/>
              <a:rect l="l" t="t" r="r" b="b"/>
              <a:pathLst>
                <a:path w="3572" h="405" extrusionOk="0">
                  <a:moveTo>
                    <a:pt x="191" y="0"/>
                  </a:moveTo>
                  <a:cubicBezTo>
                    <a:pt x="83" y="0"/>
                    <a:pt x="0" y="95"/>
                    <a:pt x="0" y="202"/>
                  </a:cubicBezTo>
                  <a:cubicBezTo>
                    <a:pt x="0" y="310"/>
                    <a:pt x="83" y="405"/>
                    <a:pt x="191" y="405"/>
                  </a:cubicBezTo>
                  <a:lnTo>
                    <a:pt x="3381" y="405"/>
                  </a:lnTo>
                  <a:cubicBezTo>
                    <a:pt x="3489" y="405"/>
                    <a:pt x="3572" y="310"/>
                    <a:pt x="3572" y="202"/>
                  </a:cubicBezTo>
                  <a:cubicBezTo>
                    <a:pt x="3572" y="95"/>
                    <a:pt x="3489" y="0"/>
                    <a:pt x="3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2"/>
            <p:cNvSpPr/>
            <p:nvPr/>
          </p:nvSpPr>
          <p:spPr>
            <a:xfrm>
              <a:off x="1647675" y="1719150"/>
              <a:ext cx="89300" cy="10150"/>
            </a:xfrm>
            <a:custGeom>
              <a:avLst/>
              <a:gdLst/>
              <a:ahLst/>
              <a:cxnLst/>
              <a:rect l="l" t="t" r="r" b="b"/>
              <a:pathLst>
                <a:path w="3572" h="406" extrusionOk="0">
                  <a:moveTo>
                    <a:pt x="191" y="0"/>
                  </a:moveTo>
                  <a:cubicBezTo>
                    <a:pt x="83" y="0"/>
                    <a:pt x="0" y="96"/>
                    <a:pt x="0" y="203"/>
                  </a:cubicBezTo>
                  <a:cubicBezTo>
                    <a:pt x="0" y="310"/>
                    <a:pt x="83" y="405"/>
                    <a:pt x="191" y="405"/>
                  </a:cubicBezTo>
                  <a:lnTo>
                    <a:pt x="3381" y="405"/>
                  </a:lnTo>
                  <a:cubicBezTo>
                    <a:pt x="3489" y="405"/>
                    <a:pt x="3572" y="310"/>
                    <a:pt x="3572" y="203"/>
                  </a:cubicBezTo>
                  <a:cubicBezTo>
                    <a:pt x="3572" y="96"/>
                    <a:pt x="3489" y="0"/>
                    <a:pt x="3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2"/>
            <p:cNvSpPr/>
            <p:nvPr/>
          </p:nvSpPr>
          <p:spPr>
            <a:xfrm>
              <a:off x="1647675" y="1759025"/>
              <a:ext cx="89300" cy="9850"/>
            </a:xfrm>
            <a:custGeom>
              <a:avLst/>
              <a:gdLst/>
              <a:ahLst/>
              <a:cxnLst/>
              <a:rect l="l" t="t" r="r" b="b"/>
              <a:pathLst>
                <a:path w="3572" h="394" extrusionOk="0">
                  <a:moveTo>
                    <a:pt x="191" y="1"/>
                  </a:moveTo>
                  <a:cubicBezTo>
                    <a:pt x="83" y="1"/>
                    <a:pt x="0" y="84"/>
                    <a:pt x="0" y="203"/>
                  </a:cubicBezTo>
                  <a:cubicBezTo>
                    <a:pt x="0" y="310"/>
                    <a:pt x="83" y="394"/>
                    <a:pt x="191" y="394"/>
                  </a:cubicBezTo>
                  <a:lnTo>
                    <a:pt x="3381" y="394"/>
                  </a:lnTo>
                  <a:cubicBezTo>
                    <a:pt x="3489" y="394"/>
                    <a:pt x="3572" y="310"/>
                    <a:pt x="3572" y="203"/>
                  </a:cubicBezTo>
                  <a:cubicBezTo>
                    <a:pt x="3572" y="84"/>
                    <a:pt x="3489" y="1"/>
                    <a:pt x="3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 name="Google Shape;351;p32"/>
          <p:cNvGrpSpPr/>
          <p:nvPr/>
        </p:nvGrpSpPr>
        <p:grpSpPr>
          <a:xfrm>
            <a:off x="5022350" y="1609600"/>
            <a:ext cx="218800" cy="239050"/>
            <a:chOff x="1531775" y="1609600"/>
            <a:chExt cx="218800" cy="239050"/>
          </a:xfrm>
        </p:grpSpPr>
        <p:sp>
          <p:nvSpPr>
            <p:cNvPr id="352" name="Google Shape;352;p32"/>
            <p:cNvSpPr/>
            <p:nvPr/>
          </p:nvSpPr>
          <p:spPr>
            <a:xfrm>
              <a:off x="1581475" y="1609600"/>
              <a:ext cx="169100" cy="199175"/>
            </a:xfrm>
            <a:custGeom>
              <a:avLst/>
              <a:gdLst/>
              <a:ahLst/>
              <a:cxnLst/>
              <a:rect l="l" t="t" r="r" b="b"/>
              <a:pathLst>
                <a:path w="6764" h="7967" extrusionOk="0">
                  <a:moveTo>
                    <a:pt x="4573" y="406"/>
                  </a:moveTo>
                  <a:cubicBezTo>
                    <a:pt x="4835" y="406"/>
                    <a:pt x="5096" y="513"/>
                    <a:pt x="5287" y="692"/>
                  </a:cubicBezTo>
                  <a:lnTo>
                    <a:pt x="6073" y="1489"/>
                  </a:lnTo>
                  <a:cubicBezTo>
                    <a:pt x="6263" y="1680"/>
                    <a:pt x="6370" y="1930"/>
                    <a:pt x="6370" y="2192"/>
                  </a:cubicBezTo>
                  <a:lnTo>
                    <a:pt x="6370" y="6966"/>
                  </a:lnTo>
                  <a:cubicBezTo>
                    <a:pt x="6370" y="7299"/>
                    <a:pt x="6097" y="7573"/>
                    <a:pt x="5775" y="7573"/>
                  </a:cubicBezTo>
                  <a:lnTo>
                    <a:pt x="989" y="7573"/>
                  </a:lnTo>
                  <a:cubicBezTo>
                    <a:pt x="667" y="7573"/>
                    <a:pt x="394" y="7299"/>
                    <a:pt x="394" y="6966"/>
                  </a:cubicBezTo>
                  <a:lnTo>
                    <a:pt x="394" y="1001"/>
                  </a:lnTo>
                  <a:cubicBezTo>
                    <a:pt x="394" y="668"/>
                    <a:pt x="667" y="406"/>
                    <a:pt x="989" y="406"/>
                  </a:cubicBezTo>
                  <a:close/>
                  <a:moveTo>
                    <a:pt x="989" y="1"/>
                  </a:moveTo>
                  <a:cubicBezTo>
                    <a:pt x="441" y="1"/>
                    <a:pt x="1" y="453"/>
                    <a:pt x="1" y="1001"/>
                  </a:cubicBezTo>
                  <a:lnTo>
                    <a:pt x="1" y="6966"/>
                  </a:lnTo>
                  <a:cubicBezTo>
                    <a:pt x="1" y="7526"/>
                    <a:pt x="441" y="7966"/>
                    <a:pt x="989" y="7966"/>
                  </a:cubicBezTo>
                  <a:lnTo>
                    <a:pt x="5775" y="7966"/>
                  </a:lnTo>
                  <a:cubicBezTo>
                    <a:pt x="6323" y="7966"/>
                    <a:pt x="6763" y="7526"/>
                    <a:pt x="6763" y="6966"/>
                  </a:cubicBezTo>
                  <a:lnTo>
                    <a:pt x="6763" y="2192"/>
                  </a:lnTo>
                  <a:cubicBezTo>
                    <a:pt x="6763" y="1823"/>
                    <a:pt x="6620" y="1465"/>
                    <a:pt x="6359" y="1203"/>
                  </a:cubicBezTo>
                  <a:lnTo>
                    <a:pt x="5561" y="418"/>
                  </a:lnTo>
                  <a:cubicBezTo>
                    <a:pt x="5311" y="156"/>
                    <a:pt x="4942" y="1"/>
                    <a:pt x="4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2"/>
            <p:cNvSpPr/>
            <p:nvPr/>
          </p:nvSpPr>
          <p:spPr>
            <a:xfrm>
              <a:off x="1531775" y="1639675"/>
              <a:ext cx="169075" cy="208975"/>
            </a:xfrm>
            <a:custGeom>
              <a:avLst/>
              <a:gdLst/>
              <a:ahLst/>
              <a:cxnLst/>
              <a:rect l="l" t="t" r="r" b="b"/>
              <a:pathLst>
                <a:path w="6763" h="8359" extrusionOk="0">
                  <a:moveTo>
                    <a:pt x="988" y="0"/>
                  </a:moveTo>
                  <a:cubicBezTo>
                    <a:pt x="441" y="0"/>
                    <a:pt x="0" y="441"/>
                    <a:pt x="0" y="989"/>
                  </a:cubicBezTo>
                  <a:lnTo>
                    <a:pt x="0" y="7359"/>
                  </a:lnTo>
                  <a:cubicBezTo>
                    <a:pt x="0" y="7906"/>
                    <a:pt x="441" y="8359"/>
                    <a:pt x="988" y="8359"/>
                  </a:cubicBezTo>
                  <a:lnTo>
                    <a:pt x="5763" y="8359"/>
                  </a:lnTo>
                  <a:cubicBezTo>
                    <a:pt x="6311" y="8359"/>
                    <a:pt x="6763" y="7906"/>
                    <a:pt x="6763" y="7359"/>
                  </a:cubicBezTo>
                  <a:cubicBezTo>
                    <a:pt x="6763" y="7251"/>
                    <a:pt x="6680" y="7156"/>
                    <a:pt x="6561" y="7156"/>
                  </a:cubicBezTo>
                  <a:cubicBezTo>
                    <a:pt x="6453" y="7156"/>
                    <a:pt x="6370" y="7251"/>
                    <a:pt x="6370" y="7359"/>
                  </a:cubicBezTo>
                  <a:cubicBezTo>
                    <a:pt x="6370" y="7692"/>
                    <a:pt x="6096" y="7954"/>
                    <a:pt x="5763" y="7954"/>
                  </a:cubicBezTo>
                  <a:lnTo>
                    <a:pt x="988" y="7954"/>
                  </a:lnTo>
                  <a:cubicBezTo>
                    <a:pt x="667" y="7954"/>
                    <a:pt x="393" y="7692"/>
                    <a:pt x="393" y="7359"/>
                  </a:cubicBezTo>
                  <a:lnTo>
                    <a:pt x="393" y="989"/>
                  </a:lnTo>
                  <a:cubicBezTo>
                    <a:pt x="393" y="667"/>
                    <a:pt x="667" y="393"/>
                    <a:pt x="988" y="393"/>
                  </a:cubicBezTo>
                  <a:lnTo>
                    <a:pt x="1393" y="393"/>
                  </a:lnTo>
                  <a:cubicBezTo>
                    <a:pt x="1500" y="393"/>
                    <a:pt x="1584" y="310"/>
                    <a:pt x="1584" y="191"/>
                  </a:cubicBezTo>
                  <a:cubicBezTo>
                    <a:pt x="1584" y="84"/>
                    <a:pt x="1500" y="0"/>
                    <a:pt x="1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2"/>
            <p:cNvSpPr/>
            <p:nvPr/>
          </p:nvSpPr>
          <p:spPr>
            <a:xfrm>
              <a:off x="1621375" y="1679275"/>
              <a:ext cx="89300" cy="10125"/>
            </a:xfrm>
            <a:custGeom>
              <a:avLst/>
              <a:gdLst/>
              <a:ahLst/>
              <a:cxnLst/>
              <a:rect l="l" t="t" r="r" b="b"/>
              <a:pathLst>
                <a:path w="3572" h="405" extrusionOk="0">
                  <a:moveTo>
                    <a:pt x="191" y="0"/>
                  </a:moveTo>
                  <a:cubicBezTo>
                    <a:pt x="83" y="0"/>
                    <a:pt x="0" y="95"/>
                    <a:pt x="0" y="202"/>
                  </a:cubicBezTo>
                  <a:cubicBezTo>
                    <a:pt x="0" y="310"/>
                    <a:pt x="83" y="405"/>
                    <a:pt x="191" y="405"/>
                  </a:cubicBezTo>
                  <a:lnTo>
                    <a:pt x="3381" y="405"/>
                  </a:lnTo>
                  <a:cubicBezTo>
                    <a:pt x="3489" y="405"/>
                    <a:pt x="3572" y="310"/>
                    <a:pt x="3572" y="202"/>
                  </a:cubicBezTo>
                  <a:cubicBezTo>
                    <a:pt x="3572" y="95"/>
                    <a:pt x="3489" y="0"/>
                    <a:pt x="3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2"/>
            <p:cNvSpPr/>
            <p:nvPr/>
          </p:nvSpPr>
          <p:spPr>
            <a:xfrm>
              <a:off x="1621375" y="1719150"/>
              <a:ext cx="89300" cy="10150"/>
            </a:xfrm>
            <a:custGeom>
              <a:avLst/>
              <a:gdLst/>
              <a:ahLst/>
              <a:cxnLst/>
              <a:rect l="l" t="t" r="r" b="b"/>
              <a:pathLst>
                <a:path w="3572" h="406" extrusionOk="0">
                  <a:moveTo>
                    <a:pt x="191" y="0"/>
                  </a:moveTo>
                  <a:cubicBezTo>
                    <a:pt x="83" y="0"/>
                    <a:pt x="0" y="96"/>
                    <a:pt x="0" y="203"/>
                  </a:cubicBezTo>
                  <a:cubicBezTo>
                    <a:pt x="0" y="310"/>
                    <a:pt x="83" y="405"/>
                    <a:pt x="191" y="405"/>
                  </a:cubicBezTo>
                  <a:lnTo>
                    <a:pt x="3381" y="405"/>
                  </a:lnTo>
                  <a:cubicBezTo>
                    <a:pt x="3489" y="405"/>
                    <a:pt x="3572" y="310"/>
                    <a:pt x="3572" y="203"/>
                  </a:cubicBezTo>
                  <a:cubicBezTo>
                    <a:pt x="3572" y="96"/>
                    <a:pt x="3489" y="0"/>
                    <a:pt x="3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2"/>
            <p:cNvSpPr/>
            <p:nvPr/>
          </p:nvSpPr>
          <p:spPr>
            <a:xfrm>
              <a:off x="1621375" y="1759025"/>
              <a:ext cx="89300" cy="9850"/>
            </a:xfrm>
            <a:custGeom>
              <a:avLst/>
              <a:gdLst/>
              <a:ahLst/>
              <a:cxnLst/>
              <a:rect l="l" t="t" r="r" b="b"/>
              <a:pathLst>
                <a:path w="3572" h="394" extrusionOk="0">
                  <a:moveTo>
                    <a:pt x="191" y="1"/>
                  </a:moveTo>
                  <a:cubicBezTo>
                    <a:pt x="83" y="1"/>
                    <a:pt x="0" y="84"/>
                    <a:pt x="0" y="203"/>
                  </a:cubicBezTo>
                  <a:cubicBezTo>
                    <a:pt x="0" y="310"/>
                    <a:pt x="83" y="394"/>
                    <a:pt x="191" y="394"/>
                  </a:cubicBezTo>
                  <a:lnTo>
                    <a:pt x="3381" y="394"/>
                  </a:lnTo>
                  <a:cubicBezTo>
                    <a:pt x="3489" y="394"/>
                    <a:pt x="3572" y="310"/>
                    <a:pt x="3572" y="203"/>
                  </a:cubicBezTo>
                  <a:cubicBezTo>
                    <a:pt x="3572" y="84"/>
                    <a:pt x="3489" y="1"/>
                    <a:pt x="3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Test Bench</a:t>
            </a:r>
            <a:endParaRPr lang="en-IN" altLang="en-US"/>
          </a:p>
        </p:txBody>
      </p:sp>
      <p:sp>
        <p:nvSpPr>
          <p:cNvPr id="5" name="Text Placeholder 4"/>
          <p:cNvSpPr/>
          <p:nvPr>
            <p:ph type="body" idx="1"/>
          </p:nvPr>
        </p:nvSpPr>
        <p:spPr>
          <a:xfrm>
            <a:off x="713105" y="1152525"/>
            <a:ext cx="7266305" cy="3416300"/>
          </a:xfrm>
        </p:spPr>
        <p:txBody>
          <a:bodyPr anchor="ctr" anchorCtr="0"/>
          <a:p>
            <a:pPr>
              <a:lnSpc>
                <a:spcPct val="115000"/>
              </a:lnSpc>
            </a:pPr>
            <a:r>
              <a:rPr lang="en-US" altLang="en-IN">
                <a:sym typeface="+mn-ea"/>
              </a:rPr>
              <a:t>W</a:t>
            </a:r>
            <a:r>
              <a:rPr lang="en-IN" altLang="en-US">
                <a:sym typeface="+mn-ea"/>
              </a:rPr>
              <a:t>e have used a laptop with a webcam/USB camera as a test bench for the experiment. </a:t>
            </a:r>
            <a:endParaRPr lang="en-IN" altLang="en-US">
              <a:sym typeface="+mn-ea"/>
            </a:endParaRPr>
          </a:p>
          <a:p>
            <a:pPr>
              <a:lnSpc>
                <a:spcPct val="115000"/>
              </a:lnSpc>
            </a:pPr>
            <a:r>
              <a:rPr lang="en-IN" altLang="en-US">
                <a:sym typeface="+mn-ea"/>
              </a:rPr>
              <a:t>We have used the same laptop as</a:t>
            </a:r>
            <a:r>
              <a:rPr lang="en-US" altLang="en-IN">
                <a:sym typeface="+mn-ea"/>
              </a:rPr>
              <a:t> </a:t>
            </a:r>
            <a:r>
              <a:rPr lang="en-IN" altLang="en-US">
                <a:sym typeface="+mn-ea"/>
              </a:rPr>
              <a:t>the surveillance system’s control center to receive the data and view the video stream. </a:t>
            </a:r>
            <a:endParaRPr lang="en-IN" altLang="en-US">
              <a:sym typeface="+mn-ea"/>
            </a:endParaRPr>
          </a:p>
          <a:p>
            <a:pPr>
              <a:lnSpc>
                <a:spcPct val="115000"/>
              </a:lnSpc>
            </a:pPr>
            <a:r>
              <a:rPr lang="en-IN" altLang="en-US">
                <a:sym typeface="+mn-ea"/>
              </a:rPr>
              <a:t>The</a:t>
            </a:r>
            <a:r>
              <a:rPr lang="en-US" altLang="en-IN">
                <a:sym typeface="+mn-ea"/>
              </a:rPr>
              <a:t> </a:t>
            </a:r>
            <a:r>
              <a:rPr lang="en-IN" altLang="en-US">
                <a:sym typeface="+mn-ea"/>
              </a:rPr>
              <a:t>system’s transmission module is mobile hotspot WiFi with TCP for the video streaming</a:t>
            </a:r>
            <a:r>
              <a:rPr lang="en-US" altLang="en-IN">
                <a:sym typeface="+mn-ea"/>
              </a:rPr>
              <a:t> </a:t>
            </a:r>
            <a:r>
              <a:rPr lang="en-IN" altLang="en-US">
                <a:sym typeface="+mn-ea"/>
              </a:rPr>
              <a:t>and sending the instructions.</a:t>
            </a:r>
            <a:endParaRPr lang="en-IN" altLang="en-US">
              <a:sym typeface="+mn-ea"/>
            </a:endParaRPr>
          </a:p>
          <a:p>
            <a:pPr>
              <a:lnSpc>
                <a:spcPct val="115000"/>
              </a:lnSpc>
            </a:pPr>
            <a:r>
              <a:rPr lang="en-IN" altLang="en-US">
                <a:sym typeface="+mn-ea"/>
              </a:rPr>
              <a:t>The test bench’s hardware configuration for the experiment</a:t>
            </a:r>
            <a:r>
              <a:rPr lang="en-US" altLang="en-IN">
                <a:sym typeface="+mn-ea"/>
              </a:rPr>
              <a:t> </a:t>
            </a:r>
            <a:r>
              <a:rPr lang="en-IN" altLang="en-US">
                <a:sym typeface="+mn-ea"/>
              </a:rPr>
              <a:t>is Intel(R) Core(TM) i5-7200U CPU @ 2.50GHz 2.70 GHz with 8.00GB of installed RAM</a:t>
            </a:r>
            <a:r>
              <a:rPr lang="en-US" altLang="en-IN">
                <a:sym typeface="+mn-ea"/>
              </a:rPr>
              <a:t> </a:t>
            </a:r>
            <a:r>
              <a:rPr lang="en-IN" altLang="en-US">
                <a:sym typeface="+mn-ea"/>
              </a:rPr>
              <a:t>and Windows 10 as the operating system.</a:t>
            </a:r>
            <a:endParaRPr lang="en-IN" altLang="en-US">
              <a:sym typeface="+mn-ea"/>
            </a:endParaRPr>
          </a:p>
          <a:p>
            <a:pPr>
              <a:lnSpc>
                <a:spcPct val="115000"/>
              </a:lnSpc>
            </a:pPr>
            <a:r>
              <a:rPr lang="en-IN" altLang="en-US">
                <a:sym typeface="+mn-ea"/>
              </a:rPr>
              <a:t>For the algorithm, we use a public encryption key of size 2048 bits for the RSA cryptosystem.</a:t>
            </a:r>
            <a:endParaRPr lang="en-IN" altLang="en-US">
              <a:sym typeface="+mn-ea"/>
            </a:endParaRPr>
          </a:p>
          <a:p>
            <a:pPr>
              <a:lnSpc>
                <a:spcPct val="115000"/>
              </a:lnSpc>
            </a:pPr>
            <a:r>
              <a:rPr lang="en-IN" altLang="en-US">
                <a:sym typeface="+mn-ea"/>
              </a:rPr>
              <a:t>Our main encryption stream cipher ChaCha20 will use a 256-bit key and a 96-bit</a:t>
            </a:r>
            <a:r>
              <a:rPr lang="en-US" altLang="en-IN">
                <a:sym typeface="+mn-ea"/>
              </a:rPr>
              <a:t> </a:t>
            </a:r>
            <a:r>
              <a:rPr lang="en-IN" altLang="en-US">
                <a:sym typeface="+mn-ea"/>
              </a:rPr>
              <a:t>nonce. </a:t>
            </a:r>
            <a:endParaRPr lang="en-IN" altLang="en-US">
              <a:sym typeface="+mn-ea"/>
            </a:endParaRPr>
          </a:p>
          <a:p>
            <a:pPr>
              <a:lnSpc>
                <a:spcPct val="115000"/>
              </a:lnSpc>
            </a:pPr>
            <a:r>
              <a:rPr lang="en-IN" altLang="en-US">
                <a:sym typeface="+mn-ea"/>
              </a:rPr>
              <a:t>The percentage of encryption is decided by the user and can range from 0 to 100%.</a:t>
            </a:r>
            <a:endParaRPr lang="en-IN"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sp>
        <p:nvSpPr>
          <p:cNvPr id="5" name="Text Placeholder 4"/>
          <p:cNvSpPr/>
          <p:nvPr>
            <p:ph type="body" idx="1"/>
          </p:nvPr>
        </p:nvSpPr>
        <p:spPr>
          <a:xfrm>
            <a:off x="713105" y="1152525"/>
            <a:ext cx="7179310" cy="3416300"/>
          </a:xfrm>
        </p:spPr>
        <p:txBody>
          <a:bodyPr anchor="ctr" anchorCtr="0"/>
          <a:p>
            <a:pPr>
              <a:lnSpc>
                <a:spcPct val="115000"/>
              </a:lnSpc>
            </a:pPr>
            <a:r>
              <a:rPr>
                <a:sym typeface="+mn-ea"/>
              </a:rPr>
              <a:t>We ran the solution program with the encryption percentage set as 100%. </a:t>
            </a:r>
            <a:endParaRPr>
              <a:sym typeface="+mn-ea"/>
            </a:endParaRPr>
          </a:p>
          <a:p>
            <a:pPr>
              <a:lnSpc>
                <a:spcPct val="115000"/>
              </a:lnSpc>
            </a:pPr>
            <a:r>
              <a:rPr>
                <a:sym typeface="+mn-ea"/>
              </a:rPr>
              <a:t>We found</a:t>
            </a:r>
            <a:r>
              <a:rPr lang="en-US">
                <a:sym typeface="+mn-ea"/>
              </a:rPr>
              <a:t> </a:t>
            </a:r>
            <a:r>
              <a:rPr>
                <a:sym typeface="+mn-ea"/>
              </a:rPr>
              <a:t>virtually no lag between the frame captured by the camera and decrypted frame at the</a:t>
            </a:r>
            <a:r>
              <a:rPr lang="en-US">
                <a:sym typeface="+mn-ea"/>
              </a:rPr>
              <a:t> </a:t>
            </a:r>
            <a:r>
              <a:rPr>
                <a:sym typeface="+mn-ea"/>
              </a:rPr>
              <a:t>user end. </a:t>
            </a:r>
            <a:endParaRPr>
              <a:sym typeface="+mn-ea"/>
            </a:endParaRPr>
          </a:p>
          <a:p>
            <a:pPr>
              <a:lnSpc>
                <a:spcPct val="115000"/>
              </a:lnSpc>
            </a:pPr>
            <a:r>
              <a:rPr>
                <a:sym typeface="+mn-ea"/>
              </a:rPr>
              <a:t>Both frames were running smoothly with no frame drops visible. </a:t>
            </a:r>
            <a:endParaRPr>
              <a:sym typeface="+mn-ea"/>
            </a:endParaRPr>
          </a:p>
          <a:p>
            <a:pPr>
              <a:lnSpc>
                <a:spcPct val="115000"/>
              </a:lnSpc>
            </a:pPr>
            <a:r>
              <a:rPr>
                <a:sym typeface="+mn-ea"/>
              </a:rPr>
              <a:t>Even at 100%</a:t>
            </a:r>
            <a:r>
              <a:rPr lang="en-US">
                <a:sym typeface="+mn-ea"/>
              </a:rPr>
              <a:t> </a:t>
            </a:r>
            <a:r>
              <a:rPr>
                <a:sym typeface="+mn-ea"/>
              </a:rPr>
              <a:t>encryption, the algorithm runs very efficiently, and encryption and decryption complete</a:t>
            </a:r>
            <a:r>
              <a:rPr lang="en-US">
                <a:sym typeface="+mn-ea"/>
              </a:rPr>
              <a:t> </a:t>
            </a:r>
            <a:r>
              <a:rPr>
                <a:sym typeface="+mn-ea"/>
              </a:rPr>
              <a:t>within milliseconds.</a:t>
            </a:r>
            <a:endParaRPr>
              <a:sym typeface="+mn-ea"/>
            </a:endParaRPr>
          </a:p>
          <a:p>
            <a:pPr>
              <a:lnSpc>
                <a:spcPct val="115000"/>
              </a:lnSpc>
            </a:pPr>
            <a:r>
              <a:rPr>
                <a:sym typeface="+mn-ea"/>
              </a:rPr>
              <a:t>While running the tests, we noticed that after pressing the start camera button at the</a:t>
            </a:r>
            <a:r>
              <a:rPr lang="en-US">
                <a:sym typeface="+mn-ea"/>
              </a:rPr>
              <a:t> </a:t>
            </a:r>
            <a:r>
              <a:rPr>
                <a:sym typeface="+mn-ea"/>
              </a:rPr>
              <a:t>user end, there is a delay of 2-3 seconds before the frames appear on the screen.</a:t>
            </a:r>
            <a:endParaRPr>
              <a:sym typeface="+mn-ea"/>
            </a:endParaRPr>
          </a:p>
          <a:p>
            <a:pPr>
              <a:lnSpc>
                <a:spcPct val="115000"/>
              </a:lnSpc>
            </a:pPr>
            <a:r>
              <a:rPr>
                <a:sym typeface="+mn-ea"/>
              </a:rPr>
              <a:t>This</a:t>
            </a:r>
            <a:r>
              <a:rPr lang="en-US">
                <a:sym typeface="+mn-ea"/>
              </a:rPr>
              <a:t> may be due to long process that </a:t>
            </a:r>
            <a:r>
              <a:rPr>
                <a:sym typeface="+mn-ea"/>
              </a:rPr>
              <a:t>includes forming a TCP connection for instructions, generating the RSA key pair</a:t>
            </a:r>
            <a:r>
              <a:rPr lang="en-US">
                <a:sym typeface="+mn-ea"/>
              </a:rPr>
              <a:t> </a:t>
            </a:r>
            <a:r>
              <a:rPr>
                <a:sym typeface="+mn-ea"/>
              </a:rPr>
              <a:t>at the user end, and then sending the public key over the connection</a:t>
            </a:r>
            <a:r>
              <a:rPr lang="en-US">
                <a:sym typeface="+mn-ea"/>
              </a:rPr>
              <a:t>, before camera starts capturing and displays the frame on the screen after the algorithm’s first iteration completes.</a:t>
            </a: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sp>
        <p:nvSpPr>
          <p:cNvPr id="5" name="Text Placeholder 4"/>
          <p:cNvSpPr/>
          <p:nvPr>
            <p:ph type="body" idx="1"/>
          </p:nvPr>
        </p:nvSpPr>
        <p:spPr>
          <a:xfrm>
            <a:off x="713105" y="1152525"/>
            <a:ext cx="7219315" cy="3416300"/>
          </a:xfrm>
        </p:spPr>
        <p:txBody>
          <a:bodyPr anchor="ctr" anchorCtr="0"/>
          <a:p>
            <a:pPr>
              <a:lnSpc>
                <a:spcPct val="115000"/>
              </a:lnSpc>
            </a:pPr>
            <a:r>
              <a:rPr>
                <a:sym typeface="+mn-ea"/>
              </a:rPr>
              <a:t>We did another experiment to find enough value of encryption percentage. The minimum encryption percentage such that video captured from the camera is scrambled enough</a:t>
            </a:r>
            <a:r>
              <a:rPr lang="en-US">
                <a:sym typeface="+mn-ea"/>
              </a:rPr>
              <a:t> </a:t>
            </a:r>
            <a:r>
              <a:rPr>
                <a:sym typeface="+mn-ea"/>
              </a:rPr>
              <a:t>that its content is not decipherable.</a:t>
            </a:r>
            <a:endParaRPr>
              <a:sym typeface="+mn-ea"/>
            </a:endParaRPr>
          </a:p>
          <a:p>
            <a:pPr>
              <a:lnSpc>
                <a:spcPct val="115000"/>
              </a:lnSpc>
            </a:pPr>
            <a:r>
              <a:rPr>
                <a:sym typeface="+mn-ea"/>
              </a:rPr>
              <a:t>We encrypted the video such that the header information of individual frames remains unencrypted.</a:t>
            </a:r>
            <a:endParaRPr>
              <a:sym typeface="+mn-ea"/>
            </a:endParaRPr>
          </a:p>
          <a:p>
            <a:pPr>
              <a:lnSpc>
                <a:spcPct val="115000"/>
              </a:lnSpc>
            </a:pPr>
            <a:r>
              <a:rPr>
                <a:sym typeface="+mn-ea"/>
              </a:rPr>
              <a:t>We found that as the encryption percentage</a:t>
            </a:r>
            <a:r>
              <a:rPr lang="en-US">
                <a:sym typeface="+mn-ea"/>
              </a:rPr>
              <a:t> </a:t>
            </a:r>
            <a:r>
              <a:rPr>
                <a:sym typeface="+mn-ea"/>
              </a:rPr>
              <a:t>values increased from 0% to 4%, the scrambledness of the video gradually increased, but</a:t>
            </a:r>
            <a:r>
              <a:rPr lang="en-US">
                <a:sym typeface="+mn-ea"/>
              </a:rPr>
              <a:t> </a:t>
            </a:r>
            <a:r>
              <a:rPr>
                <a:sym typeface="+mn-ea"/>
              </a:rPr>
              <a:t>few video frames were partially decipherable even at 4%. </a:t>
            </a:r>
            <a:endParaRPr>
              <a:sym typeface="+mn-ea"/>
            </a:endParaRPr>
          </a:p>
          <a:p>
            <a:pPr>
              <a:lnSpc>
                <a:spcPct val="115000"/>
              </a:lnSpc>
            </a:pPr>
            <a:r>
              <a:rPr>
                <a:sym typeface="+mn-ea"/>
              </a:rPr>
              <a:t>However, as the encryption percentage increases to 5%, the encrypted video frames cannot be deciphered by the average</a:t>
            </a:r>
            <a:r>
              <a:rPr lang="en-US">
                <a:sym typeface="+mn-ea"/>
              </a:rPr>
              <a:t> </a:t>
            </a:r>
            <a:r>
              <a:rPr>
                <a:sym typeface="+mn-ea"/>
              </a:rPr>
              <a:t>human eye. </a:t>
            </a:r>
            <a:endParaRPr>
              <a:sym typeface="+mn-ea"/>
            </a:endParaRPr>
          </a:p>
          <a:p>
            <a:pPr>
              <a:lnSpc>
                <a:spcPct val="115000"/>
              </a:lnSpc>
            </a:pPr>
            <a:r>
              <a:rPr>
                <a:sym typeface="+mn-ea"/>
              </a:rPr>
              <a:t>When the percentage increases to 10%, the encrypted frame becomes too encrypted and cannot be displayed by most decoding software. </a:t>
            </a:r>
            <a:endParaRPr>
              <a:sym typeface="+mn-ea"/>
            </a:endParaRPr>
          </a:p>
          <a:p>
            <a:pPr>
              <a:lnSpc>
                <a:spcPct val="115000"/>
              </a:lnSpc>
            </a:pPr>
            <a:r>
              <a:rPr>
                <a:sym typeface="+mn-ea"/>
              </a:rPr>
              <a:t>This percent depends on how</a:t>
            </a:r>
            <a:r>
              <a:rPr lang="en-US">
                <a:sym typeface="+mn-ea"/>
              </a:rPr>
              <a:t> </a:t>
            </a:r>
            <a:r>
              <a:rPr>
                <a:sym typeface="+mn-ea"/>
              </a:rPr>
              <a:t>selective encryption is implemented and can change drastically based on it.</a:t>
            </a:r>
            <a:endParaRPr>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sp>
        <p:nvSpPr>
          <p:cNvPr id="5" name="Text Placeholder 4"/>
          <p:cNvSpPr/>
          <p:nvPr>
            <p:ph type="body" idx="1"/>
          </p:nvPr>
        </p:nvSpPr>
        <p:spPr>
          <a:xfrm>
            <a:off x="713105" y="1152525"/>
            <a:ext cx="7148195" cy="3416300"/>
          </a:xfrm>
        </p:spPr>
        <p:txBody>
          <a:bodyPr anchor="ctr" anchorCtr="0"/>
          <a:p>
            <a:pPr>
              <a:lnSpc>
                <a:spcPct val="115000"/>
              </a:lnSpc>
            </a:pPr>
            <a:r>
              <a:rPr>
                <a:sym typeface="+mn-ea"/>
              </a:rPr>
              <a:t>Next, we also measured the time required by the ChaCha20 cipher and RSA cryptosystem in one iteration of the algorithm.</a:t>
            </a:r>
            <a:endParaRPr>
              <a:sym typeface="+mn-ea"/>
            </a:endParaRPr>
          </a:p>
          <a:p>
            <a:pPr>
              <a:lnSpc>
                <a:spcPct val="115000"/>
              </a:lnSpc>
            </a:pPr>
            <a:r>
              <a:rPr>
                <a:sym typeface="+mn-ea"/>
              </a:rPr>
              <a:t>For encryption percentage set to 5%, we found that</a:t>
            </a:r>
            <a:r>
              <a:rPr lang="en-US">
                <a:sym typeface="+mn-ea"/>
              </a:rPr>
              <a:t> </a:t>
            </a:r>
            <a:r>
              <a:rPr>
                <a:sym typeface="+mn-ea"/>
              </a:rPr>
              <a:t>in the camera end, ChaCha20 cipher takes an average of 0.173 ms and a minimum of 0.037</a:t>
            </a:r>
            <a:r>
              <a:rPr lang="en-US">
                <a:sym typeface="+mn-ea"/>
              </a:rPr>
              <a:t> </a:t>
            </a:r>
            <a:r>
              <a:rPr>
                <a:sym typeface="+mn-ea"/>
              </a:rPr>
              <a:t>ms for encrypting captured frame bits. </a:t>
            </a:r>
            <a:endParaRPr>
              <a:sym typeface="+mn-ea"/>
            </a:endParaRPr>
          </a:p>
          <a:p>
            <a:pPr>
              <a:lnSpc>
                <a:spcPct val="115000"/>
              </a:lnSpc>
            </a:pPr>
            <a:r>
              <a:rPr>
                <a:sym typeface="+mn-ea"/>
              </a:rPr>
              <a:t>RSA takes an average of 0.415 ms and a minimum</a:t>
            </a:r>
            <a:r>
              <a:rPr lang="en-US">
                <a:sym typeface="+mn-ea"/>
              </a:rPr>
              <a:t> </a:t>
            </a:r>
            <a:r>
              <a:rPr>
                <a:sym typeface="+mn-ea"/>
              </a:rPr>
              <a:t>of 0.188 ms for decrypting instruction at the same end. </a:t>
            </a:r>
            <a:endParaRPr>
              <a:sym typeface="+mn-ea"/>
            </a:endParaRPr>
          </a:p>
          <a:p>
            <a:pPr>
              <a:lnSpc>
                <a:spcPct val="115000"/>
              </a:lnSpc>
            </a:pPr>
            <a:r>
              <a:rPr>
                <a:sym typeface="+mn-ea"/>
              </a:rPr>
              <a:t>At the user end, things turn out</a:t>
            </a:r>
            <a:r>
              <a:rPr lang="en-US">
                <a:sym typeface="+mn-ea"/>
              </a:rPr>
              <a:t> </a:t>
            </a:r>
            <a:r>
              <a:rPr>
                <a:sym typeface="+mn-ea"/>
              </a:rPr>
              <a:t>a little different. ChaCha20 takes only 0.125 ms on average to decrypt the received byte</a:t>
            </a:r>
            <a:r>
              <a:rPr lang="en-US">
                <a:sym typeface="+mn-ea"/>
              </a:rPr>
              <a:t> </a:t>
            </a:r>
            <a:r>
              <a:rPr>
                <a:sym typeface="+mn-ea"/>
              </a:rPr>
              <a:t>array with a minimum of 0.035 ms. </a:t>
            </a:r>
            <a:endParaRPr>
              <a:sym typeface="+mn-ea"/>
            </a:endParaRPr>
          </a:p>
          <a:p>
            <a:pPr>
              <a:lnSpc>
                <a:spcPct val="115000"/>
              </a:lnSpc>
            </a:pPr>
            <a:r>
              <a:rPr>
                <a:sym typeface="+mn-ea"/>
              </a:rPr>
              <a:t>However, the whole algorithm’s bottleneck is the RSA</a:t>
            </a:r>
            <a:r>
              <a:rPr lang="en-US">
                <a:sym typeface="+mn-ea"/>
              </a:rPr>
              <a:t> </a:t>
            </a:r>
            <a:r>
              <a:rPr>
                <a:sym typeface="+mn-ea"/>
              </a:rPr>
              <a:t>algorithm’s time to encrypt 130-byte instruction. RSA takes 8.213 ms on average, while the</a:t>
            </a:r>
            <a:r>
              <a:rPr lang="en-US">
                <a:sym typeface="+mn-ea"/>
              </a:rPr>
              <a:t> </a:t>
            </a:r>
            <a:r>
              <a:rPr>
                <a:sym typeface="+mn-ea"/>
              </a:rPr>
              <a:t>minimum time was 3.583 ms which is enormous compared to the time taken by ChaCha20.</a:t>
            </a:r>
            <a:endParaRPr>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6"/>
          <p:cNvSpPr/>
          <p:nvPr/>
        </p:nvSpPr>
        <p:spPr>
          <a:xfrm>
            <a:off x="5125875" y="136236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6"/>
          <p:cNvSpPr/>
          <p:nvPr/>
        </p:nvSpPr>
        <p:spPr>
          <a:xfrm>
            <a:off x="4836575" y="108701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p:nvPr/>
        </p:nvSpPr>
        <p:spPr>
          <a:xfrm>
            <a:off x="1245325" y="1362363"/>
            <a:ext cx="3062100" cy="1296900"/>
          </a:xfrm>
          <a:prstGeom prst="roundRect">
            <a:avLst>
              <a:gd name="adj" fmla="val 16667"/>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6"/>
          <p:cNvSpPr/>
          <p:nvPr/>
        </p:nvSpPr>
        <p:spPr>
          <a:xfrm>
            <a:off x="956025" y="108701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6"/>
          <p:cNvSpPr/>
          <p:nvPr/>
        </p:nvSpPr>
        <p:spPr>
          <a:xfrm>
            <a:off x="1245325" y="314491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6"/>
          <p:cNvSpPr/>
          <p:nvPr/>
        </p:nvSpPr>
        <p:spPr>
          <a:xfrm>
            <a:off x="956025" y="28695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6"/>
          <p:cNvSpPr/>
          <p:nvPr/>
        </p:nvSpPr>
        <p:spPr>
          <a:xfrm>
            <a:off x="5125875" y="314491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6"/>
          <p:cNvSpPr/>
          <p:nvPr/>
        </p:nvSpPr>
        <p:spPr>
          <a:xfrm>
            <a:off x="4836575" y="28695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6"/>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sp>
        <p:nvSpPr>
          <p:cNvPr id="178" name="Google Shape;178;p26"/>
          <p:cNvSpPr txBox="1"/>
          <p:nvPr>
            <p:ph type="subTitle" idx="1"/>
          </p:nvPr>
        </p:nvSpPr>
        <p:spPr>
          <a:xfrm>
            <a:off x="1483225" y="1527500"/>
            <a:ext cx="25878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olidFill>
                  <a:schemeClr val="lt1"/>
                </a:solidFill>
              </a:rPr>
              <a:t>Introduction</a:t>
            </a:r>
            <a:endParaRPr lang="en-IN" altLang="en-GB">
              <a:solidFill>
                <a:schemeClr val="lt1"/>
              </a:solidFill>
            </a:endParaRPr>
          </a:p>
        </p:txBody>
      </p:sp>
      <p:sp>
        <p:nvSpPr>
          <p:cNvPr id="179" name="Google Shape;179;p26"/>
          <p:cNvSpPr txBox="1"/>
          <p:nvPr>
            <p:ph type="subTitle" idx="2"/>
          </p:nvPr>
        </p:nvSpPr>
        <p:spPr>
          <a:xfrm>
            <a:off x="1483225" y="1873189"/>
            <a:ext cx="25878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solidFill>
                  <a:schemeClr val="lt1"/>
                </a:solidFill>
                <a:sym typeface="+mn-ea"/>
              </a:rPr>
              <a:t>IoT, IP Surviellance cameras and their problems</a:t>
            </a:r>
            <a:endParaRPr lang="en-IN">
              <a:solidFill>
                <a:schemeClr val="lt1"/>
              </a:solidFill>
            </a:endParaRPr>
          </a:p>
        </p:txBody>
      </p:sp>
      <p:sp>
        <p:nvSpPr>
          <p:cNvPr id="180" name="Google Shape;180;p26"/>
          <p:cNvSpPr txBox="1"/>
          <p:nvPr>
            <p:ph type="title" idx="3"/>
          </p:nvPr>
        </p:nvSpPr>
        <p:spPr>
          <a:xfrm>
            <a:off x="996825" y="1185863"/>
            <a:ext cx="5394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01</a:t>
            </a:r>
            <a:endParaRPr>
              <a:solidFill>
                <a:schemeClr val="lt1"/>
              </a:solidFill>
            </a:endParaRPr>
          </a:p>
        </p:txBody>
      </p:sp>
      <p:sp>
        <p:nvSpPr>
          <p:cNvPr id="181" name="Google Shape;181;p26"/>
          <p:cNvSpPr txBox="1"/>
          <p:nvPr>
            <p:ph type="subTitle" idx="4"/>
          </p:nvPr>
        </p:nvSpPr>
        <p:spPr>
          <a:xfrm>
            <a:off x="5365375" y="1527500"/>
            <a:ext cx="25878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Previous Work</a:t>
            </a:r>
            <a:endParaRPr lang="en-IN" altLang="en-GB"/>
          </a:p>
        </p:txBody>
      </p:sp>
      <p:sp>
        <p:nvSpPr>
          <p:cNvPr id="182" name="Google Shape;182;p26"/>
          <p:cNvSpPr txBox="1"/>
          <p:nvPr>
            <p:ph type="subTitle" idx="5"/>
          </p:nvPr>
        </p:nvSpPr>
        <p:spPr>
          <a:xfrm>
            <a:off x="5365375" y="1873189"/>
            <a:ext cx="25878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Discuss about existing work and their disadvantages</a:t>
            </a:r>
            <a:endParaRPr lang="en-IN" altLang="en-GB"/>
          </a:p>
        </p:txBody>
      </p:sp>
      <p:sp>
        <p:nvSpPr>
          <p:cNvPr id="183" name="Google Shape;183;p26"/>
          <p:cNvSpPr txBox="1"/>
          <p:nvPr>
            <p:ph type="title" idx="6"/>
          </p:nvPr>
        </p:nvSpPr>
        <p:spPr>
          <a:xfrm>
            <a:off x="4825365" y="1186180"/>
            <a:ext cx="627380" cy="4203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84" name="Google Shape;184;p26"/>
          <p:cNvSpPr txBox="1"/>
          <p:nvPr>
            <p:ph type="subTitle" idx="7"/>
          </p:nvPr>
        </p:nvSpPr>
        <p:spPr>
          <a:xfrm>
            <a:off x="1483225" y="3310050"/>
            <a:ext cx="25878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Algorithm</a:t>
            </a:r>
            <a:endParaRPr lang="en-IN" altLang="en-GB"/>
          </a:p>
        </p:txBody>
      </p:sp>
      <p:sp>
        <p:nvSpPr>
          <p:cNvPr id="185" name="Google Shape;185;p26"/>
          <p:cNvSpPr txBox="1"/>
          <p:nvPr>
            <p:ph type="subTitle" idx="8"/>
          </p:nvPr>
        </p:nvSpPr>
        <p:spPr>
          <a:xfrm>
            <a:off x="1483225" y="3655739"/>
            <a:ext cx="25878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Propose a new cost-efficient and flexible algorithm</a:t>
            </a:r>
            <a:endParaRPr lang="en-IN" altLang="en-GB"/>
          </a:p>
        </p:txBody>
      </p:sp>
      <p:sp>
        <p:nvSpPr>
          <p:cNvPr id="186" name="Google Shape;186;p26"/>
          <p:cNvSpPr txBox="1"/>
          <p:nvPr>
            <p:ph type="title" idx="9"/>
          </p:nvPr>
        </p:nvSpPr>
        <p:spPr>
          <a:xfrm>
            <a:off x="945515" y="2968625"/>
            <a:ext cx="621665" cy="4203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87" name="Google Shape;187;p26"/>
          <p:cNvSpPr txBox="1"/>
          <p:nvPr>
            <p:ph type="subTitle" idx="13"/>
          </p:nvPr>
        </p:nvSpPr>
        <p:spPr>
          <a:xfrm>
            <a:off x="5365375" y="3310050"/>
            <a:ext cx="25878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Work Done</a:t>
            </a:r>
            <a:endParaRPr lang="en-IN" altLang="en-GB"/>
          </a:p>
        </p:txBody>
      </p:sp>
      <p:sp>
        <p:nvSpPr>
          <p:cNvPr id="188" name="Google Shape;188;p26"/>
          <p:cNvSpPr txBox="1"/>
          <p:nvPr>
            <p:ph type="subTitle" idx="14"/>
          </p:nvPr>
        </p:nvSpPr>
        <p:spPr>
          <a:xfrm>
            <a:off x="5365375" y="3655739"/>
            <a:ext cx="25878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Platforms explored and Test Bench used</a:t>
            </a:r>
            <a:endParaRPr lang="en-IN" altLang="en-GB"/>
          </a:p>
        </p:txBody>
      </p:sp>
      <p:sp>
        <p:nvSpPr>
          <p:cNvPr id="189" name="Google Shape;189;p26"/>
          <p:cNvSpPr txBox="1"/>
          <p:nvPr>
            <p:ph type="title" idx="15"/>
          </p:nvPr>
        </p:nvSpPr>
        <p:spPr>
          <a:xfrm>
            <a:off x="4782820" y="2968625"/>
            <a:ext cx="696595" cy="4203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sp>
        <p:nvSpPr>
          <p:cNvPr id="5" name="Text Placeholder 4"/>
          <p:cNvSpPr/>
          <p:nvPr>
            <p:ph type="body" idx="1"/>
          </p:nvPr>
        </p:nvSpPr>
        <p:spPr>
          <a:xfrm>
            <a:off x="713105" y="1152525"/>
            <a:ext cx="7148195" cy="3416300"/>
          </a:xfrm>
        </p:spPr>
        <p:txBody>
          <a:bodyPr anchor="ctr" anchorCtr="0"/>
          <a:p>
            <a:pPr>
              <a:lnSpc>
                <a:spcPct val="115000"/>
              </a:lnSpc>
            </a:pPr>
            <a:r>
              <a:rPr>
                <a:sym typeface="+mn-ea"/>
              </a:rPr>
              <a:t>We also tried using different cameras for capturing. The above results were from the test</a:t>
            </a:r>
            <a:r>
              <a:rPr lang="en-US">
                <a:sym typeface="+mn-ea"/>
              </a:rPr>
              <a:t> </a:t>
            </a:r>
            <a:r>
              <a:rPr>
                <a:sym typeface="+mn-ea"/>
              </a:rPr>
              <a:t>bench machine’s webcam. We used Logitech C270 HD USB Camera to test and analyze if</a:t>
            </a:r>
            <a:r>
              <a:rPr lang="en-US">
                <a:sym typeface="+mn-ea"/>
              </a:rPr>
              <a:t> </a:t>
            </a:r>
            <a:r>
              <a:rPr>
                <a:sym typeface="+mn-ea"/>
              </a:rPr>
              <a:t>any difference comes in the time taken by ChaCha20 and RSA. </a:t>
            </a:r>
            <a:endParaRPr>
              <a:sym typeface="+mn-ea"/>
            </a:endParaRPr>
          </a:p>
          <a:p>
            <a:pPr>
              <a:lnSpc>
                <a:spcPct val="115000"/>
              </a:lnSpc>
            </a:pPr>
            <a:r>
              <a:rPr>
                <a:sym typeface="+mn-ea"/>
              </a:rPr>
              <a:t>With encryption percentage</a:t>
            </a:r>
            <a:r>
              <a:rPr lang="en-US">
                <a:sym typeface="+mn-ea"/>
              </a:rPr>
              <a:t> </a:t>
            </a:r>
            <a:r>
              <a:rPr>
                <a:sym typeface="+mn-ea"/>
              </a:rPr>
              <a:t>set to 5%, the average time of ChaCha20 for encrypting frames was 0.109 ms while the min</a:t>
            </a:r>
            <a:r>
              <a:rPr lang="en-US">
                <a:sym typeface="+mn-ea"/>
              </a:rPr>
              <a:t> </a:t>
            </a:r>
            <a:r>
              <a:rPr>
                <a:sym typeface="+mn-ea"/>
              </a:rPr>
              <a:t>time was 0.036 ms. </a:t>
            </a:r>
            <a:endParaRPr>
              <a:sym typeface="+mn-ea"/>
            </a:endParaRPr>
          </a:p>
          <a:p>
            <a:pPr>
              <a:lnSpc>
                <a:spcPct val="115000"/>
              </a:lnSpc>
            </a:pPr>
            <a:r>
              <a:rPr>
                <a:sym typeface="+mn-ea"/>
              </a:rPr>
              <a:t>In comparison, RSA took a minimum time of 0.186 ms and an average</a:t>
            </a:r>
            <a:r>
              <a:rPr lang="en-US">
                <a:sym typeface="+mn-ea"/>
              </a:rPr>
              <a:t> </a:t>
            </a:r>
            <a:r>
              <a:rPr>
                <a:sym typeface="+mn-ea"/>
              </a:rPr>
              <a:t>time of 0.399 ms for decrypting the instructions. </a:t>
            </a:r>
            <a:endParaRPr>
              <a:sym typeface="+mn-ea"/>
            </a:endParaRPr>
          </a:p>
          <a:p>
            <a:pPr>
              <a:lnSpc>
                <a:spcPct val="115000"/>
              </a:lnSpc>
            </a:pPr>
            <a:r>
              <a:rPr>
                <a:sym typeface="+mn-ea"/>
              </a:rPr>
              <a:t>At the user end, ChaCha20, on average,</a:t>
            </a:r>
            <a:r>
              <a:rPr lang="en-US">
                <a:sym typeface="+mn-ea"/>
              </a:rPr>
              <a:t> </a:t>
            </a:r>
            <a:r>
              <a:rPr>
                <a:sym typeface="+mn-ea"/>
              </a:rPr>
              <a:t>took 0.118 ms with a min of 0.040 ms to decrypt the received frame. </a:t>
            </a:r>
            <a:endParaRPr>
              <a:sym typeface="+mn-ea"/>
            </a:endParaRPr>
          </a:p>
          <a:p>
            <a:pPr>
              <a:lnSpc>
                <a:spcPct val="115000"/>
              </a:lnSpc>
            </a:pPr>
            <a:r>
              <a:rPr>
                <a:sym typeface="+mn-ea"/>
              </a:rPr>
              <a:t>The slowest one was</a:t>
            </a:r>
            <a:r>
              <a:rPr lang="en-US">
                <a:sym typeface="+mn-ea"/>
              </a:rPr>
              <a:t> </a:t>
            </a:r>
            <a:r>
              <a:rPr>
                <a:sym typeface="+mn-ea"/>
              </a:rPr>
              <a:t>RSA encryption here, too, with an average of 6.97 ms and a minimum of 3.581 ms. </a:t>
            </a:r>
            <a:endParaRPr>
              <a:sym typeface="+mn-ea"/>
            </a:endParaRPr>
          </a:p>
          <a:p>
            <a:pPr>
              <a:lnSpc>
                <a:spcPct val="115000"/>
              </a:lnSpc>
            </a:pPr>
            <a:r>
              <a:rPr>
                <a:sym typeface="+mn-ea"/>
              </a:rPr>
              <a:t>We</a:t>
            </a:r>
            <a:r>
              <a:rPr lang="en-US">
                <a:sym typeface="+mn-ea"/>
              </a:rPr>
              <a:t> </a:t>
            </a:r>
            <a:r>
              <a:rPr>
                <a:sym typeface="+mn-ea"/>
              </a:rPr>
              <a:t>can see from the graph that the time taken by ChaCha20 and RSA is slightly lower for the</a:t>
            </a:r>
            <a:r>
              <a:rPr lang="en-US">
                <a:sym typeface="+mn-ea"/>
              </a:rPr>
              <a:t> </a:t>
            </a:r>
            <a:r>
              <a:rPr>
                <a:sym typeface="+mn-ea"/>
              </a:rPr>
              <a:t>USB camera. </a:t>
            </a:r>
            <a:endParaRPr>
              <a:sym typeface="+mn-ea"/>
            </a:endParaRPr>
          </a:p>
          <a:p>
            <a:pPr>
              <a:lnSpc>
                <a:spcPct val="115000"/>
              </a:lnSpc>
            </a:pPr>
            <a:r>
              <a:rPr>
                <a:sym typeface="+mn-ea"/>
              </a:rPr>
              <a:t>We can also see that decryption takes slightly less time than encryption in</a:t>
            </a:r>
            <a:r>
              <a:rPr lang="en-US">
                <a:sym typeface="+mn-ea"/>
              </a:rPr>
              <a:t> </a:t>
            </a:r>
            <a:r>
              <a:rPr>
                <a:sym typeface="+mn-ea"/>
              </a:rPr>
              <a:t>ChaCha20, while this difference is enormous in RSA.</a:t>
            </a:r>
            <a:endParaRPr>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pic>
        <p:nvPicPr>
          <p:cNvPr id="2" name="Picture 1" descr="time"/>
          <p:cNvPicPr>
            <a:picLocks noChangeAspect="1"/>
          </p:cNvPicPr>
          <p:nvPr/>
        </p:nvPicPr>
        <p:blipFill>
          <a:blip r:embed="rId1"/>
          <a:stretch>
            <a:fillRect/>
          </a:stretch>
        </p:blipFill>
        <p:spPr>
          <a:xfrm>
            <a:off x="2289175" y="1131570"/>
            <a:ext cx="4565650" cy="3480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sp>
        <p:nvSpPr>
          <p:cNvPr id="5" name="Text Placeholder 4"/>
          <p:cNvSpPr/>
          <p:nvPr>
            <p:ph type="body" idx="1"/>
          </p:nvPr>
        </p:nvSpPr>
        <p:spPr>
          <a:xfrm>
            <a:off x="713105" y="1275715"/>
            <a:ext cx="7148195" cy="3416300"/>
          </a:xfrm>
        </p:spPr>
        <p:txBody>
          <a:bodyPr anchor="ctr" anchorCtr="0"/>
          <a:p>
            <a:pPr>
              <a:lnSpc>
                <a:spcPct val="115000"/>
              </a:lnSpc>
            </a:pPr>
            <a:r>
              <a:rPr>
                <a:sym typeface="+mn-ea"/>
              </a:rPr>
              <a:t>We also ran the tests with different encryption percentage values and found out how it</a:t>
            </a:r>
            <a:r>
              <a:rPr lang="en-US">
                <a:sym typeface="+mn-ea"/>
              </a:rPr>
              <a:t> </a:t>
            </a:r>
            <a:r>
              <a:rPr>
                <a:sym typeface="+mn-ea"/>
              </a:rPr>
              <a:t>affected the time taken by ChaCha20 and RSA to encrypt and decrypt data and instruction,</a:t>
            </a:r>
            <a:r>
              <a:rPr lang="en-US">
                <a:sym typeface="+mn-ea"/>
              </a:rPr>
              <a:t> </a:t>
            </a:r>
            <a:r>
              <a:rPr>
                <a:sym typeface="+mn-ea"/>
              </a:rPr>
              <a:t>respectively. </a:t>
            </a:r>
            <a:endParaRPr>
              <a:sym typeface="+mn-ea"/>
            </a:endParaRPr>
          </a:p>
          <a:p>
            <a:pPr>
              <a:lnSpc>
                <a:spcPct val="115000"/>
              </a:lnSpc>
            </a:pPr>
            <a:r>
              <a:rPr>
                <a:sym typeface="+mn-ea"/>
              </a:rPr>
              <a:t>For this test, we ran the algorithm for approximately 1500 frames each time</a:t>
            </a:r>
            <a:r>
              <a:rPr lang="en-US">
                <a:sym typeface="+mn-ea"/>
              </a:rPr>
              <a:t> </a:t>
            </a:r>
            <a:r>
              <a:rPr>
                <a:sym typeface="+mn-ea"/>
              </a:rPr>
              <a:t>after setting the initial encryption percentage value. </a:t>
            </a:r>
            <a:endParaRPr>
              <a:sym typeface="+mn-ea"/>
            </a:endParaRPr>
          </a:p>
          <a:p>
            <a:pPr>
              <a:lnSpc>
                <a:spcPct val="115000"/>
              </a:lnSpc>
            </a:pPr>
            <a:r>
              <a:rPr>
                <a:sym typeface="+mn-ea"/>
              </a:rPr>
              <a:t>The values of encryption percentage</a:t>
            </a:r>
            <a:r>
              <a:rPr lang="en-US">
                <a:sym typeface="+mn-ea"/>
              </a:rPr>
              <a:t> </a:t>
            </a:r>
            <a:r>
              <a:rPr>
                <a:sym typeface="+mn-ea"/>
              </a:rPr>
              <a:t>used for this test were 0, 1, 2, 3, 5, 10, 20, 30, 50, 75, 90 and 100. </a:t>
            </a:r>
            <a:endParaRPr>
              <a:sym typeface="+mn-ea"/>
            </a:endParaRPr>
          </a:p>
          <a:p>
            <a:pPr>
              <a:lnSpc>
                <a:spcPct val="115000"/>
              </a:lnSpc>
            </a:pPr>
            <a:r>
              <a:rPr>
                <a:sym typeface="+mn-ea"/>
              </a:rPr>
              <a:t>From </a:t>
            </a:r>
            <a:r>
              <a:rPr lang="en-US">
                <a:sym typeface="+mn-ea"/>
              </a:rPr>
              <a:t>the graph</a:t>
            </a:r>
            <a:r>
              <a:rPr>
                <a:sym typeface="+mn-ea"/>
              </a:rPr>
              <a:t>,we can study the trends. </a:t>
            </a:r>
            <a:endParaRPr>
              <a:sym typeface="+mn-ea"/>
            </a:endParaRPr>
          </a:p>
          <a:p>
            <a:pPr>
              <a:lnSpc>
                <a:spcPct val="115000"/>
              </a:lnSpc>
            </a:pPr>
            <a:r>
              <a:rPr>
                <a:sym typeface="+mn-ea"/>
              </a:rPr>
              <a:t>We can see that with an increase in encryption percentage,</a:t>
            </a:r>
            <a:r>
              <a:rPr lang="en-US">
                <a:sym typeface="+mn-ea"/>
              </a:rPr>
              <a:t> </a:t>
            </a:r>
            <a:r>
              <a:rPr>
                <a:sym typeface="+mn-ea"/>
              </a:rPr>
              <a:t>the time taken by ChaCha20 increases gradually for both encryption and decryption. </a:t>
            </a:r>
            <a:endParaRPr>
              <a:sym typeface="+mn-ea"/>
            </a:endParaRPr>
          </a:p>
          <a:p>
            <a:pPr>
              <a:lnSpc>
                <a:spcPct val="115000"/>
              </a:lnSpc>
            </a:pPr>
            <a:r>
              <a:rPr>
                <a:sym typeface="+mn-ea"/>
              </a:rPr>
              <a:t>It is</a:t>
            </a:r>
            <a:r>
              <a:rPr lang="en-US">
                <a:sym typeface="+mn-ea"/>
              </a:rPr>
              <a:t> </a:t>
            </a:r>
            <a:r>
              <a:rPr>
                <a:sym typeface="+mn-ea"/>
              </a:rPr>
              <a:t>expected because, with an increase in encryption percentage, the number of bits ChaCha20</a:t>
            </a:r>
            <a:r>
              <a:rPr lang="en-US">
                <a:sym typeface="+mn-ea"/>
              </a:rPr>
              <a:t> </a:t>
            </a:r>
            <a:r>
              <a:rPr>
                <a:sym typeface="+mn-ea"/>
              </a:rPr>
              <a:t>has to encrypt also increases proportionally, which gets reflected as the increase in time</a:t>
            </a:r>
            <a:r>
              <a:rPr lang="en-US">
                <a:sym typeface="+mn-ea"/>
              </a:rPr>
              <a:t> </a:t>
            </a:r>
            <a:r>
              <a:rPr>
                <a:sym typeface="+mn-ea"/>
              </a:rPr>
              <a:t>of encryption and decryption. </a:t>
            </a:r>
            <a:endParaRPr>
              <a:sym typeface="+mn-ea"/>
            </a:endParaRPr>
          </a:p>
          <a:p>
            <a:pPr>
              <a:lnSpc>
                <a:spcPct val="115000"/>
              </a:lnSpc>
            </a:pPr>
            <a:r>
              <a:rPr>
                <a:sym typeface="+mn-ea"/>
              </a:rPr>
              <a:t>In contrast, for decryption, except for one time, RSA takes</a:t>
            </a:r>
            <a:r>
              <a:rPr lang="en-US">
                <a:sym typeface="+mn-ea"/>
              </a:rPr>
              <a:t> </a:t>
            </a:r>
            <a:r>
              <a:rPr>
                <a:sym typeface="+mn-ea"/>
              </a:rPr>
              <a:t>about the same amount of time every time. However, in the case of encryption of instruction</a:t>
            </a:r>
            <a:r>
              <a:rPr lang="en-US">
                <a:sym typeface="+mn-ea"/>
              </a:rPr>
              <a:t> </a:t>
            </a:r>
            <a:r>
              <a:rPr>
                <a:sym typeface="+mn-ea"/>
              </a:rPr>
              <a:t>at the user end, RSA’s time gradually decreases.</a:t>
            </a:r>
            <a:endParaRPr>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Results</a:t>
            </a:r>
            <a:endParaRPr lang="en-US" altLang="en-IN"/>
          </a:p>
        </p:txBody>
      </p:sp>
      <p:pic>
        <p:nvPicPr>
          <p:cNvPr id="2" name="Picture 1" descr="C:\Users\radha\Downloads\graph2.pnggraph2"/>
          <p:cNvPicPr>
            <a:picLocks noChangeAspect="1"/>
          </p:cNvPicPr>
          <p:nvPr/>
        </p:nvPicPr>
        <p:blipFill>
          <a:blip r:embed="rId1"/>
          <a:srcRect/>
          <a:stretch>
            <a:fillRect/>
          </a:stretch>
        </p:blipFill>
        <p:spPr>
          <a:xfrm>
            <a:off x="2374900" y="843280"/>
            <a:ext cx="4394835" cy="3927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ltLang="en-IN"/>
              <a:t>Future Works</a:t>
            </a:r>
            <a:endParaRPr lang="en-US" altLang="en-IN"/>
          </a:p>
        </p:txBody>
      </p:sp>
      <p:sp>
        <p:nvSpPr>
          <p:cNvPr id="5" name="Text Placeholder 4"/>
          <p:cNvSpPr/>
          <p:nvPr>
            <p:ph type="body" idx="1"/>
          </p:nvPr>
        </p:nvSpPr>
        <p:spPr>
          <a:xfrm>
            <a:off x="713105" y="1275715"/>
            <a:ext cx="7148195" cy="3416300"/>
          </a:xfrm>
        </p:spPr>
        <p:txBody>
          <a:bodyPr anchor="ctr" anchorCtr="0"/>
          <a:p>
            <a:pPr>
              <a:lnSpc>
                <a:spcPct val="115000"/>
              </a:lnSpc>
            </a:pPr>
            <a:r>
              <a:rPr>
                <a:sym typeface="+mn-ea"/>
              </a:rPr>
              <a:t>For this project’s future outlooks, we can choose a more efficient and secure asymmetric</a:t>
            </a:r>
            <a:r>
              <a:rPr lang="en-US">
                <a:sym typeface="+mn-ea"/>
              </a:rPr>
              <a:t> </a:t>
            </a:r>
            <a:r>
              <a:rPr>
                <a:sym typeface="+mn-ea"/>
              </a:rPr>
              <a:t>cryptosystem than RSA. </a:t>
            </a:r>
            <a:endParaRPr>
              <a:sym typeface="+mn-ea"/>
            </a:endParaRPr>
          </a:p>
          <a:p>
            <a:pPr>
              <a:lnSpc>
                <a:spcPct val="115000"/>
              </a:lnSpc>
            </a:pPr>
            <a:r>
              <a:rPr>
                <a:sym typeface="+mn-ea"/>
              </a:rPr>
              <a:t>As seen in the results, RSA encryption takes the most time than</a:t>
            </a:r>
            <a:r>
              <a:rPr lang="en-US">
                <a:sym typeface="+mn-ea"/>
              </a:rPr>
              <a:t> </a:t>
            </a:r>
            <a:r>
              <a:rPr>
                <a:sym typeface="+mn-ea"/>
              </a:rPr>
              <a:t>other parts of the algorithm. </a:t>
            </a:r>
            <a:endParaRPr>
              <a:sym typeface="+mn-ea"/>
            </a:endParaRPr>
          </a:p>
          <a:p>
            <a:pPr>
              <a:lnSpc>
                <a:spcPct val="115000"/>
              </a:lnSpc>
            </a:pPr>
            <a:r>
              <a:rPr>
                <a:sym typeface="+mn-ea"/>
              </a:rPr>
              <a:t>We can also investigate the security properties of our algorithm</a:t>
            </a:r>
            <a:r>
              <a:rPr lang="en-US">
                <a:sym typeface="+mn-ea"/>
              </a:rPr>
              <a:t> </a:t>
            </a:r>
            <a:r>
              <a:rPr>
                <a:sym typeface="+mn-ea"/>
              </a:rPr>
              <a:t>and check if it is compatible with IPSec. </a:t>
            </a:r>
            <a:endParaRPr>
              <a:sym typeface="+mn-ea"/>
            </a:endParaRPr>
          </a:p>
          <a:p>
            <a:pPr>
              <a:lnSpc>
                <a:spcPct val="115000"/>
              </a:lnSpc>
            </a:pPr>
            <a:r>
              <a:rPr>
                <a:sym typeface="+mn-ea"/>
              </a:rPr>
              <a:t>Stronger cryptanalysis can be done on our</a:t>
            </a:r>
            <a:r>
              <a:rPr lang="en-US">
                <a:sym typeface="+mn-ea"/>
              </a:rPr>
              <a:t> </a:t>
            </a:r>
            <a:r>
              <a:rPr>
                <a:sym typeface="+mn-ea"/>
              </a:rPr>
              <a:t>approach to check its security strength. </a:t>
            </a:r>
            <a:endParaRPr>
              <a:sym typeface="+mn-ea"/>
            </a:endParaRPr>
          </a:p>
          <a:p>
            <a:pPr>
              <a:lnSpc>
                <a:spcPct val="115000"/>
              </a:lnSpc>
            </a:pPr>
            <a:r>
              <a:rPr>
                <a:sym typeface="+mn-ea"/>
              </a:rPr>
              <a:t>We can also try to implement our approach on an</a:t>
            </a:r>
            <a:r>
              <a:rPr lang="en-US">
                <a:sym typeface="+mn-ea"/>
              </a:rPr>
              <a:t> </a:t>
            </a:r>
            <a:r>
              <a:rPr>
                <a:sym typeface="+mn-ea"/>
              </a:rPr>
              <a:t>embedded device that can be used practically in the industry.</a:t>
            </a:r>
            <a:endParaRPr>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284" name="Shape 284"/>
        <p:cNvGrpSpPr/>
        <p:nvPr/>
      </p:nvGrpSpPr>
      <p:grpSpPr>
        <a:xfrm>
          <a:off x="0" y="0"/>
          <a:ext cx="0" cy="0"/>
          <a:chOff x="0" y="0"/>
          <a:chExt cx="0" cy="0"/>
        </a:xfrm>
      </p:grpSpPr>
      <p:sp>
        <p:nvSpPr>
          <p:cNvPr id="285" name="Google Shape;285;p30"/>
          <p:cNvSpPr/>
          <p:nvPr/>
        </p:nvSpPr>
        <p:spPr>
          <a:xfrm>
            <a:off x="2785212" y="1428525"/>
            <a:ext cx="4142100" cy="2359200"/>
          </a:xfrm>
          <a:prstGeom prst="roundRect">
            <a:avLst>
              <a:gd name="adj" fmla="val 1184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0"/>
          <p:cNvSpPr txBox="1"/>
          <p:nvPr>
            <p:ph type="title"/>
          </p:nvPr>
        </p:nvSpPr>
        <p:spPr>
          <a:xfrm>
            <a:off x="3434817" y="2187755"/>
            <a:ext cx="2843700" cy="8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5400"/>
              <a:t>Thanks</a:t>
            </a:r>
            <a:endParaRPr lang="en-IN" altLang="en-GB"/>
          </a:p>
        </p:txBody>
      </p:sp>
      <p:sp>
        <p:nvSpPr>
          <p:cNvPr id="288" name="Google Shape;288;p30"/>
          <p:cNvSpPr/>
          <p:nvPr/>
        </p:nvSpPr>
        <p:spPr>
          <a:xfrm>
            <a:off x="2397600" y="1030037"/>
            <a:ext cx="809100" cy="80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20000" t="-6000"/>
          </a:stretch>
        </a:blipFill>
        <a:effectLst/>
      </p:bgPr>
    </p:bg>
    <p:spTree>
      <p:nvGrpSpPr>
        <p:cNvPr id="193" name="Shape 193"/>
        <p:cNvGrpSpPr/>
        <p:nvPr/>
      </p:nvGrpSpPr>
      <p:grpSpPr>
        <a:xfrm>
          <a:off x="0" y="0"/>
          <a:ext cx="0" cy="0"/>
          <a:chOff x="0" y="0"/>
          <a:chExt cx="0" cy="0"/>
        </a:xfrm>
      </p:grpSpPr>
      <p:sp>
        <p:nvSpPr>
          <p:cNvPr id="194" name="Google Shape;194;p27"/>
          <p:cNvSpPr/>
          <p:nvPr/>
        </p:nvSpPr>
        <p:spPr>
          <a:xfrm>
            <a:off x="4286250" y="1389600"/>
            <a:ext cx="4144500" cy="2363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7"/>
          <p:cNvSpPr txBox="1"/>
          <p:nvPr>
            <p:ph type="subTitle" idx="1"/>
          </p:nvPr>
        </p:nvSpPr>
        <p:spPr>
          <a:xfrm>
            <a:off x="4683125" y="2097405"/>
            <a:ext cx="3347085" cy="1425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age of Internet of Things(IoT) is upon us. All the items around us are slowly getting smart attached to their name. This is because they now have ability to communicate some information over some internet/network.</a:t>
            </a:r>
            <a:endParaRPr lang="en-GB"/>
          </a:p>
        </p:txBody>
      </p:sp>
      <p:sp>
        <p:nvSpPr>
          <p:cNvPr id="196" name="Google Shape;196;p27"/>
          <p:cNvSpPr txBox="1"/>
          <p:nvPr>
            <p:ph type="title"/>
          </p:nvPr>
        </p:nvSpPr>
        <p:spPr>
          <a:xfrm>
            <a:off x="4683300" y="1637475"/>
            <a:ext cx="3346800" cy="5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197" name="Google Shape;197;p27"/>
          <p:cNvSpPr/>
          <p:nvPr/>
        </p:nvSpPr>
        <p:spPr>
          <a:xfrm>
            <a:off x="3959950" y="1066800"/>
            <a:ext cx="667800" cy="66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27"/>
          <p:cNvGrpSpPr/>
          <p:nvPr/>
        </p:nvGrpSpPr>
        <p:grpSpPr>
          <a:xfrm>
            <a:off x="4116308" y="1351405"/>
            <a:ext cx="355184" cy="98694"/>
            <a:chOff x="874800" y="1192250"/>
            <a:chExt cx="178925" cy="49725"/>
          </a:xfrm>
        </p:grpSpPr>
        <p:sp>
          <p:nvSpPr>
            <p:cNvPr id="199" name="Google Shape;199;p27"/>
            <p:cNvSpPr/>
            <p:nvPr/>
          </p:nvSpPr>
          <p:spPr>
            <a:xfrm>
              <a:off x="939400" y="1192250"/>
              <a:ext cx="49725" cy="49725"/>
            </a:xfrm>
            <a:custGeom>
              <a:avLst/>
              <a:gdLst/>
              <a:ahLst/>
              <a:cxnLst/>
              <a:rect l="l" t="t" r="r" b="b"/>
              <a:pathLst>
                <a:path w="1989" h="1989" extrusionOk="0">
                  <a:moveTo>
                    <a:pt x="1000" y="405"/>
                  </a:moveTo>
                  <a:cubicBezTo>
                    <a:pt x="1322" y="405"/>
                    <a:pt x="1596" y="667"/>
                    <a:pt x="1596" y="1000"/>
                  </a:cubicBezTo>
                  <a:cubicBezTo>
                    <a:pt x="1596" y="1322"/>
                    <a:pt x="1322" y="1596"/>
                    <a:pt x="1000" y="1596"/>
                  </a:cubicBezTo>
                  <a:cubicBezTo>
                    <a:pt x="667" y="1596"/>
                    <a:pt x="393" y="1322"/>
                    <a:pt x="393" y="1000"/>
                  </a:cubicBezTo>
                  <a:cubicBezTo>
                    <a:pt x="393" y="667"/>
                    <a:pt x="667" y="405"/>
                    <a:pt x="1000" y="405"/>
                  </a:cubicBezTo>
                  <a:close/>
                  <a:moveTo>
                    <a:pt x="1000" y="0"/>
                  </a:moveTo>
                  <a:cubicBezTo>
                    <a:pt x="441" y="0"/>
                    <a:pt x="0" y="441"/>
                    <a:pt x="0" y="1000"/>
                  </a:cubicBezTo>
                  <a:cubicBezTo>
                    <a:pt x="0" y="1548"/>
                    <a:pt x="441" y="1988"/>
                    <a:pt x="1000" y="1988"/>
                  </a:cubicBezTo>
                  <a:cubicBezTo>
                    <a:pt x="1548" y="1988"/>
                    <a:pt x="1988" y="1548"/>
                    <a:pt x="1988" y="1000"/>
                  </a:cubicBezTo>
                  <a:cubicBezTo>
                    <a:pt x="1988" y="441"/>
                    <a:pt x="1548"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7"/>
            <p:cNvSpPr/>
            <p:nvPr/>
          </p:nvSpPr>
          <p:spPr>
            <a:xfrm>
              <a:off x="874800" y="1192250"/>
              <a:ext cx="49725" cy="49725"/>
            </a:xfrm>
            <a:custGeom>
              <a:avLst/>
              <a:gdLst/>
              <a:ahLst/>
              <a:cxnLst/>
              <a:rect l="l" t="t" r="r" b="b"/>
              <a:pathLst>
                <a:path w="1989" h="1989" extrusionOk="0">
                  <a:moveTo>
                    <a:pt x="989" y="405"/>
                  </a:moveTo>
                  <a:cubicBezTo>
                    <a:pt x="1322" y="405"/>
                    <a:pt x="1584" y="667"/>
                    <a:pt x="1584" y="1000"/>
                  </a:cubicBezTo>
                  <a:cubicBezTo>
                    <a:pt x="1584" y="1322"/>
                    <a:pt x="1322" y="1596"/>
                    <a:pt x="989" y="1596"/>
                  </a:cubicBezTo>
                  <a:cubicBezTo>
                    <a:pt x="667" y="1596"/>
                    <a:pt x="393" y="1322"/>
                    <a:pt x="393" y="1000"/>
                  </a:cubicBezTo>
                  <a:cubicBezTo>
                    <a:pt x="393" y="667"/>
                    <a:pt x="667" y="405"/>
                    <a:pt x="989" y="405"/>
                  </a:cubicBezTo>
                  <a:close/>
                  <a:moveTo>
                    <a:pt x="989" y="0"/>
                  </a:moveTo>
                  <a:cubicBezTo>
                    <a:pt x="441" y="0"/>
                    <a:pt x="0" y="441"/>
                    <a:pt x="0" y="1000"/>
                  </a:cubicBezTo>
                  <a:cubicBezTo>
                    <a:pt x="0" y="1548"/>
                    <a:pt x="441" y="1988"/>
                    <a:pt x="989" y="1988"/>
                  </a:cubicBezTo>
                  <a:cubicBezTo>
                    <a:pt x="1536" y="1988"/>
                    <a:pt x="1989" y="1548"/>
                    <a:pt x="1989" y="1000"/>
                  </a:cubicBezTo>
                  <a:cubicBezTo>
                    <a:pt x="1989" y="441"/>
                    <a:pt x="1536"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7"/>
            <p:cNvSpPr/>
            <p:nvPr/>
          </p:nvSpPr>
          <p:spPr>
            <a:xfrm>
              <a:off x="1003975" y="1192250"/>
              <a:ext cx="49750" cy="49725"/>
            </a:xfrm>
            <a:custGeom>
              <a:avLst/>
              <a:gdLst/>
              <a:ahLst/>
              <a:cxnLst/>
              <a:rect l="l" t="t" r="r" b="b"/>
              <a:pathLst>
                <a:path w="1990" h="1989" extrusionOk="0">
                  <a:moveTo>
                    <a:pt x="1001" y="405"/>
                  </a:moveTo>
                  <a:cubicBezTo>
                    <a:pt x="1322" y="405"/>
                    <a:pt x="1596" y="667"/>
                    <a:pt x="1596" y="1000"/>
                  </a:cubicBezTo>
                  <a:cubicBezTo>
                    <a:pt x="1596" y="1322"/>
                    <a:pt x="1322" y="1596"/>
                    <a:pt x="1001" y="1596"/>
                  </a:cubicBezTo>
                  <a:cubicBezTo>
                    <a:pt x="668" y="1596"/>
                    <a:pt x="406" y="1322"/>
                    <a:pt x="406" y="1000"/>
                  </a:cubicBezTo>
                  <a:cubicBezTo>
                    <a:pt x="406" y="667"/>
                    <a:pt x="668" y="405"/>
                    <a:pt x="1001" y="405"/>
                  </a:cubicBezTo>
                  <a:close/>
                  <a:moveTo>
                    <a:pt x="1001" y="0"/>
                  </a:moveTo>
                  <a:cubicBezTo>
                    <a:pt x="453" y="0"/>
                    <a:pt x="1" y="441"/>
                    <a:pt x="1" y="1000"/>
                  </a:cubicBezTo>
                  <a:cubicBezTo>
                    <a:pt x="1" y="1548"/>
                    <a:pt x="453" y="1988"/>
                    <a:pt x="1001" y="1988"/>
                  </a:cubicBezTo>
                  <a:cubicBezTo>
                    <a:pt x="1549" y="1988"/>
                    <a:pt x="1989" y="1548"/>
                    <a:pt x="1989" y="1000"/>
                  </a:cubicBezTo>
                  <a:cubicBezTo>
                    <a:pt x="1989" y="441"/>
                    <a:pt x="1549"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 name="Google Shape;202;p27"/>
          <p:cNvGrpSpPr/>
          <p:nvPr/>
        </p:nvGrpSpPr>
        <p:grpSpPr>
          <a:xfrm>
            <a:off x="7150825" y="3518475"/>
            <a:ext cx="747900" cy="457500"/>
            <a:chOff x="7150825" y="3518475"/>
            <a:chExt cx="747900" cy="457500"/>
          </a:xfrm>
        </p:grpSpPr>
        <p:grpSp>
          <p:nvGrpSpPr>
            <p:cNvPr id="203" name="Google Shape;203;p27"/>
            <p:cNvGrpSpPr/>
            <p:nvPr/>
          </p:nvGrpSpPr>
          <p:grpSpPr>
            <a:xfrm>
              <a:off x="7150825" y="3518475"/>
              <a:ext cx="747900" cy="457500"/>
              <a:chOff x="7150825" y="3518475"/>
              <a:chExt cx="747900" cy="457500"/>
            </a:xfrm>
          </p:grpSpPr>
          <p:sp>
            <p:nvSpPr>
              <p:cNvPr id="204" name="Google Shape;204;p27"/>
              <p:cNvSpPr/>
              <p:nvPr/>
            </p:nvSpPr>
            <p:spPr>
              <a:xfrm>
                <a:off x="7150825" y="3518475"/>
                <a:ext cx="747900" cy="457500"/>
              </a:xfrm>
              <a:prstGeom prst="roundRect">
                <a:avLst>
                  <a:gd name="adj" fmla="val 50000"/>
                </a:avLst>
              </a:prstGeom>
              <a:solidFill>
                <a:schemeClr val="accent6"/>
              </a:solidFill>
              <a:ln>
                <a:noFill/>
              </a:ln>
              <a:effectLst>
                <a:outerShdw blurRad="214313" dist="952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7"/>
              <p:cNvSpPr/>
              <p:nvPr/>
            </p:nvSpPr>
            <p:spPr>
              <a:xfrm rot="-5400000">
                <a:off x="7513566" y="3642335"/>
                <a:ext cx="22418" cy="209781"/>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7"/>
              <p:cNvSpPr/>
              <p:nvPr/>
            </p:nvSpPr>
            <p:spPr>
              <a:xfrm rot="-5400000">
                <a:off x="7474723" y="3692226"/>
                <a:ext cx="199887" cy="109998"/>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27">
              <a:hlinkClick r:id="" action="ppaction://hlinkshowjump?jump=nextslide"/>
            </p:cNvPr>
            <p:cNvSpPr/>
            <p:nvPr/>
          </p:nvSpPr>
          <p:spPr>
            <a:xfrm>
              <a:off x="7150825" y="3518475"/>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IP Surveillance Camera</a:t>
            </a:r>
            <a:endParaRPr lang="en-IN" altLang="en-US"/>
          </a:p>
        </p:txBody>
      </p:sp>
      <p:sp>
        <p:nvSpPr>
          <p:cNvPr id="5" name="Text Placeholder 4"/>
          <p:cNvSpPr/>
          <p:nvPr>
            <p:ph type="body" idx="1"/>
          </p:nvPr>
        </p:nvSpPr>
        <p:spPr/>
        <p:txBody>
          <a:bodyPr/>
          <a:p>
            <a:pPr>
              <a:lnSpc>
                <a:spcPct val="115000"/>
              </a:lnSpc>
            </a:pPr>
            <a:r>
              <a:rPr lang="en-US"/>
              <a:t>IP surveillance systems are made up of three modules</a:t>
            </a:r>
            <a:r>
              <a:rPr lang="en-IN" altLang="en-US"/>
              <a:t>-</a:t>
            </a:r>
            <a:endParaRPr lang="en-IN" altLang="en-US"/>
          </a:p>
          <a:p>
            <a:pPr marL="939800" lvl="1" indent="-342900">
              <a:lnSpc>
                <a:spcPct val="115000"/>
              </a:lnSpc>
              <a:buAutoNum type="arabicPeriod"/>
            </a:pPr>
            <a:r>
              <a:rPr lang="en-IN" altLang="en-US"/>
              <a:t>Video Capture Units</a:t>
            </a:r>
            <a:endParaRPr lang="en-IN" altLang="en-US"/>
          </a:p>
          <a:p>
            <a:pPr marL="939800" lvl="1" indent="-342900">
              <a:lnSpc>
                <a:spcPct val="115000"/>
              </a:lnSpc>
              <a:buAutoNum type="arabicPeriod"/>
            </a:pPr>
            <a:r>
              <a:rPr lang="en-IN" altLang="en-US"/>
              <a:t>Network Transmission</a:t>
            </a:r>
            <a:endParaRPr lang="en-IN" altLang="en-US"/>
          </a:p>
          <a:p>
            <a:pPr marL="939800" lvl="1" indent="-342900">
              <a:lnSpc>
                <a:spcPct val="115000"/>
              </a:lnSpc>
              <a:buAutoNum type="arabicPeriod"/>
            </a:pPr>
            <a:r>
              <a:rPr lang="en-IN" altLang="en-US"/>
              <a:t>Central Control</a:t>
            </a:r>
            <a:endParaRPr lang="en-IN" altLang="en-US"/>
          </a:p>
          <a:p>
            <a:pPr lvl="0">
              <a:lnSpc>
                <a:spcPct val="115000"/>
              </a:lnSpc>
            </a:pPr>
            <a:r>
              <a:rPr lang="en-IN" altLang="en-US">
                <a:sym typeface="+mn-ea"/>
              </a:rPr>
              <a:t>Video Capture Units</a:t>
            </a:r>
            <a:r>
              <a:rPr lang="en-IN" altLang="en-US">
                <a:sym typeface="+mn-ea"/>
              </a:rPr>
              <a:t> captures raw videos, compresses the data, encode them into popular formats like MPEG, H261 etc.</a:t>
            </a:r>
            <a:endParaRPr lang="en-IN" altLang="en-US">
              <a:sym typeface="+mn-ea"/>
            </a:endParaRPr>
          </a:p>
          <a:p>
            <a:pPr lvl="0">
              <a:lnSpc>
                <a:spcPct val="115000"/>
              </a:lnSpc>
            </a:pPr>
            <a:r>
              <a:rPr lang="en-IN" altLang="en-US"/>
              <a:t>The network transition module sends this encoded video over LAN or the internet.</a:t>
            </a:r>
            <a:endParaRPr lang="en-IN" altLang="en-US"/>
          </a:p>
          <a:p>
            <a:pPr lvl="0">
              <a:lnSpc>
                <a:spcPct val="115000"/>
              </a:lnSpc>
            </a:pPr>
            <a:r>
              <a:rPr lang="en-IN" altLang="en-US"/>
              <a:t>The central control module is the end module of the system where we can view or record the video stream.</a:t>
            </a:r>
            <a:endParaRPr lang="en-IN" altLang="en-US"/>
          </a:p>
          <a:p>
            <a:pPr lvl="0">
              <a:lnSpc>
                <a:spcPct val="115000"/>
              </a:lnSpc>
            </a:pPr>
            <a:r>
              <a:rPr lang="en-IN" altLang="en-US"/>
              <a:t>There are two type of data transmissions in the system. Firstly, control commands from control center to video camera units and other one is video stream from cameras to the central control unit.</a:t>
            </a:r>
            <a:endParaRPr lang="en-IN" altLang="en-US"/>
          </a:p>
          <a:p>
            <a:pPr lvl="0">
              <a:lnSpc>
                <a:spcPct val="115000"/>
              </a:lnSpc>
            </a:pPr>
            <a:r>
              <a:rPr lang="en-IN" altLang="en-US"/>
              <a:t>We are mostly concerned about the security of video stream. They carry a large amount of data and is time-sensetive.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Background</a:t>
            </a:r>
            <a:endParaRPr lang="en-IN" altLang="en-US"/>
          </a:p>
        </p:txBody>
      </p:sp>
      <p:sp>
        <p:nvSpPr>
          <p:cNvPr id="5" name="Text Placeholder 4"/>
          <p:cNvSpPr/>
          <p:nvPr>
            <p:ph type="body" idx="1"/>
          </p:nvPr>
        </p:nvSpPr>
        <p:spPr/>
        <p:txBody>
          <a:bodyPr/>
          <a:p>
            <a:pPr>
              <a:lnSpc>
                <a:spcPct val="115000"/>
              </a:lnSpc>
            </a:pPr>
            <a:r>
              <a:rPr lang="en-US"/>
              <a:t>There was a huge DDoS attack against Dyn, which is a DNS provider in October 2016.</a:t>
            </a:r>
            <a:endParaRPr lang="en-US"/>
          </a:p>
          <a:p>
            <a:pPr>
              <a:lnSpc>
                <a:spcPct val="115000"/>
              </a:lnSpc>
            </a:pPr>
            <a:r>
              <a:rPr lang="en-US"/>
              <a:t>This attack broke a fairly large part of the Internet, causing hundreds of websites and services to go down</a:t>
            </a:r>
            <a:r>
              <a:rPr lang="en-IN" altLang="en-US"/>
              <a:t>. This was carried out by making the IP </a:t>
            </a:r>
            <a:r>
              <a:rPr lang="en-IN" altLang="en-US">
                <a:sym typeface="+mn-ea"/>
              </a:rPr>
              <a:t>Surveillance Cameras as part of a botnet. The devices were made to do numerous DNS lookup requests and were infected by Mirai malware.</a:t>
            </a:r>
            <a:endParaRPr lang="en-IN" altLang="en-US">
              <a:sym typeface="+mn-ea"/>
            </a:endParaRPr>
          </a:p>
          <a:p>
            <a:pPr>
              <a:lnSpc>
                <a:spcPct val="115000"/>
              </a:lnSpc>
            </a:pPr>
            <a:r>
              <a:rPr lang="en-IN" altLang="en-US">
                <a:sym typeface="+mn-ea"/>
              </a:rPr>
              <a:t>Another study studied about Motorola’s Focus 73 outdoor security camera and found that the pictures and videos that are taken by the camera can be redirected to a mobile application.</a:t>
            </a:r>
            <a:endParaRPr lang="en-IN" altLang="en-US">
              <a:sym typeface="+mn-ea"/>
            </a:endParaRPr>
          </a:p>
          <a:p>
            <a:pPr>
              <a:lnSpc>
                <a:spcPct val="115000"/>
              </a:lnSpc>
            </a:pPr>
            <a:r>
              <a:rPr lang="en-IN" altLang="en-US">
                <a:sym typeface="+mn-ea"/>
              </a:rPr>
              <a:t>By interfering with device’s DNS settings, the attacker can cut off the alerts that the camera sends to the customer, as well as to see video clips that would be sent to a cloud storage service.</a:t>
            </a:r>
            <a:endParaRPr lang="en-IN" altLang="en-US">
              <a:sym typeface="+mn-ea"/>
            </a:endParaRPr>
          </a:p>
          <a:p>
            <a:pPr>
              <a:lnSpc>
                <a:spcPct val="115000"/>
              </a:lnSpc>
            </a:pPr>
            <a:r>
              <a:rPr lang="en-IN" altLang="en-US">
                <a:sym typeface="+mn-ea"/>
              </a:rPr>
              <a:t>This is a large security concern and a breach of users’ privacy without their knowledge of the system compromise.</a:t>
            </a:r>
            <a:endParaRPr lang="en-I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Previous Work</a:t>
            </a:r>
            <a:endParaRPr lang="en-IN" altLang="en-US"/>
          </a:p>
        </p:txBody>
      </p:sp>
      <p:sp>
        <p:nvSpPr>
          <p:cNvPr id="5" name="Subtitle 4"/>
          <p:cNvSpPr/>
          <p:nvPr>
            <p:ph type="subTitle" idx="1"/>
          </p:nvPr>
        </p:nvSpPr>
        <p:spPr>
          <a:xfrm>
            <a:off x="1798320" y="1418590"/>
            <a:ext cx="2075815" cy="678815"/>
          </a:xfrm>
        </p:spPr>
        <p:txBody>
          <a:bodyPr/>
          <a:p>
            <a:r>
              <a:rPr lang="en-IN" altLang="en-US"/>
              <a:t>The Basic </a:t>
            </a:r>
            <a:endParaRPr lang="en-IN" altLang="en-US"/>
          </a:p>
          <a:p>
            <a:r>
              <a:rPr lang="en-IN" altLang="en-US"/>
              <a:t>Method</a:t>
            </a:r>
            <a:endParaRPr lang="en-IN" altLang="en-US"/>
          </a:p>
        </p:txBody>
      </p:sp>
      <p:sp>
        <p:nvSpPr>
          <p:cNvPr id="6" name="Subtitle 5"/>
          <p:cNvSpPr/>
          <p:nvPr>
            <p:ph type="subTitle" idx="2"/>
          </p:nvPr>
        </p:nvSpPr>
        <p:spPr>
          <a:xfrm>
            <a:off x="1240790" y="2053590"/>
            <a:ext cx="3375025" cy="2701290"/>
          </a:xfrm>
          <a:solidFill>
            <a:schemeClr val="bg1"/>
          </a:solidFill>
        </p:spPr>
        <p:txBody>
          <a:bodyPr/>
          <a:p>
            <a:pPr algn="l">
              <a:buFont typeface="Arial" panose="020B0604020202020204" pitchFamily="34" charset="0"/>
              <a:buChar char="•"/>
            </a:pPr>
            <a:r>
              <a:rPr lang="en-US"/>
              <a:t>The basic method treats the stream data as the regular IP data</a:t>
            </a:r>
            <a:r>
              <a:rPr lang="en-IN" altLang="en-US"/>
              <a:t>.</a:t>
            </a:r>
            <a:endParaRPr lang="en-IN" altLang="en-US"/>
          </a:p>
          <a:p>
            <a:pPr algn="l">
              <a:buFont typeface="Arial" panose="020B0604020202020204" pitchFamily="34" charset="0"/>
              <a:buChar char="•"/>
            </a:pPr>
            <a:r>
              <a:rPr lang="en-IN" altLang="en-US">
                <a:sym typeface="+mn-ea"/>
              </a:rPr>
              <a:t>Encodes 100% of the video stream.</a:t>
            </a:r>
            <a:endParaRPr lang="en-IN" altLang="en-US"/>
          </a:p>
          <a:p>
            <a:pPr algn="l">
              <a:buFont typeface="Arial" panose="020B0604020202020204" pitchFamily="34" charset="0"/>
              <a:buChar char="•"/>
            </a:pPr>
            <a:r>
              <a:rPr lang="en-IN" altLang="en-US"/>
              <a:t>Doesn’t understands the encoding and compression of video stream.</a:t>
            </a:r>
            <a:endParaRPr lang="en-IN" altLang="en-US"/>
          </a:p>
          <a:p>
            <a:pPr algn="l">
              <a:buFont typeface="Arial" panose="020B0604020202020204" pitchFamily="34" charset="0"/>
              <a:buChar char="•"/>
            </a:pPr>
            <a:r>
              <a:rPr lang="en-IN" altLang="en-US"/>
              <a:t>They are usually very slow.</a:t>
            </a:r>
            <a:endParaRPr lang="en-IN" altLang="en-US"/>
          </a:p>
          <a:p>
            <a:pPr algn="l">
              <a:buFont typeface="Arial" panose="020B0604020202020204" pitchFamily="34" charset="0"/>
              <a:buChar char="•"/>
            </a:pPr>
            <a:r>
              <a:rPr lang="en-IN" altLang="en-US"/>
              <a:t>Monetorily less costly.</a:t>
            </a:r>
            <a:endParaRPr lang="en-IN" altLang="en-US"/>
          </a:p>
          <a:p>
            <a:pPr algn="l">
              <a:buFont typeface="Arial" panose="020B0604020202020204" pitchFamily="34" charset="0"/>
              <a:buChar char="•"/>
            </a:pPr>
            <a:r>
              <a:rPr lang="en-IN" altLang="en-US"/>
              <a:t>Not flexible.</a:t>
            </a:r>
            <a:endParaRPr lang="en-IN" altLang="en-US"/>
          </a:p>
          <a:p>
            <a:pPr algn="l">
              <a:buFont typeface="Arial" panose="020B0604020202020204" pitchFamily="34" charset="0"/>
              <a:buChar char="•"/>
            </a:pPr>
            <a:r>
              <a:rPr lang="en-IN" altLang="en-US"/>
              <a:t>More secure.</a:t>
            </a:r>
            <a:endParaRPr lang="en-IN" altLang="en-US"/>
          </a:p>
          <a:p>
            <a:pPr marL="139700" indent="0" algn="l">
              <a:buFont typeface="Arial" panose="020B0604020202020204" pitchFamily="34" charset="0"/>
            </a:pPr>
            <a:endParaRPr lang="en-IN" altLang="en-US"/>
          </a:p>
        </p:txBody>
      </p:sp>
      <p:sp>
        <p:nvSpPr>
          <p:cNvPr id="7" name="Subtitle 6"/>
          <p:cNvSpPr/>
          <p:nvPr>
            <p:ph type="subTitle" idx="3"/>
          </p:nvPr>
        </p:nvSpPr>
        <p:spPr>
          <a:xfrm>
            <a:off x="5267325" y="1447800"/>
            <a:ext cx="2075815" cy="649605"/>
          </a:xfrm>
        </p:spPr>
        <p:txBody>
          <a:bodyPr/>
          <a:p>
            <a:pPr algn="ctr"/>
            <a:r>
              <a:rPr lang="en-IN" altLang="en-US"/>
              <a:t>Selective </a:t>
            </a:r>
            <a:endParaRPr lang="en-IN" altLang="en-US"/>
          </a:p>
          <a:p>
            <a:pPr algn="ctr"/>
            <a:r>
              <a:rPr lang="en-IN" altLang="en-US"/>
              <a:t>Encryption</a:t>
            </a:r>
            <a:endParaRPr lang="en-IN" altLang="en-US"/>
          </a:p>
        </p:txBody>
      </p:sp>
      <p:sp>
        <p:nvSpPr>
          <p:cNvPr id="8" name="Subtitle 7"/>
          <p:cNvSpPr/>
          <p:nvPr>
            <p:ph type="subTitle" idx="4"/>
          </p:nvPr>
        </p:nvSpPr>
        <p:spPr>
          <a:xfrm>
            <a:off x="4709160" y="2053590"/>
            <a:ext cx="3407410" cy="2672715"/>
          </a:xfrm>
        </p:spPr>
        <p:txBody>
          <a:bodyPr/>
          <a:p>
            <a:pPr algn="l">
              <a:buFont typeface="Arial" panose="020B0604020202020204" pitchFamily="34" charset="0"/>
              <a:buChar char="•"/>
            </a:pPr>
            <a:r>
              <a:rPr lang="en-IN" altLang="en-US"/>
              <a:t>S</a:t>
            </a:r>
            <a:r>
              <a:rPr lang="en-US"/>
              <a:t>elective encryption doesn’t treats the stream data as the regular IP data.</a:t>
            </a:r>
            <a:endParaRPr lang="en-US"/>
          </a:p>
          <a:p>
            <a:pPr algn="l">
              <a:buFont typeface="Arial" panose="020B0604020202020204" pitchFamily="34" charset="0"/>
              <a:buChar char="•"/>
            </a:pPr>
            <a:r>
              <a:rPr lang="en-IN" altLang="en-US">
                <a:sym typeface="+mn-ea"/>
              </a:rPr>
              <a:t>Selectively encodes the video stream.</a:t>
            </a:r>
            <a:endParaRPr lang="en-US"/>
          </a:p>
          <a:p>
            <a:pPr algn="l">
              <a:buFont typeface="Arial" panose="020B0604020202020204" pitchFamily="34" charset="0"/>
              <a:buChar char="•"/>
            </a:pPr>
            <a:r>
              <a:rPr lang="en-IN" altLang="en-US"/>
              <a:t>U</a:t>
            </a:r>
            <a:r>
              <a:rPr lang="en-US"/>
              <a:t>nderstand</a:t>
            </a:r>
            <a:r>
              <a:rPr lang="en-IN" altLang="en-US"/>
              <a:t>s</a:t>
            </a:r>
            <a:r>
              <a:rPr lang="en-US"/>
              <a:t> the encoding and compression of the video data</a:t>
            </a:r>
            <a:r>
              <a:rPr lang="en-IN" altLang="en-US"/>
              <a:t>.</a:t>
            </a:r>
            <a:endParaRPr lang="en-IN" altLang="en-US"/>
          </a:p>
          <a:p>
            <a:pPr algn="l">
              <a:buFont typeface="Arial" panose="020B0604020202020204" pitchFamily="34" charset="0"/>
              <a:buChar char="•"/>
            </a:pPr>
            <a:r>
              <a:rPr lang="en-IN" altLang="en-US"/>
              <a:t>Faster than the basic method.</a:t>
            </a:r>
            <a:endParaRPr lang="en-IN" altLang="en-US"/>
          </a:p>
          <a:p>
            <a:pPr algn="l">
              <a:buFont typeface="Arial" panose="020B0604020202020204" pitchFamily="34" charset="0"/>
              <a:buChar char="•"/>
            </a:pPr>
            <a:r>
              <a:rPr lang="en-IN" altLang="en-US"/>
              <a:t>Monetorily expensive.</a:t>
            </a:r>
            <a:endParaRPr lang="en-IN" altLang="en-US"/>
          </a:p>
          <a:p>
            <a:pPr algn="l">
              <a:buFont typeface="Arial" panose="020B0604020202020204" pitchFamily="34" charset="0"/>
              <a:buChar char="•"/>
            </a:pPr>
            <a:r>
              <a:rPr lang="en-IN" altLang="en-US"/>
              <a:t>Not flexible.</a:t>
            </a:r>
            <a:endParaRPr lang="en-IN" altLang="en-US"/>
          </a:p>
          <a:p>
            <a:pPr algn="l">
              <a:buFont typeface="Arial" panose="020B0604020202020204" pitchFamily="34" charset="0"/>
              <a:buChar char="•"/>
            </a:pPr>
            <a:r>
              <a:rPr lang="en-IN" altLang="en-US"/>
              <a:t>Not so secure and require a formal and strict cryptanalysis.</a:t>
            </a:r>
            <a:endParaRPr lang="en-IN" altLang="en-US"/>
          </a:p>
        </p:txBody>
      </p:sp>
      <p:sp>
        <p:nvSpPr>
          <p:cNvPr id="9" name="Text Box 8"/>
          <p:cNvSpPr txBox="1"/>
          <p:nvPr/>
        </p:nvSpPr>
        <p:spPr>
          <a:xfrm>
            <a:off x="2110105" y="1011555"/>
            <a:ext cx="4924425" cy="337185"/>
          </a:xfrm>
          <a:prstGeom prst="rect">
            <a:avLst/>
          </a:prstGeom>
          <a:noFill/>
        </p:spPr>
        <p:txBody>
          <a:bodyPr wrap="none" rtlCol="0">
            <a:spAutoFit/>
          </a:bodyPr>
          <a:p>
            <a:pPr algn="ctr"/>
            <a:r>
              <a:rPr lang="en-IN" altLang="en-US" sz="1600">
                <a:latin typeface="Nunito SemiBold" panose="00000700000000000000" charset="0"/>
                <a:cs typeface="Nunito SemiBold" panose="00000700000000000000" charset="0"/>
              </a:rPr>
              <a:t>There are basically two types of methods proposed.</a:t>
            </a:r>
            <a:endParaRPr lang="en-IN" altLang="en-US" sz="1600">
              <a:latin typeface="Nunito SemiBold" panose="00000700000000000000" charset="0"/>
              <a:cs typeface="Nunito SemiBold" panose="000007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8"/>
          <p:cNvSpPr/>
          <p:nvPr/>
        </p:nvSpPr>
        <p:spPr>
          <a:xfrm>
            <a:off x="713100" y="1154013"/>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8"/>
          <p:cNvSpPr/>
          <p:nvPr/>
        </p:nvSpPr>
        <p:spPr>
          <a:xfrm>
            <a:off x="3342600" y="1154013"/>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8"/>
          <p:cNvSpPr/>
          <p:nvPr/>
        </p:nvSpPr>
        <p:spPr>
          <a:xfrm>
            <a:off x="5972100" y="1154013"/>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8"/>
          <p:cNvSpPr/>
          <p:nvPr/>
        </p:nvSpPr>
        <p:spPr>
          <a:xfrm>
            <a:off x="713100" y="2985300"/>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8"/>
          <p:cNvSpPr/>
          <p:nvPr/>
        </p:nvSpPr>
        <p:spPr>
          <a:xfrm>
            <a:off x="3342600" y="2985300"/>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8"/>
          <p:cNvSpPr/>
          <p:nvPr/>
        </p:nvSpPr>
        <p:spPr>
          <a:xfrm>
            <a:off x="5972100" y="2985300"/>
            <a:ext cx="2458800" cy="161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8"/>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Selective Encryption</a:t>
            </a:r>
            <a:endParaRPr lang="en-IN" altLang="en-GB"/>
          </a:p>
        </p:txBody>
      </p:sp>
      <p:sp>
        <p:nvSpPr>
          <p:cNvPr id="219" name="Google Shape;219;p28"/>
          <p:cNvSpPr txBox="1"/>
          <p:nvPr>
            <p:ph type="subTitle" idx="1"/>
          </p:nvPr>
        </p:nvSpPr>
        <p:spPr>
          <a:xfrm>
            <a:off x="809625" y="1256030"/>
            <a:ext cx="2267585" cy="4203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Header Encryption</a:t>
            </a:r>
            <a:endParaRPr lang="en-IN" altLang="en-GB"/>
          </a:p>
        </p:txBody>
      </p:sp>
      <p:sp>
        <p:nvSpPr>
          <p:cNvPr id="220" name="Google Shape;220;p28"/>
          <p:cNvSpPr txBox="1"/>
          <p:nvPr>
            <p:ph type="subTitle" idx="2"/>
          </p:nvPr>
        </p:nvSpPr>
        <p:spPr>
          <a:xfrm>
            <a:off x="761365" y="1600835"/>
            <a:ext cx="2362200" cy="1069975"/>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IN" altLang="en-GB"/>
              <a:t>Encrypt all the headers of data stream</a:t>
            </a:r>
            <a:endParaRPr lang="en-IN" altLang="en-GB"/>
          </a:p>
          <a:p>
            <a:pPr marL="285750" lvl="0" indent="-285750" algn="l" rtl="0">
              <a:lnSpc>
                <a:spcPct val="100000"/>
              </a:lnSpc>
              <a:spcBef>
                <a:spcPts val="0"/>
              </a:spcBef>
              <a:spcAft>
                <a:spcPts val="0"/>
              </a:spcAft>
              <a:buFont typeface="Arial" panose="020B0604020202020204" pitchFamily="34" charset="0"/>
              <a:buChar char="•"/>
            </a:pPr>
            <a:r>
              <a:rPr lang="en-IN" altLang="en-GB"/>
              <a:t>Reconstruction of headers is simple.</a:t>
            </a:r>
            <a:endParaRPr lang="en-IN" altLang="en-GB"/>
          </a:p>
        </p:txBody>
      </p:sp>
      <p:sp>
        <p:nvSpPr>
          <p:cNvPr id="221" name="Google Shape;221;p28"/>
          <p:cNvSpPr txBox="1"/>
          <p:nvPr>
            <p:ph type="subTitle" idx="3"/>
          </p:nvPr>
        </p:nvSpPr>
        <p:spPr>
          <a:xfrm>
            <a:off x="3535126" y="1256259"/>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Prediction based</a:t>
            </a:r>
            <a:endParaRPr lang="en-IN" altLang="en-GB"/>
          </a:p>
        </p:txBody>
      </p:sp>
      <p:sp>
        <p:nvSpPr>
          <p:cNvPr id="223" name="Google Shape;223;p28"/>
          <p:cNvSpPr txBox="1"/>
          <p:nvPr>
            <p:ph type="subTitle" idx="5"/>
          </p:nvPr>
        </p:nvSpPr>
        <p:spPr>
          <a:xfrm>
            <a:off x="6164625" y="1256259"/>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DCT Coefficient</a:t>
            </a:r>
            <a:endParaRPr lang="en-GB"/>
          </a:p>
        </p:txBody>
      </p:sp>
      <p:sp>
        <p:nvSpPr>
          <p:cNvPr id="225" name="Google Shape;225;p28"/>
          <p:cNvSpPr txBox="1"/>
          <p:nvPr>
            <p:ph type="subTitle" idx="7"/>
          </p:nvPr>
        </p:nvSpPr>
        <p:spPr>
          <a:xfrm>
            <a:off x="905626" y="303358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Zig Zag scan</a:t>
            </a:r>
            <a:endParaRPr lang="en-GB"/>
          </a:p>
        </p:txBody>
      </p:sp>
      <p:sp>
        <p:nvSpPr>
          <p:cNvPr id="227" name="Google Shape;227;p28"/>
          <p:cNvSpPr txBox="1"/>
          <p:nvPr>
            <p:ph type="subTitle" idx="9"/>
          </p:nvPr>
        </p:nvSpPr>
        <p:spPr>
          <a:xfrm>
            <a:off x="3535126" y="305517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One time pad</a:t>
            </a:r>
            <a:endParaRPr lang="en-GB"/>
          </a:p>
        </p:txBody>
      </p:sp>
      <p:sp>
        <p:nvSpPr>
          <p:cNvPr id="229" name="Google Shape;229;p28"/>
          <p:cNvSpPr txBox="1"/>
          <p:nvPr>
            <p:ph type="subTitle" idx="14"/>
          </p:nvPr>
        </p:nvSpPr>
        <p:spPr>
          <a:xfrm>
            <a:off x="6015990" y="3054985"/>
            <a:ext cx="2373630" cy="4203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Random corruption</a:t>
            </a:r>
            <a:endParaRPr lang="en-GB"/>
          </a:p>
        </p:txBody>
      </p:sp>
      <p:sp>
        <p:nvSpPr>
          <p:cNvPr id="2" name="Google Shape;220;p28"/>
          <p:cNvSpPr txBox="1"/>
          <p:nvPr/>
        </p:nvSpPr>
        <p:spPr>
          <a:xfrm>
            <a:off x="3406775" y="1600835"/>
            <a:ext cx="2362200" cy="10699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marR="0" lvl="1"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marR="0" lvl="2"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marR="0" lvl="3"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marR="0" lvl="4"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marR="0" lvl="5"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marR="0" lvl="6"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marR="0" lvl="7"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marR="0" lvl="8"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9pPr>
          </a:lstStyle>
          <a:p>
            <a:pPr marL="285750" lvl="0" indent="-285750" algn="l" rtl="0">
              <a:lnSpc>
                <a:spcPct val="100000"/>
              </a:lnSpc>
              <a:spcBef>
                <a:spcPts val="0"/>
              </a:spcBef>
              <a:spcAft>
                <a:spcPts val="0"/>
              </a:spcAft>
              <a:buFont typeface="Arial" panose="020B0604020202020204" pitchFamily="34" charset="0"/>
              <a:buChar char="•"/>
            </a:pPr>
            <a:r>
              <a:rPr lang="en-IN" altLang="en-GB">
                <a:sym typeface="+mn-ea"/>
              </a:rPr>
              <a:t>In the MPEG videos, encrypting the I frames would be sufficient.</a:t>
            </a:r>
            <a:endParaRPr lang="en-IN" altLang="en-GB"/>
          </a:p>
          <a:p>
            <a:pPr marL="285750" lvl="0" indent="-285750" algn="l" rtl="0">
              <a:lnSpc>
                <a:spcPct val="100000"/>
              </a:lnSpc>
              <a:spcBef>
                <a:spcPts val="0"/>
              </a:spcBef>
              <a:spcAft>
                <a:spcPts val="0"/>
              </a:spcAft>
              <a:buFont typeface="Arial" panose="020B0604020202020204" pitchFamily="34" charset="0"/>
              <a:buChar char="•"/>
            </a:pPr>
            <a:r>
              <a:rPr lang="en-IN" altLang="en-GB"/>
              <a:t>Encryption not strong.</a:t>
            </a:r>
            <a:endParaRPr lang="en-IN" altLang="en-GB"/>
          </a:p>
        </p:txBody>
      </p:sp>
      <p:sp>
        <p:nvSpPr>
          <p:cNvPr id="4" name="Google Shape;220;p28"/>
          <p:cNvSpPr txBox="1"/>
          <p:nvPr/>
        </p:nvSpPr>
        <p:spPr>
          <a:xfrm>
            <a:off x="6057900" y="1600835"/>
            <a:ext cx="2362200" cy="10699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marR="0" lvl="1"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marR="0" lvl="2"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marR="0" lvl="3"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marR="0" lvl="4"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marR="0" lvl="5"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marR="0" lvl="6"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marR="0" lvl="7"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marR="0" lvl="8"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9pPr>
          </a:lstStyle>
          <a:p>
            <a:pPr marL="285750" lvl="0" indent="-285750" algn="l" rtl="0">
              <a:lnSpc>
                <a:spcPct val="100000"/>
              </a:lnSpc>
              <a:spcBef>
                <a:spcPts val="0"/>
              </a:spcBef>
              <a:spcAft>
                <a:spcPts val="0"/>
              </a:spcAft>
              <a:buFont typeface="Arial" panose="020B0604020202020204" pitchFamily="34" charset="0"/>
              <a:buChar char="•"/>
            </a:pPr>
            <a:r>
              <a:rPr lang="en-IN" altLang="en-GB">
                <a:sym typeface="+mn-ea"/>
              </a:rPr>
              <a:t>Frames represented in frequency than time.</a:t>
            </a:r>
            <a:endParaRPr lang="en-IN" altLang="en-GB">
              <a:sym typeface="+mn-ea"/>
            </a:endParaRPr>
          </a:p>
          <a:p>
            <a:pPr marL="285750" lvl="0" indent="-285750" algn="l" rtl="0">
              <a:lnSpc>
                <a:spcPct val="100000"/>
              </a:lnSpc>
              <a:spcBef>
                <a:spcPts val="0"/>
              </a:spcBef>
              <a:spcAft>
                <a:spcPts val="0"/>
              </a:spcAft>
              <a:buFont typeface="Arial" panose="020B0604020202020204" pitchFamily="34" charset="0"/>
              <a:buChar char="•"/>
            </a:pPr>
            <a:r>
              <a:rPr lang="en-IN" altLang="en-GB">
                <a:sym typeface="+mn-ea"/>
              </a:rPr>
              <a:t>Required deep parsing in stream at both sides.</a:t>
            </a:r>
            <a:endParaRPr lang="en-IN" altLang="en-GB">
              <a:sym typeface="+mn-ea"/>
            </a:endParaRPr>
          </a:p>
        </p:txBody>
      </p:sp>
      <p:sp>
        <p:nvSpPr>
          <p:cNvPr id="6" name="Google Shape;220;p28"/>
          <p:cNvSpPr txBox="1"/>
          <p:nvPr/>
        </p:nvSpPr>
        <p:spPr>
          <a:xfrm>
            <a:off x="760730" y="3360420"/>
            <a:ext cx="2411095" cy="11722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marR="0" lvl="1"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marR="0" lvl="2"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marR="0" lvl="3"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marR="0" lvl="4"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marR="0" lvl="5"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marR="0" lvl="6"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marR="0" lvl="7"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marR="0" lvl="8"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9pPr>
          </a:lstStyle>
          <a:p>
            <a:pPr marL="285750" lvl="0" indent="-285750" algn="l" rtl="0">
              <a:lnSpc>
                <a:spcPct val="100000"/>
              </a:lnSpc>
              <a:spcBef>
                <a:spcPts val="0"/>
              </a:spcBef>
              <a:spcAft>
                <a:spcPts val="0"/>
              </a:spcAft>
              <a:buFont typeface="Arial" panose="020B0604020202020204" pitchFamily="34" charset="0"/>
              <a:buChar char="•"/>
            </a:pPr>
            <a:r>
              <a:rPr lang="en-IN" altLang="en-GB"/>
              <a:t>Order in which DCT coefficients are scanned from can be permuted before encoding it.</a:t>
            </a:r>
            <a:endParaRPr lang="en-IN" altLang="en-GB"/>
          </a:p>
          <a:p>
            <a:pPr marL="285750" lvl="0" indent="-285750" algn="l" rtl="0">
              <a:lnSpc>
                <a:spcPct val="100000"/>
              </a:lnSpc>
              <a:spcBef>
                <a:spcPts val="0"/>
              </a:spcBef>
              <a:spcAft>
                <a:spcPts val="0"/>
              </a:spcAft>
              <a:buFont typeface="Arial" panose="020B0604020202020204" pitchFamily="34" charset="0"/>
              <a:buChar char="•"/>
            </a:pPr>
            <a:r>
              <a:rPr lang="en-IN" altLang="en-GB"/>
              <a:t>Very unsecure.</a:t>
            </a:r>
            <a:endParaRPr lang="en-IN" altLang="en-GB"/>
          </a:p>
        </p:txBody>
      </p:sp>
      <p:sp>
        <p:nvSpPr>
          <p:cNvPr id="9" name="Google Shape;220;p28"/>
          <p:cNvSpPr txBox="1"/>
          <p:nvPr/>
        </p:nvSpPr>
        <p:spPr>
          <a:xfrm>
            <a:off x="3390265" y="3360420"/>
            <a:ext cx="2411095" cy="11722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marR="0" lvl="1"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marR="0" lvl="2"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marR="0" lvl="3"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marR="0" lvl="4"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marR="0" lvl="5"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marR="0" lvl="6"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marR="0" lvl="7"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marR="0" lvl="8"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9pPr>
          </a:lstStyle>
          <a:p>
            <a:pPr marL="285750" lvl="0" indent="-285750" algn="l" rtl="0">
              <a:lnSpc>
                <a:spcPct val="100000"/>
              </a:lnSpc>
              <a:spcBef>
                <a:spcPts val="0"/>
              </a:spcBef>
              <a:spcAft>
                <a:spcPts val="0"/>
              </a:spcAft>
              <a:buFont typeface="Arial" panose="020B0604020202020204" pitchFamily="34" charset="0"/>
              <a:buChar char="•"/>
            </a:pPr>
            <a:r>
              <a:rPr lang="en-IN" altLang="en-GB"/>
              <a:t>Half bytes encrypted using DES, then these bytes are XORed with other half of bytes.</a:t>
            </a:r>
            <a:endParaRPr lang="en-IN" altLang="en-GB"/>
          </a:p>
          <a:p>
            <a:pPr marL="285750" lvl="0" indent="-285750" algn="l" rtl="0">
              <a:lnSpc>
                <a:spcPct val="100000"/>
              </a:lnSpc>
              <a:spcBef>
                <a:spcPts val="0"/>
              </a:spcBef>
              <a:spcAft>
                <a:spcPts val="0"/>
              </a:spcAft>
              <a:buFont typeface="Arial" panose="020B0604020202020204" pitchFamily="34" charset="0"/>
              <a:buChar char="•"/>
            </a:pPr>
            <a:r>
              <a:rPr lang="en-IN" altLang="en-GB"/>
              <a:t>Good, same complexity</a:t>
            </a:r>
            <a:endParaRPr lang="en-IN" altLang="en-GB"/>
          </a:p>
        </p:txBody>
      </p:sp>
      <p:sp>
        <p:nvSpPr>
          <p:cNvPr id="11" name="Google Shape;220;p28"/>
          <p:cNvSpPr txBox="1"/>
          <p:nvPr/>
        </p:nvSpPr>
        <p:spPr>
          <a:xfrm>
            <a:off x="6019800" y="3360420"/>
            <a:ext cx="2411095" cy="11722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1pPr>
            <a:lvl2pPr marL="914400" marR="0" lvl="1"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2pPr>
            <a:lvl3pPr marL="1371600" marR="0" lvl="2"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3pPr>
            <a:lvl4pPr marL="1828800" marR="0" lvl="3"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4pPr>
            <a:lvl5pPr marL="2286000" marR="0" lvl="4"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5pPr>
            <a:lvl6pPr marL="2743200" marR="0" lvl="5"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6pPr>
            <a:lvl7pPr marL="3200400" marR="0" lvl="6"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7pPr>
            <a:lvl8pPr marL="3657600" marR="0" lvl="7"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8pPr>
            <a:lvl9pPr marL="4114800" marR="0" lvl="8" indent="-317500" algn="ctr" rtl="0">
              <a:lnSpc>
                <a:spcPct val="100000"/>
              </a:lnSpc>
              <a:spcBef>
                <a:spcPts val="0"/>
              </a:spcBef>
              <a:spcAft>
                <a:spcPts val="0"/>
              </a:spcAft>
              <a:buClr>
                <a:schemeClr val="dk2"/>
              </a:buClr>
              <a:buSzPts val="1400"/>
              <a:buFont typeface="Nunito Sans" panose="00000500000000000000"/>
              <a:buNone/>
              <a:defRPr sz="1400" b="0" i="0" u="none" strike="noStrike" cap="none">
                <a:solidFill>
                  <a:schemeClr val="dk2"/>
                </a:solidFill>
                <a:latin typeface="Nunito Sans" panose="00000500000000000000"/>
                <a:ea typeface="Nunito Sans" panose="00000500000000000000"/>
                <a:cs typeface="Nunito Sans" panose="00000500000000000000"/>
                <a:sym typeface="Nunito Sans" panose="00000500000000000000"/>
              </a:defRPr>
            </a:lvl9pPr>
          </a:lstStyle>
          <a:p>
            <a:pPr marL="285750" lvl="0" indent="-285750" algn="l" rtl="0">
              <a:lnSpc>
                <a:spcPct val="100000"/>
              </a:lnSpc>
              <a:spcBef>
                <a:spcPts val="0"/>
              </a:spcBef>
              <a:spcAft>
                <a:spcPts val="0"/>
              </a:spcAft>
              <a:buFont typeface="Arial" panose="020B0604020202020204" pitchFamily="34" charset="0"/>
              <a:buChar char="•"/>
            </a:pPr>
            <a:r>
              <a:rPr lang="en-IN" altLang="en-GB"/>
              <a:t>Random corruption of video stream approx. 1% </a:t>
            </a:r>
            <a:endParaRPr lang="en-IN" altLang="en-GB"/>
          </a:p>
          <a:p>
            <a:pPr marL="285750" lvl="0" indent="-285750" algn="l" rtl="0">
              <a:lnSpc>
                <a:spcPct val="100000"/>
              </a:lnSpc>
              <a:spcBef>
                <a:spcPts val="0"/>
              </a:spcBef>
              <a:spcAft>
                <a:spcPts val="0"/>
              </a:spcAft>
              <a:buFont typeface="Arial" panose="020B0604020202020204" pitchFamily="34" charset="0"/>
              <a:buChar char="•"/>
            </a:pPr>
            <a:r>
              <a:rPr lang="en-IN" altLang="en-GB"/>
              <a:t>Leaves the content format incompatible.</a:t>
            </a:r>
            <a:endParaRPr lang="en-IN"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IN" altLang="en-US"/>
              <a:t>Algorithm</a:t>
            </a:r>
            <a:endParaRPr lang="en-IN" altLang="en-US"/>
          </a:p>
        </p:txBody>
      </p:sp>
      <p:sp>
        <p:nvSpPr>
          <p:cNvPr id="5" name="Text Placeholder 4"/>
          <p:cNvSpPr/>
          <p:nvPr>
            <p:ph type="body" idx="1"/>
          </p:nvPr>
        </p:nvSpPr>
        <p:spPr/>
        <p:txBody>
          <a:bodyPr anchor="ctr" anchorCtr="0"/>
          <a:p>
            <a:pPr>
              <a:lnSpc>
                <a:spcPct val="115000"/>
              </a:lnSpc>
            </a:pPr>
            <a:r>
              <a:rPr lang="en-IN" altLang="en-US">
                <a:sym typeface="+mn-ea"/>
              </a:rPr>
              <a:t>We have seen the limitations of both t</a:t>
            </a:r>
            <a:r>
              <a:rPr lang="en-IN" altLang="en-US">
                <a:sym typeface="+mn-ea"/>
              </a:rPr>
              <a:t>he basic method and the selective encryption.</a:t>
            </a:r>
            <a:endParaRPr lang="en-IN" altLang="en-US">
              <a:sym typeface="+mn-ea"/>
            </a:endParaRPr>
          </a:p>
          <a:p>
            <a:pPr>
              <a:lnSpc>
                <a:spcPct val="115000"/>
              </a:lnSpc>
            </a:pPr>
            <a:r>
              <a:rPr lang="en-IN" altLang="en-US">
                <a:sym typeface="+mn-ea"/>
              </a:rPr>
              <a:t>They suffer from security and performance problems. So to avoid this problem, I propose a more flexible and randomly adjustable algorithm by combining the two.</a:t>
            </a:r>
            <a:endParaRPr lang="en-IN" altLang="en-US">
              <a:sym typeface="+mn-ea"/>
            </a:endParaRPr>
          </a:p>
          <a:p>
            <a:pPr>
              <a:lnSpc>
                <a:spcPct val="115000"/>
              </a:lnSpc>
            </a:pPr>
            <a:r>
              <a:rPr lang="en-IN" altLang="en-US">
                <a:sym typeface="+mn-ea"/>
              </a:rPr>
              <a:t>I will treat the data as regular IP data like in the basic method.</a:t>
            </a:r>
            <a:endParaRPr lang="en-IN" altLang="en-US">
              <a:sym typeface="+mn-ea"/>
            </a:endParaRPr>
          </a:p>
          <a:p>
            <a:pPr>
              <a:lnSpc>
                <a:spcPct val="115000"/>
              </a:lnSpc>
            </a:pPr>
            <a:r>
              <a:rPr lang="en-IN" altLang="en-US">
                <a:sym typeface="+mn-ea"/>
              </a:rPr>
              <a:t>Then I will selectively add encryption to the video stream data without understanding the specific characteristics of the data.</a:t>
            </a:r>
            <a:endParaRPr lang="en-IN" altLang="en-US">
              <a:sym typeface="+mn-ea"/>
            </a:endParaRPr>
          </a:p>
          <a:p>
            <a:pPr>
              <a:lnSpc>
                <a:spcPct val="115000"/>
              </a:lnSpc>
            </a:pPr>
            <a:r>
              <a:rPr lang="en-IN" altLang="en-US">
                <a:sym typeface="+mn-ea"/>
              </a:rPr>
              <a:t>For flexibility, I will give the control of degree of security to the users. They can set the percentage of encrypted video.</a:t>
            </a:r>
            <a:endParaRPr lang="en-IN" altLang="en-US">
              <a:sym typeface="+mn-ea"/>
            </a:endParaRPr>
          </a:p>
          <a:p>
            <a:pPr>
              <a:lnSpc>
                <a:spcPct val="115000"/>
              </a:lnSpc>
            </a:pPr>
            <a:r>
              <a:rPr lang="en-IN" altLang="en-US">
                <a:sym typeface="+mn-ea"/>
              </a:rPr>
              <a:t>Before exacting the details of the algorithm, I want to introduce some terms.</a:t>
            </a:r>
            <a:endParaRPr lang="en-I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29"/>
          <p:cNvSpPr/>
          <p:nvPr/>
        </p:nvSpPr>
        <p:spPr>
          <a:xfrm>
            <a:off x="6025515" y="1831340"/>
            <a:ext cx="2405380" cy="2548255"/>
          </a:xfrm>
          <a:prstGeom prst="roundRect">
            <a:avLst>
              <a:gd name="adj" fmla="val 8644"/>
            </a:avLst>
          </a:prstGeom>
          <a:solidFill>
            <a:schemeClr val="accent4"/>
          </a:solidFill>
          <a:ln>
            <a:noFill/>
          </a:ln>
          <a:effectLst>
            <a:outerShdw blurRad="228600" dist="95250" dir="5400000" algn="bl" rotWithShape="0">
              <a:schemeClr val="accent4">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9"/>
          <p:cNvSpPr/>
          <p:nvPr/>
        </p:nvSpPr>
        <p:spPr>
          <a:xfrm>
            <a:off x="3369310" y="1831340"/>
            <a:ext cx="2405380" cy="2548255"/>
          </a:xfrm>
          <a:prstGeom prst="roundRect">
            <a:avLst>
              <a:gd name="adj" fmla="val 8644"/>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9"/>
          <p:cNvSpPr/>
          <p:nvPr/>
        </p:nvSpPr>
        <p:spPr>
          <a:xfrm>
            <a:off x="713105" y="1831340"/>
            <a:ext cx="2405380" cy="2547620"/>
          </a:xfrm>
          <a:prstGeom prst="roundRect">
            <a:avLst>
              <a:gd name="adj" fmla="val 8644"/>
            </a:avLst>
          </a:prstGeom>
          <a:solidFill>
            <a:schemeClr val="accent3"/>
          </a:solidFill>
          <a:ln>
            <a:noFill/>
          </a:ln>
          <a:effectLst>
            <a:outerShdw blurRad="228600" dist="95250" dir="5400000" algn="bl" rotWithShape="0">
              <a:schemeClr val="accent3">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9"/>
          <p:cNvSpPr/>
          <p:nvPr/>
        </p:nvSpPr>
        <p:spPr>
          <a:xfrm>
            <a:off x="16053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9"/>
          <p:cNvSpPr/>
          <p:nvPr/>
        </p:nvSpPr>
        <p:spPr>
          <a:xfrm>
            <a:off x="42615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9"/>
          <p:cNvSpPr/>
          <p:nvPr/>
        </p:nvSpPr>
        <p:spPr>
          <a:xfrm>
            <a:off x="69177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9"/>
          <p:cNvSpPr txBox="1"/>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t>Algorithm</a:t>
            </a:r>
            <a:endParaRPr lang="en-IN" altLang="en-GB"/>
          </a:p>
        </p:txBody>
      </p:sp>
      <p:sp>
        <p:nvSpPr>
          <p:cNvPr id="242" name="Google Shape;242;p29"/>
          <p:cNvSpPr txBox="1"/>
          <p:nvPr>
            <p:ph type="subTitle" idx="1"/>
          </p:nvPr>
        </p:nvSpPr>
        <p:spPr>
          <a:xfrm>
            <a:off x="879901" y="225268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CSPRNG</a:t>
            </a:r>
            <a:endParaRPr lang="en-GB"/>
          </a:p>
        </p:txBody>
      </p:sp>
      <p:sp>
        <p:nvSpPr>
          <p:cNvPr id="243" name="Google Shape;243;p29"/>
          <p:cNvSpPr txBox="1"/>
          <p:nvPr>
            <p:ph type="subTitle" idx="2"/>
          </p:nvPr>
        </p:nvSpPr>
        <p:spPr>
          <a:xfrm>
            <a:off x="880110" y="2597150"/>
            <a:ext cx="2075815" cy="1609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CSPRNG is a pseudorandom number generator that is more secure and has </a:t>
            </a:r>
            <a:r>
              <a:rPr lang="en-IN" altLang="en-GB"/>
              <a:t>p</a:t>
            </a:r>
            <a:r>
              <a:rPr lang="en-GB"/>
              <a:t>roperties which are suitable for use in </a:t>
            </a:r>
            <a:r>
              <a:rPr lang="en-IN" altLang="en-GB"/>
              <a:t>c</a:t>
            </a:r>
            <a:r>
              <a:rPr lang="en-GB"/>
              <a:t>ryptography.</a:t>
            </a:r>
            <a:endParaRPr lang="en-GB"/>
          </a:p>
        </p:txBody>
      </p:sp>
      <p:sp>
        <p:nvSpPr>
          <p:cNvPr id="244" name="Google Shape;244;p29"/>
          <p:cNvSpPr txBox="1"/>
          <p:nvPr>
            <p:ph type="subTitle" idx="3"/>
          </p:nvPr>
        </p:nvSpPr>
        <p:spPr>
          <a:xfrm>
            <a:off x="3535126" y="225268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ChaCha20</a:t>
            </a:r>
            <a:endParaRPr lang="en-GB">
              <a:solidFill>
                <a:schemeClr val="lt1"/>
              </a:solidFill>
            </a:endParaRPr>
          </a:p>
        </p:txBody>
      </p:sp>
      <p:sp>
        <p:nvSpPr>
          <p:cNvPr id="245" name="Google Shape;245;p29"/>
          <p:cNvSpPr txBox="1"/>
          <p:nvPr>
            <p:ph type="subTitle" idx="4"/>
          </p:nvPr>
        </p:nvSpPr>
        <p:spPr>
          <a:xfrm>
            <a:off x="3535045" y="2597150"/>
            <a:ext cx="2075815" cy="1609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olidFill>
                  <a:schemeClr val="lt1"/>
                </a:solidFill>
              </a:rPr>
              <a:t>A</a:t>
            </a:r>
            <a:r>
              <a:rPr lang="en-GB">
                <a:solidFill>
                  <a:schemeClr val="lt1"/>
                </a:solidFill>
              </a:rPr>
              <a:t> special design CSPRNG which is more secure than previous</a:t>
            </a:r>
            <a:r>
              <a:rPr lang="en-IN" altLang="en-GB">
                <a:solidFill>
                  <a:schemeClr val="lt1"/>
                </a:solidFill>
              </a:rPr>
              <a:t>ly used</a:t>
            </a:r>
            <a:r>
              <a:rPr lang="en-GB">
                <a:solidFill>
                  <a:schemeClr val="lt1"/>
                </a:solidFill>
              </a:rPr>
              <a:t> pseudo random </a:t>
            </a:r>
            <a:r>
              <a:rPr lang="en-IN" altLang="en-GB">
                <a:solidFill>
                  <a:schemeClr val="lt1"/>
                </a:solidFill>
              </a:rPr>
              <a:t>g</a:t>
            </a:r>
            <a:r>
              <a:rPr lang="en-GB">
                <a:solidFill>
                  <a:schemeClr val="lt1"/>
                </a:solidFill>
              </a:rPr>
              <a:t>enerators like RC4 </a:t>
            </a:r>
            <a:r>
              <a:rPr lang="en-IN" altLang="en-GB">
                <a:solidFill>
                  <a:schemeClr val="lt1"/>
                </a:solidFill>
              </a:rPr>
              <a:t>which was found to be insecure</a:t>
            </a:r>
            <a:endParaRPr lang="en-IN" altLang="en-GB">
              <a:solidFill>
                <a:schemeClr val="lt1"/>
              </a:solidFill>
            </a:endParaRPr>
          </a:p>
        </p:txBody>
      </p:sp>
      <p:sp>
        <p:nvSpPr>
          <p:cNvPr id="246" name="Google Shape;246;p29"/>
          <p:cNvSpPr txBox="1"/>
          <p:nvPr>
            <p:ph type="subTitle" idx="5"/>
          </p:nvPr>
        </p:nvSpPr>
        <p:spPr>
          <a:xfrm>
            <a:off x="6190351" y="2252684"/>
            <a:ext cx="2075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solidFill>
                  <a:schemeClr val="lt1"/>
                </a:solidFill>
              </a:rPr>
              <a:t>S</a:t>
            </a:r>
            <a:r>
              <a:rPr lang="en-GB">
                <a:solidFill>
                  <a:schemeClr val="lt1"/>
                </a:solidFill>
              </a:rPr>
              <a:t>tream </a:t>
            </a:r>
            <a:r>
              <a:rPr lang="en-IN" altLang="en-GB">
                <a:solidFill>
                  <a:schemeClr val="lt1"/>
                </a:solidFill>
              </a:rPr>
              <a:t>C</a:t>
            </a:r>
            <a:r>
              <a:rPr lang="en-GB">
                <a:solidFill>
                  <a:schemeClr val="lt1"/>
                </a:solidFill>
              </a:rPr>
              <a:t>ipher</a:t>
            </a:r>
            <a:endParaRPr lang="en-GB">
              <a:solidFill>
                <a:schemeClr val="lt1"/>
              </a:solidFill>
            </a:endParaRPr>
          </a:p>
        </p:txBody>
      </p:sp>
      <p:sp>
        <p:nvSpPr>
          <p:cNvPr id="247" name="Google Shape;247;p29"/>
          <p:cNvSpPr txBox="1"/>
          <p:nvPr>
            <p:ph type="subTitle" idx="6"/>
          </p:nvPr>
        </p:nvSpPr>
        <p:spPr>
          <a:xfrm>
            <a:off x="6190615" y="2597150"/>
            <a:ext cx="2075815" cy="160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solidFill>
                  <a:schemeClr val="lt1"/>
                </a:solidFill>
              </a:rPr>
              <a:t>A stream cipher is a method of encrypting text in which a crypto key and algorithm are applied to each binary digit in a data stream, one bit at a time.</a:t>
            </a:r>
            <a:endParaRPr>
              <a:solidFill>
                <a:schemeClr val="lt1"/>
              </a:solidFill>
            </a:endParaRPr>
          </a:p>
        </p:txBody>
      </p:sp>
      <p:pic>
        <p:nvPicPr>
          <p:cNvPr id="2" name="Picture 1" descr="cryptography"/>
          <p:cNvPicPr>
            <a:picLocks noChangeAspect="1"/>
          </p:cNvPicPr>
          <p:nvPr/>
        </p:nvPicPr>
        <p:blipFill>
          <a:blip r:embed="rId1"/>
          <a:stretch>
            <a:fillRect/>
          </a:stretch>
        </p:blipFill>
        <p:spPr>
          <a:xfrm>
            <a:off x="4420870" y="1682750"/>
            <a:ext cx="304800" cy="304800"/>
          </a:xfrm>
          <a:prstGeom prst="rect">
            <a:avLst/>
          </a:prstGeom>
        </p:spPr>
      </p:pic>
      <p:pic>
        <p:nvPicPr>
          <p:cNvPr id="4" name="Picture 3" descr="lock"/>
          <p:cNvPicPr>
            <a:picLocks noChangeAspect="1"/>
          </p:cNvPicPr>
          <p:nvPr/>
        </p:nvPicPr>
        <p:blipFill>
          <a:blip r:embed="rId2"/>
          <a:stretch>
            <a:fillRect/>
          </a:stretch>
        </p:blipFill>
        <p:spPr>
          <a:xfrm>
            <a:off x="7064375" y="1689100"/>
            <a:ext cx="329184" cy="329184"/>
          </a:xfrm>
          <a:prstGeom prst="rect">
            <a:avLst/>
          </a:prstGeom>
        </p:spPr>
      </p:pic>
      <p:pic>
        <p:nvPicPr>
          <p:cNvPr id="5" name="Picture 4" descr="encryption"/>
          <p:cNvPicPr>
            <a:picLocks noChangeAspect="1"/>
          </p:cNvPicPr>
          <p:nvPr/>
        </p:nvPicPr>
        <p:blipFill>
          <a:blip r:embed="rId3"/>
          <a:stretch>
            <a:fillRect/>
          </a:stretch>
        </p:blipFill>
        <p:spPr>
          <a:xfrm>
            <a:off x="1750695" y="1682750"/>
            <a:ext cx="335280" cy="335280"/>
          </a:xfrm>
          <a:prstGeom prst="rect">
            <a:avLst/>
          </a:prstGeom>
        </p:spPr>
      </p:pic>
    </p:spTree>
  </p:cSld>
  <p:clrMapOvr>
    <a:masterClrMapping/>
  </p:clrMapOvr>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14603</Words>
  <Application>WPS Presentation</Application>
  <PresentationFormat/>
  <Paragraphs>281</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Arial</vt:lpstr>
      <vt:lpstr>Montserrat</vt:lpstr>
      <vt:lpstr>Nunito Sans</vt:lpstr>
      <vt:lpstr>Nunito SemiBold</vt:lpstr>
      <vt:lpstr>Microsoft YaHei</vt:lpstr>
      <vt:lpstr>Arial Unicode MS</vt:lpstr>
      <vt:lpstr>Medical Technology Advances by Slidesgo</vt:lpstr>
      <vt:lpstr>Securing the video feed of IP surveillance cameras</vt:lpstr>
      <vt:lpstr>04</vt:lpstr>
      <vt:lpstr>Introduction</vt:lpstr>
      <vt:lpstr>IP Surveillance Camera</vt:lpstr>
      <vt:lpstr>Background</vt:lpstr>
      <vt:lpstr>Previous Work</vt:lpstr>
      <vt:lpstr>Selective Encryption</vt:lpstr>
      <vt:lpstr>Algorithm</vt:lpstr>
      <vt:lpstr>Algorithm</vt:lpstr>
      <vt:lpstr>Algorithm</vt:lpstr>
      <vt:lpstr>Algorithm</vt:lpstr>
      <vt:lpstr>Algorithm</vt:lpstr>
      <vt:lpstr>05</vt:lpstr>
      <vt:lpstr>Work Done</vt:lpstr>
      <vt:lpstr>Research and Publications</vt:lpstr>
      <vt:lpstr>Test Bench</vt:lpstr>
      <vt:lpstr>Test Bench</vt:lpstr>
      <vt:lpstr>Results</vt:lpstr>
      <vt:lpstr>Results</vt:lpstr>
      <vt:lpstr>Results</vt:lpstr>
      <vt:lpstr>Results</vt:lpstr>
      <vt:lpstr>Results</vt:lpstr>
      <vt:lpstr>Results</vt:lpstr>
      <vt:lpstr>Results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the video feed of IP surveillance cameras</dc:title>
  <dc:creator/>
  <cp:lastModifiedBy>Rishi pathak</cp:lastModifiedBy>
  <cp:revision>33</cp:revision>
  <dcterms:created xsi:type="dcterms:W3CDTF">2020-11-22T11:53:00Z</dcterms:created>
  <dcterms:modified xsi:type="dcterms:W3CDTF">2021-04-21T18:16:19Z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