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96" r:id="rId2"/>
    <p:sldId id="256" r:id="rId3"/>
    <p:sldId id="339" r:id="rId4"/>
    <p:sldId id="268" r:id="rId5"/>
    <p:sldId id="269" r:id="rId6"/>
    <p:sldId id="370" r:id="rId7"/>
    <p:sldId id="340" r:id="rId8"/>
    <p:sldId id="341" r:id="rId9"/>
    <p:sldId id="316" r:id="rId10"/>
    <p:sldId id="367" r:id="rId11"/>
    <p:sldId id="368" r:id="rId12"/>
    <p:sldId id="369" r:id="rId13"/>
    <p:sldId id="371" r:id="rId14"/>
    <p:sldId id="320" r:id="rId15"/>
    <p:sldId id="321" r:id="rId16"/>
    <p:sldId id="323" r:id="rId17"/>
    <p:sldId id="343" r:id="rId18"/>
    <p:sldId id="344" r:id="rId19"/>
    <p:sldId id="324" r:id="rId20"/>
    <p:sldId id="342" r:id="rId21"/>
    <p:sldId id="345" r:id="rId22"/>
    <p:sldId id="346" r:id="rId23"/>
    <p:sldId id="348" r:id="rId24"/>
    <p:sldId id="347" r:id="rId25"/>
    <p:sldId id="349" r:id="rId26"/>
    <p:sldId id="350" r:id="rId27"/>
    <p:sldId id="351" r:id="rId28"/>
    <p:sldId id="372" r:id="rId29"/>
    <p:sldId id="373" r:id="rId30"/>
    <p:sldId id="352" r:id="rId31"/>
    <p:sldId id="374" r:id="rId32"/>
    <p:sldId id="353" r:id="rId33"/>
    <p:sldId id="293" r:id="rId34"/>
    <p:sldId id="29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0" autoAdjust="0"/>
    <p:restoredTop sz="94660"/>
  </p:normalViewPr>
  <p:slideViewPr>
    <p:cSldViewPr snapToGrid="0">
      <p:cViewPr varScale="1">
        <p:scale>
          <a:sx n="85" d="100"/>
          <a:sy n="85" d="100"/>
        </p:scale>
        <p:origin x="1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3/15/2015</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3/15/2015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B61BEF0D-F0BB-DE4B-95CE-6DB70DBA9567}" type="datetimeFigureOut">
              <a:rPr lang="en-US" smtClean="0"/>
              <a:pPr/>
              <a:t>3/15/2015</a:t>
            </a:fld>
            <a:endParaRPr lang="en-US" dirty="0"/>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D57F1E4F-1CFF-5643-939E-217C01CDF565}" type="slidenum">
              <a:rPr lang="en-US" smtClean="0"/>
              <a:pPr/>
              <a:t>‹#›</a:t>
            </a:fld>
            <a:endParaRPr lang="en-US" dirty="0"/>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docs.angularjs.org/guide/concepts#compiler" TargetMode="External"/><Relationship Id="rId13" Type="http://schemas.openxmlformats.org/officeDocument/2006/relationships/hyperlink" Target="https://docs.angularjs.org/guide/concepts#di" TargetMode="External"/><Relationship Id="rId3" Type="http://schemas.openxmlformats.org/officeDocument/2006/relationships/hyperlink" Target="https://docs.angularjs.org/guide/concepts#template" TargetMode="External"/><Relationship Id="rId7" Type="http://schemas.openxmlformats.org/officeDocument/2006/relationships/hyperlink" Target="https://docs.angularjs.org/guide/concepts#expression" TargetMode="External"/><Relationship Id="rId12" Type="http://schemas.openxmlformats.org/officeDocument/2006/relationships/hyperlink" Target="https://docs.angularjs.org/guide/concepts#controller" TargetMode="External"/><Relationship Id="rId2" Type="http://schemas.openxmlformats.org/officeDocument/2006/relationships/image" Target="../media/image3.png"/><Relationship Id="rId16" Type="http://schemas.openxmlformats.org/officeDocument/2006/relationships/hyperlink" Target="https://docs.angularjs.org/guide/concepts#service" TargetMode="External"/><Relationship Id="rId1" Type="http://schemas.openxmlformats.org/officeDocument/2006/relationships/slideLayout" Target="../slideLayouts/slideLayout1.xml"/><Relationship Id="rId6" Type="http://schemas.openxmlformats.org/officeDocument/2006/relationships/hyperlink" Target="https://docs.angularjs.org/guide/concepts#scope" TargetMode="External"/><Relationship Id="rId11" Type="http://schemas.openxmlformats.org/officeDocument/2006/relationships/hyperlink" Target="https://docs.angularjs.org/guide/concepts#databinding" TargetMode="External"/><Relationship Id="rId5" Type="http://schemas.openxmlformats.org/officeDocument/2006/relationships/hyperlink" Target="https://docs.angularjs.org/guide/concepts#model" TargetMode="External"/><Relationship Id="rId15" Type="http://schemas.openxmlformats.org/officeDocument/2006/relationships/hyperlink" Target="https://docs.angularjs.org/guide/concepts#module" TargetMode="External"/><Relationship Id="rId10" Type="http://schemas.openxmlformats.org/officeDocument/2006/relationships/hyperlink" Target="https://docs.angularjs.org/guide/concepts#view" TargetMode="External"/><Relationship Id="rId4" Type="http://schemas.openxmlformats.org/officeDocument/2006/relationships/hyperlink" Target="https://docs.angularjs.org/guide/concepts#directive" TargetMode="External"/><Relationship Id="rId9" Type="http://schemas.openxmlformats.org/officeDocument/2006/relationships/hyperlink" Target="https://docs.angularjs.org/guide/concepts#filter" TargetMode="External"/><Relationship Id="rId14" Type="http://schemas.openxmlformats.org/officeDocument/2006/relationships/hyperlink" Target="https://docs.angularjs.org/guide/concepts#injector"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angularjs.org/api/ng/directive"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hape 33"/>
          <p:cNvCxnSpPr/>
          <p:nvPr/>
        </p:nvCxnSpPr>
        <p:spPr>
          <a:xfrm flipV="1">
            <a:off x="5791200" y="2940269"/>
            <a:ext cx="0" cy="1323110"/>
          </a:xfrm>
          <a:prstGeom prst="straightConnector1">
            <a:avLst/>
          </a:prstGeom>
          <a:noFill/>
          <a:ln w="38100" cap="flat">
            <a:solidFill>
              <a:schemeClr val="dk2"/>
            </a:solidFill>
            <a:prstDash val="solid"/>
            <a:round/>
            <a:headEnd type="none" w="lg" len="lg"/>
            <a:tailEnd type="triangle" w="lg" len="lg"/>
          </a:ln>
        </p:spPr>
      </p:cxnSp>
      <p:sp>
        <p:nvSpPr>
          <p:cNvPr id="8" name="Shape 32"/>
          <p:cNvSpPr txBox="1"/>
          <p:nvPr/>
        </p:nvSpPr>
        <p:spPr>
          <a:xfrm>
            <a:off x="1084149" y="4463058"/>
            <a:ext cx="9414101" cy="1474282"/>
          </a:xfrm>
          <a:prstGeom prst="rect">
            <a:avLst/>
          </a:prstGeom>
        </p:spPr>
        <p:txBody>
          <a:bodyPr lIns="91425" tIns="91425" rIns="91425" bIns="91425" anchor="t" anchorCtr="0">
            <a:noAutofit/>
          </a:bodyPr>
          <a:lstStyle/>
          <a:p>
            <a:pPr marL="914400" indent="0">
              <a:buNone/>
            </a:pPr>
            <a:r>
              <a:rPr lang="en" sz="2400" dirty="0">
                <a:solidFill>
                  <a:srgbClr val="434343"/>
                </a:solidFill>
              </a:rPr>
              <a:t>Technology has the opportunity to completely disrupt </a:t>
            </a:r>
            <a:r>
              <a:rPr lang="en" sz="2400" dirty="0" smtClean="0">
                <a:solidFill>
                  <a:srgbClr val="434343"/>
                </a:solidFill>
              </a:rPr>
              <a:t>conventional education system </a:t>
            </a:r>
            <a:r>
              <a:rPr lang="en" sz="2400" dirty="0">
                <a:solidFill>
                  <a:srgbClr val="434343"/>
                </a:solidFill>
              </a:rPr>
              <a:t>by </a:t>
            </a:r>
            <a:r>
              <a:rPr lang="en" sz="2400" dirty="0" smtClean="0">
                <a:solidFill>
                  <a:srgbClr val="434343"/>
                </a:solidFill>
              </a:rPr>
              <a:t>democratizing learning</a:t>
            </a:r>
            <a:endParaRPr lang="en" sz="2400" dirty="0">
              <a:solidFill>
                <a:srgbClr val="43434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57" y="1219200"/>
            <a:ext cx="8303844" cy="1350579"/>
          </a:xfrm>
          <a:prstGeom prst="rect">
            <a:avLst/>
          </a:prstGeom>
        </p:spPr>
      </p:pic>
    </p:spTree>
    <p:extLst>
      <p:ext uri="{BB962C8B-B14F-4D97-AF65-F5344CB8AC3E}">
        <p14:creationId xmlns:p14="http://schemas.microsoft.com/office/powerpoint/2010/main" val="2883927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3633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Course Overview</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5078313"/>
          </a:xfrm>
          <a:prstGeom prst="rect">
            <a:avLst/>
          </a:prstGeom>
          <a:noFill/>
        </p:spPr>
        <p:txBody>
          <a:bodyPr wrap="square" rtlCol="0">
            <a:spAutoFit/>
          </a:bodyPr>
          <a:lstStyle/>
          <a:p>
            <a:pPr fontAlgn="base"/>
            <a:r>
              <a:rPr lang="en-IN" b="1" dirty="0"/>
              <a:t>Module 3: Routing</a:t>
            </a:r>
            <a:endParaRPr lang="en-IN" dirty="0"/>
          </a:p>
          <a:p>
            <a:pPr fontAlgn="base"/>
            <a:r>
              <a:rPr lang="en-IN" dirty="0" err="1"/>
              <a:t>ng</a:t>
            </a:r>
            <a:r>
              <a:rPr lang="en-IN" dirty="0"/>
              <a:t>-view</a:t>
            </a:r>
          </a:p>
          <a:p>
            <a:pPr fontAlgn="base"/>
            <a:r>
              <a:rPr lang="en-IN" dirty="0"/>
              <a:t>The </a:t>
            </a:r>
            <a:r>
              <a:rPr lang="en-IN" dirty="0" err="1"/>
              <a:t>config</a:t>
            </a:r>
            <a:r>
              <a:rPr lang="en-IN" dirty="0"/>
              <a:t> function</a:t>
            </a:r>
          </a:p>
          <a:p>
            <a:pPr fontAlgn="base"/>
            <a:r>
              <a:rPr lang="en-IN" dirty="0"/>
              <a:t>$</a:t>
            </a:r>
            <a:r>
              <a:rPr lang="en-IN" dirty="0" err="1"/>
              <a:t>routeProvider</a:t>
            </a:r>
            <a:r>
              <a:rPr lang="en-IN" dirty="0"/>
              <a:t> </a:t>
            </a:r>
            <a:r>
              <a:rPr lang="en-IN" dirty="0" err="1"/>
              <a:t>api</a:t>
            </a:r>
            <a:endParaRPr lang="en-IN" dirty="0"/>
          </a:p>
          <a:p>
            <a:pPr fontAlgn="base"/>
            <a:r>
              <a:rPr lang="en-IN" dirty="0"/>
              <a:t>$</a:t>
            </a:r>
            <a:r>
              <a:rPr lang="en-IN" dirty="0" err="1"/>
              <a:t>routeParams</a:t>
            </a:r>
            <a:endParaRPr lang="en-IN" dirty="0"/>
          </a:p>
          <a:p>
            <a:pPr fontAlgn="base"/>
            <a:r>
              <a:rPr lang="en-IN" dirty="0" err="1"/>
              <a:t>redirectTo</a:t>
            </a:r>
            <a:endParaRPr lang="en-IN" dirty="0"/>
          </a:p>
          <a:p>
            <a:pPr fontAlgn="base"/>
            <a:r>
              <a:rPr lang="en-IN" dirty="0"/>
              <a:t>Resolve</a:t>
            </a:r>
          </a:p>
          <a:p>
            <a:pPr fontAlgn="base"/>
            <a:r>
              <a:rPr lang="en-IN" dirty="0"/>
              <a:t>Resolve conventions</a:t>
            </a:r>
          </a:p>
          <a:p>
            <a:pPr fontAlgn="base"/>
            <a:r>
              <a:rPr lang="en-IN" dirty="0"/>
              <a:t>Resolve $</a:t>
            </a:r>
            <a:r>
              <a:rPr lang="en-IN" dirty="0" err="1"/>
              <a:t>routeChangeError</a:t>
            </a:r>
            <a:endParaRPr lang="en-IN" dirty="0"/>
          </a:p>
          <a:p>
            <a:pPr fontAlgn="base"/>
            <a:r>
              <a:rPr lang="en-IN" dirty="0"/>
              <a:t>Route Life Cycle</a:t>
            </a:r>
          </a:p>
          <a:p>
            <a:pPr fontAlgn="base"/>
            <a:r>
              <a:rPr lang="en-IN" dirty="0"/>
              <a:t> </a:t>
            </a:r>
          </a:p>
          <a:p>
            <a:pPr fontAlgn="base"/>
            <a:r>
              <a:rPr lang="en-IN" b="1" dirty="0"/>
              <a:t>Module 4: Under the Hood</a:t>
            </a:r>
            <a:endParaRPr lang="en-IN" dirty="0"/>
          </a:p>
          <a:p>
            <a:pPr fontAlgn="base"/>
            <a:r>
              <a:rPr lang="en-IN" dirty="0"/>
              <a:t>$scope vs. scope</a:t>
            </a:r>
          </a:p>
          <a:p>
            <a:pPr fontAlgn="base"/>
            <a:r>
              <a:rPr lang="en-IN" dirty="0"/>
              <a:t>Controllers Hierarchy</a:t>
            </a:r>
          </a:p>
          <a:p>
            <a:pPr fontAlgn="base"/>
            <a:r>
              <a:rPr lang="en-IN" dirty="0"/>
              <a:t>Providers</a:t>
            </a:r>
          </a:p>
          <a:p>
            <a:pPr fontAlgn="base"/>
            <a:r>
              <a:rPr lang="en-IN" dirty="0"/>
              <a:t>Services</a:t>
            </a:r>
          </a:p>
          <a:p>
            <a:pPr fontAlgn="base"/>
            <a:r>
              <a:rPr lang="en-IN" dirty="0"/>
              <a:t>Factory</a:t>
            </a:r>
          </a:p>
          <a:p>
            <a:pPr fontAlgn="base"/>
            <a:r>
              <a:rPr lang="en-IN" dirty="0"/>
              <a:t>Dependency </a:t>
            </a:r>
            <a:r>
              <a:rPr lang="en-IN" dirty="0" smtClean="0"/>
              <a:t>Injection</a:t>
            </a:r>
            <a:endParaRPr lang="en-IN" dirty="0"/>
          </a:p>
        </p:txBody>
      </p:sp>
    </p:spTree>
    <p:extLst>
      <p:ext uri="{BB962C8B-B14F-4D97-AF65-F5344CB8AC3E}">
        <p14:creationId xmlns:p14="http://schemas.microsoft.com/office/powerpoint/2010/main" val="4017017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3633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Course Overview</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312769" cy="5324535"/>
          </a:xfrm>
          <a:prstGeom prst="rect">
            <a:avLst/>
          </a:prstGeom>
          <a:noFill/>
        </p:spPr>
        <p:txBody>
          <a:bodyPr wrap="square" rtlCol="0">
            <a:spAutoFit/>
          </a:bodyPr>
          <a:lstStyle/>
          <a:p>
            <a:pPr fontAlgn="base"/>
            <a:r>
              <a:rPr lang="en-IN" b="1" dirty="0" smtClean="0"/>
              <a:t>Module </a:t>
            </a:r>
            <a:r>
              <a:rPr lang="en-IN" b="1" dirty="0"/>
              <a:t>5: $http and Server Interaction</a:t>
            </a:r>
            <a:endParaRPr lang="en-IN" dirty="0"/>
          </a:p>
          <a:p>
            <a:pPr fontAlgn="base"/>
            <a:r>
              <a:rPr lang="en-IN" dirty="0"/>
              <a:t>$http service</a:t>
            </a:r>
          </a:p>
          <a:p>
            <a:pPr fontAlgn="base"/>
            <a:r>
              <a:rPr lang="en-IN" dirty="0"/>
              <a:t>$resource service</a:t>
            </a:r>
            <a:br>
              <a:rPr lang="en-IN" dirty="0"/>
            </a:br>
            <a:endParaRPr lang="en-IN" dirty="0"/>
          </a:p>
          <a:p>
            <a:pPr fontAlgn="base"/>
            <a:r>
              <a:rPr lang="en-IN" b="1" dirty="0"/>
              <a:t>Module 6: Directives</a:t>
            </a:r>
            <a:endParaRPr lang="en-IN" dirty="0"/>
          </a:p>
          <a:p>
            <a:pPr fontAlgn="base"/>
            <a:r>
              <a:rPr lang="en-IN" sz="1600" dirty="0"/>
              <a:t>What is Directive</a:t>
            </a:r>
          </a:p>
          <a:p>
            <a:pPr fontAlgn="base"/>
            <a:r>
              <a:rPr lang="en-IN" sz="1600" dirty="0"/>
              <a:t>Life Cycle of Directive</a:t>
            </a:r>
          </a:p>
          <a:p>
            <a:pPr fontAlgn="base"/>
            <a:r>
              <a:rPr lang="en-IN" sz="1600" dirty="0"/>
              <a:t>Directive Restrictions</a:t>
            </a:r>
          </a:p>
          <a:p>
            <a:pPr fontAlgn="base"/>
            <a:r>
              <a:rPr lang="en-IN" sz="1600" dirty="0"/>
              <a:t>Basic </a:t>
            </a:r>
            <a:r>
              <a:rPr lang="en-IN" sz="1600" dirty="0" err="1"/>
              <a:t>Behaviors</a:t>
            </a:r>
            <a:endParaRPr lang="en-IN" sz="1600" dirty="0"/>
          </a:p>
          <a:p>
            <a:pPr fontAlgn="base"/>
            <a:r>
              <a:rPr lang="en-IN" sz="1600" dirty="0"/>
              <a:t>Useful </a:t>
            </a:r>
            <a:r>
              <a:rPr lang="en-IN" sz="1600" dirty="0" err="1"/>
              <a:t>Behaviors</a:t>
            </a:r>
            <a:endParaRPr lang="en-IN" sz="1600" dirty="0"/>
          </a:p>
          <a:p>
            <a:pPr fontAlgn="base"/>
            <a:r>
              <a:rPr lang="en-IN" sz="1600" dirty="0"/>
              <a:t>Understanding Isolate Scope</a:t>
            </a:r>
            <a:br>
              <a:rPr lang="en-IN" sz="1600" dirty="0"/>
            </a:br>
            <a:r>
              <a:rPr lang="en-IN" sz="1600" dirty="0"/>
              <a:t>  - Scope "@" "=""&amp;"</a:t>
            </a:r>
          </a:p>
          <a:p>
            <a:pPr fontAlgn="base"/>
            <a:r>
              <a:rPr lang="en-IN" sz="1600" dirty="0"/>
              <a:t>Templates</a:t>
            </a:r>
            <a:br>
              <a:rPr lang="en-IN" sz="1600" dirty="0"/>
            </a:br>
            <a:r>
              <a:rPr lang="en-IN" sz="1600" dirty="0"/>
              <a:t>   - </a:t>
            </a:r>
            <a:r>
              <a:rPr lang="en-IN" sz="1600" dirty="0" err="1"/>
              <a:t>templateUrl</a:t>
            </a:r>
            <a:r>
              <a:rPr lang="en-IN" sz="1600" dirty="0"/>
              <a:t/>
            </a:r>
            <a:br>
              <a:rPr lang="en-IN" sz="1600" dirty="0"/>
            </a:br>
            <a:r>
              <a:rPr lang="en-IN" sz="1600" dirty="0"/>
              <a:t>   - $</a:t>
            </a:r>
            <a:r>
              <a:rPr lang="en-IN" sz="1600" dirty="0" err="1"/>
              <a:t>templateCache</a:t>
            </a:r>
            <a:endParaRPr lang="en-IN" sz="1600" dirty="0"/>
          </a:p>
          <a:p>
            <a:pPr fontAlgn="base"/>
            <a:r>
              <a:rPr lang="en-IN" sz="1600" dirty="0"/>
              <a:t>Directives Talking to Controllers</a:t>
            </a:r>
          </a:p>
          <a:p>
            <a:pPr fontAlgn="base"/>
            <a:r>
              <a:rPr lang="en-IN" sz="1600" dirty="0"/>
              <a:t>Directive to Directive Communication</a:t>
            </a:r>
          </a:p>
          <a:p>
            <a:pPr fontAlgn="base"/>
            <a:r>
              <a:rPr lang="en-IN" sz="1600" dirty="0" err="1"/>
              <a:t>Transclusion</a:t>
            </a:r>
            <a:r>
              <a:rPr lang="en-IN" sz="1600" dirty="0"/>
              <a:t> Basics</a:t>
            </a:r>
          </a:p>
          <a:p>
            <a:pPr fontAlgn="base"/>
            <a:r>
              <a:rPr lang="en-IN" sz="1600" dirty="0"/>
              <a:t>Components and Containers</a:t>
            </a:r>
          </a:p>
          <a:p>
            <a:pPr fontAlgn="base"/>
            <a:r>
              <a:rPr lang="en-IN" sz="1600" dirty="0"/>
              <a:t>Directive </a:t>
            </a:r>
            <a:r>
              <a:rPr lang="en-IN" sz="1600" dirty="0" smtClean="0"/>
              <a:t>Communication</a:t>
            </a:r>
            <a:endParaRPr lang="en-IN" sz="1600" dirty="0"/>
          </a:p>
        </p:txBody>
      </p:sp>
    </p:spTree>
    <p:extLst>
      <p:ext uri="{BB962C8B-B14F-4D97-AF65-F5344CB8AC3E}">
        <p14:creationId xmlns:p14="http://schemas.microsoft.com/office/powerpoint/2010/main" val="4017017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3633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Course Overview</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5355312"/>
          </a:xfrm>
          <a:prstGeom prst="rect">
            <a:avLst/>
          </a:prstGeom>
          <a:noFill/>
        </p:spPr>
        <p:txBody>
          <a:bodyPr wrap="square" rtlCol="0">
            <a:spAutoFit/>
          </a:bodyPr>
          <a:lstStyle/>
          <a:p>
            <a:pPr fontAlgn="base"/>
            <a:r>
              <a:rPr lang="en-IN" b="1" dirty="0"/>
              <a:t>Module 7: Server Communication</a:t>
            </a:r>
            <a:endParaRPr lang="en-IN" dirty="0"/>
          </a:p>
          <a:p>
            <a:pPr fontAlgn="base"/>
            <a:r>
              <a:rPr lang="en-IN" dirty="0"/>
              <a:t>Using $http</a:t>
            </a:r>
          </a:p>
          <a:p>
            <a:pPr fontAlgn="base"/>
            <a:r>
              <a:rPr lang="en-IN" dirty="0"/>
              <a:t>Caching HTTP Requests</a:t>
            </a:r>
          </a:p>
          <a:p>
            <a:pPr fontAlgn="base"/>
            <a:r>
              <a:rPr lang="en-IN" dirty="0"/>
              <a:t>configuring $</a:t>
            </a:r>
            <a:r>
              <a:rPr lang="en-IN" dirty="0" err="1"/>
              <a:t>httpProviders</a:t>
            </a:r>
            <a:endParaRPr lang="en-IN" dirty="0"/>
          </a:p>
          <a:p>
            <a:pPr fontAlgn="base"/>
            <a:r>
              <a:rPr lang="en-IN" dirty="0"/>
              <a:t>Using $resource &amp; $resource methods</a:t>
            </a:r>
          </a:p>
          <a:p>
            <a:pPr fontAlgn="base"/>
            <a:r>
              <a:rPr lang="en-IN" dirty="0"/>
              <a:t>working with JSON</a:t>
            </a:r>
          </a:p>
          <a:p>
            <a:pPr fontAlgn="base"/>
            <a:r>
              <a:rPr lang="en-IN" dirty="0"/>
              <a:t> </a:t>
            </a:r>
          </a:p>
          <a:p>
            <a:pPr fontAlgn="base"/>
            <a:r>
              <a:rPr lang="en-IN" b="1" dirty="0"/>
              <a:t>Module 8: Promise</a:t>
            </a:r>
            <a:endParaRPr lang="en-IN" dirty="0"/>
          </a:p>
          <a:p>
            <a:pPr fontAlgn="base"/>
            <a:r>
              <a:rPr lang="en-IN" dirty="0"/>
              <a:t>What's a promise?</a:t>
            </a:r>
          </a:p>
          <a:p>
            <a:pPr fontAlgn="base"/>
            <a:r>
              <a:rPr lang="en-IN" dirty="0"/>
              <a:t>Why promise</a:t>
            </a:r>
          </a:p>
          <a:p>
            <a:pPr fontAlgn="base"/>
            <a:r>
              <a:rPr lang="en-IN" dirty="0"/>
              <a:t>promise in Angular JS</a:t>
            </a:r>
          </a:p>
          <a:p>
            <a:pPr fontAlgn="base"/>
            <a:r>
              <a:rPr lang="en-IN" dirty="0"/>
              <a:t>Chaining requests</a:t>
            </a:r>
          </a:p>
          <a:p>
            <a:pPr fontAlgn="base"/>
            <a:r>
              <a:rPr lang="en-IN" dirty="0"/>
              <a:t> </a:t>
            </a:r>
          </a:p>
          <a:p>
            <a:pPr fontAlgn="base"/>
            <a:r>
              <a:rPr lang="en-IN" b="1" dirty="0"/>
              <a:t>Module 9: The Digest Loop &amp; $apply</a:t>
            </a:r>
            <a:endParaRPr lang="en-IN" dirty="0"/>
          </a:p>
          <a:p>
            <a:pPr fontAlgn="base"/>
            <a:r>
              <a:rPr lang="en-IN" dirty="0"/>
              <a:t>$watch &amp; $</a:t>
            </a:r>
            <a:r>
              <a:rPr lang="en-IN" dirty="0" err="1"/>
              <a:t>watchCollection</a:t>
            </a:r>
            <a:endParaRPr lang="en-IN" dirty="0"/>
          </a:p>
          <a:p>
            <a:pPr fontAlgn="base"/>
            <a:r>
              <a:rPr lang="en-IN" dirty="0"/>
              <a:t>Dirty checking</a:t>
            </a:r>
          </a:p>
          <a:p>
            <a:pPr fontAlgn="base"/>
            <a:r>
              <a:rPr lang="en-IN" dirty="0"/>
              <a:t>$digest loop in a page</a:t>
            </a:r>
          </a:p>
          <a:p>
            <a:pPr fontAlgn="base"/>
            <a:r>
              <a:rPr lang="en-IN" dirty="0"/>
              <a:t>$apply</a:t>
            </a:r>
          </a:p>
          <a:p>
            <a:pPr fontAlgn="base"/>
            <a:r>
              <a:rPr lang="en-IN" dirty="0"/>
              <a:t> </a:t>
            </a:r>
          </a:p>
        </p:txBody>
      </p:sp>
    </p:spTree>
    <p:extLst>
      <p:ext uri="{BB962C8B-B14F-4D97-AF65-F5344CB8AC3E}">
        <p14:creationId xmlns:p14="http://schemas.microsoft.com/office/powerpoint/2010/main" val="4017017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3633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Course Overview</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337780"/>
            <a:ext cx="9923585" cy="5632311"/>
          </a:xfrm>
          <a:prstGeom prst="rect">
            <a:avLst/>
          </a:prstGeom>
          <a:noFill/>
        </p:spPr>
        <p:txBody>
          <a:bodyPr wrap="square" rtlCol="0">
            <a:spAutoFit/>
          </a:bodyPr>
          <a:lstStyle/>
          <a:p>
            <a:pPr fontAlgn="base"/>
            <a:r>
              <a:rPr lang="en-IN" b="1" dirty="0"/>
              <a:t>Module 10: Angular animation</a:t>
            </a:r>
            <a:endParaRPr lang="en-IN" dirty="0"/>
          </a:p>
          <a:p>
            <a:pPr fontAlgn="base"/>
            <a:r>
              <a:rPr lang="en-IN" dirty="0"/>
              <a:t>Getting Started</a:t>
            </a:r>
          </a:p>
          <a:p>
            <a:pPr fontAlgn="base"/>
            <a:r>
              <a:rPr lang="en-IN" dirty="0"/>
              <a:t>Animation with CSS3 Transitions/Animations</a:t>
            </a:r>
          </a:p>
          <a:p>
            <a:pPr fontAlgn="base"/>
            <a:r>
              <a:rPr lang="en-IN" dirty="0"/>
              <a:t>Animation Using </a:t>
            </a:r>
            <a:r>
              <a:rPr lang="en-IN" dirty="0" err="1"/>
              <a:t>Keyframes</a:t>
            </a:r>
            <a:endParaRPr lang="en-IN" dirty="0"/>
          </a:p>
          <a:p>
            <a:pPr fontAlgn="base"/>
            <a:r>
              <a:rPr lang="en-IN" dirty="0"/>
              <a:t>Animation Using </a:t>
            </a:r>
            <a:r>
              <a:rPr lang="en-IN" dirty="0" err="1"/>
              <a:t>jQuery</a:t>
            </a:r>
            <a:endParaRPr lang="en-IN" dirty="0"/>
          </a:p>
          <a:p>
            <a:pPr fontAlgn="base"/>
            <a:r>
              <a:rPr lang="en-IN" dirty="0"/>
              <a:t>Animation Using </a:t>
            </a:r>
            <a:r>
              <a:rPr lang="en-IN" dirty="0" err="1"/>
              <a:t>ngClass</a:t>
            </a:r>
            <a:endParaRPr lang="en-IN" dirty="0"/>
          </a:p>
          <a:p>
            <a:pPr fontAlgn="base"/>
            <a:r>
              <a:rPr lang="en-IN" dirty="0"/>
              <a:t>Animation with Custom Directives</a:t>
            </a:r>
            <a:br>
              <a:rPr lang="en-IN" dirty="0"/>
            </a:br>
            <a:endParaRPr lang="en-IN" dirty="0"/>
          </a:p>
          <a:p>
            <a:pPr fontAlgn="base"/>
            <a:r>
              <a:rPr lang="en-IN" b="1" dirty="0"/>
              <a:t>Module 11: Caching</a:t>
            </a:r>
            <a:endParaRPr lang="en-IN" dirty="0"/>
          </a:p>
          <a:p>
            <a:pPr fontAlgn="base"/>
            <a:r>
              <a:rPr lang="en-IN" dirty="0"/>
              <a:t>Angular Caching</a:t>
            </a:r>
          </a:p>
          <a:p>
            <a:pPr fontAlgn="base"/>
            <a:r>
              <a:rPr lang="en-IN" dirty="0"/>
              <a:t>Caching through $http</a:t>
            </a:r>
          </a:p>
          <a:p>
            <a:pPr fontAlgn="base"/>
            <a:r>
              <a:rPr lang="en-IN" dirty="0"/>
              <a:t>Setting default cache for $http</a:t>
            </a:r>
            <a:br>
              <a:rPr lang="en-IN" dirty="0"/>
            </a:br>
            <a:endParaRPr lang="en-IN" dirty="0"/>
          </a:p>
          <a:p>
            <a:pPr fontAlgn="base"/>
            <a:r>
              <a:rPr lang="en-IN" b="1" dirty="0"/>
              <a:t>Module 12:Security</a:t>
            </a:r>
            <a:endParaRPr lang="en-IN" dirty="0"/>
          </a:p>
          <a:p>
            <a:pPr fontAlgn="base"/>
            <a:r>
              <a:rPr lang="en-IN" dirty="0"/>
              <a:t>Strict contextual escaping $</a:t>
            </a:r>
            <a:r>
              <a:rPr lang="en-IN" dirty="0" err="1"/>
              <a:t>sce</a:t>
            </a:r>
            <a:r>
              <a:rPr lang="en-IN" dirty="0"/>
              <a:t> service in Angular</a:t>
            </a:r>
          </a:p>
          <a:p>
            <a:pPr fontAlgn="base"/>
            <a:r>
              <a:rPr lang="en-IN" dirty="0"/>
              <a:t>Whitelisting &amp; Blacklisting URL's</a:t>
            </a:r>
          </a:p>
          <a:p>
            <a:pPr fontAlgn="base"/>
            <a:r>
              <a:rPr lang="en-IN" dirty="0"/>
              <a:t>$</a:t>
            </a:r>
            <a:r>
              <a:rPr lang="en-IN" dirty="0" err="1"/>
              <a:t>sce</a:t>
            </a:r>
            <a:r>
              <a:rPr lang="en-IN" dirty="0"/>
              <a:t> API</a:t>
            </a:r>
          </a:p>
          <a:p>
            <a:pPr fontAlgn="base"/>
            <a:r>
              <a:rPr lang="en-IN" dirty="0"/>
              <a:t>Configuring $</a:t>
            </a:r>
            <a:r>
              <a:rPr lang="en-IN" dirty="0" err="1"/>
              <a:t>sce</a:t>
            </a:r>
            <a:endParaRPr lang="en-IN" dirty="0"/>
          </a:p>
          <a:p>
            <a:pPr fontAlgn="base"/>
            <a:r>
              <a:rPr lang="en-IN" dirty="0"/>
              <a:t>Trusted context types</a:t>
            </a:r>
          </a:p>
          <a:p>
            <a:pPr fontAlgn="base"/>
            <a:r>
              <a:rPr lang="en-IN" dirty="0"/>
              <a:t> </a:t>
            </a:r>
          </a:p>
        </p:txBody>
      </p:sp>
    </p:spTree>
    <p:extLst>
      <p:ext uri="{BB962C8B-B14F-4D97-AF65-F5344CB8AC3E}">
        <p14:creationId xmlns:p14="http://schemas.microsoft.com/office/powerpoint/2010/main" val="1075044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2339102"/>
          </a:xfrm>
          <a:prstGeom prst="rect">
            <a:avLst/>
          </a:prstGeom>
          <a:noFill/>
        </p:spPr>
        <p:txBody>
          <a:bodyPr wrap="square" rtlCol="0">
            <a:spAutoFit/>
          </a:bodyPr>
          <a:lstStyle/>
          <a:p>
            <a:pPr fontAlgn="base"/>
            <a:r>
              <a:rPr lang="en-IN" sz="1600" b="1" dirty="0"/>
              <a:t>Module 13: Optimizing Angular Code</a:t>
            </a:r>
            <a:endParaRPr lang="en-IN" sz="1600" dirty="0"/>
          </a:p>
          <a:p>
            <a:pPr fontAlgn="base"/>
            <a:r>
              <a:rPr lang="en-IN" sz="1600" dirty="0"/>
              <a:t>What &amp; when to Optimize</a:t>
            </a:r>
          </a:p>
          <a:p>
            <a:pPr fontAlgn="base"/>
            <a:r>
              <a:rPr lang="en-IN" sz="1600" dirty="0"/>
              <a:t>Optimizing $digest loop</a:t>
            </a:r>
          </a:p>
          <a:p>
            <a:pPr fontAlgn="base"/>
            <a:r>
              <a:rPr lang="en-IN" sz="1600" dirty="0"/>
              <a:t>Optimizing </a:t>
            </a:r>
            <a:r>
              <a:rPr lang="en-IN" sz="1600" dirty="0" err="1"/>
              <a:t>ng</a:t>
            </a:r>
            <a:r>
              <a:rPr lang="en-IN" sz="1600" dirty="0"/>
              <a:t>-repeat</a:t>
            </a:r>
          </a:p>
          <a:p>
            <a:pPr fontAlgn="base"/>
            <a:r>
              <a:rPr lang="en-IN" sz="1600" dirty="0"/>
              <a:t>Optimizing $digest call</a:t>
            </a:r>
          </a:p>
          <a:p>
            <a:pPr fontAlgn="base"/>
            <a:r>
              <a:rPr lang="en-IN" sz="1600" dirty="0"/>
              <a:t>Optimizing $watch functions</a:t>
            </a:r>
          </a:p>
          <a:p>
            <a:pPr fontAlgn="base"/>
            <a:r>
              <a:rPr lang="en-IN" sz="1600" dirty="0"/>
              <a:t>Optimizing filters</a:t>
            </a:r>
            <a:br>
              <a:rPr lang="en-IN" sz="1600" dirty="0"/>
            </a:br>
            <a:endParaRPr lang="en-IN" sz="1600" dirty="0"/>
          </a:p>
          <a:p>
            <a:pPr fontAlgn="base"/>
            <a:endParaRPr lang="en-IN" sz="1600" dirty="0"/>
          </a:p>
        </p:txBody>
      </p:sp>
      <p:sp>
        <p:nvSpPr>
          <p:cNvPr id="11" name="TextBox 10"/>
          <p:cNvSpPr txBox="1"/>
          <p:nvPr/>
        </p:nvSpPr>
        <p:spPr>
          <a:xfrm>
            <a:off x="445477" y="3746590"/>
            <a:ext cx="1119713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lgn="ctr"/>
            <a:r>
              <a:rPr lang="en-US" sz="3600" b="1" dirty="0" smtClean="0"/>
              <a:t>Real Time Project</a:t>
            </a:r>
            <a:endParaRPr lang="en-US" sz="3600" dirty="0"/>
          </a:p>
        </p:txBody>
      </p:sp>
      <p:sp>
        <p:nvSpPr>
          <p:cNvPr id="16" name="TextBox 15"/>
          <p:cNvSpPr txBox="1"/>
          <p:nvPr/>
        </p:nvSpPr>
        <p:spPr>
          <a:xfrm>
            <a:off x="586153" y="33633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Course Overview</a:t>
            </a:r>
          </a:p>
        </p:txBody>
      </p:sp>
    </p:spTree>
    <p:extLst>
      <p:ext uri="{BB962C8B-B14F-4D97-AF65-F5344CB8AC3E}">
        <p14:creationId xmlns:p14="http://schemas.microsoft.com/office/powerpoint/2010/main" val="69355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9938" y="1986454"/>
            <a:ext cx="10708498" cy="1200329"/>
          </a:xfrm>
          <a:prstGeom prst="rect">
            <a:avLst/>
          </a:prstGeom>
          <a:noFill/>
        </p:spPr>
        <p:txBody>
          <a:bodyPr wrap="square" rtlCol="0">
            <a:spAutoFit/>
          </a:bodyPr>
          <a:lstStyle/>
          <a:p>
            <a:r>
              <a:rPr lang="en-US" sz="7200" b="1" dirty="0" smtClean="0">
                <a:solidFill>
                  <a:srgbClr val="C00000"/>
                </a:solidFill>
                <a:latin typeface="Times New Roman" pitchFamily="18" charset="0"/>
                <a:cs typeface="Times New Roman" pitchFamily="18" charset="0"/>
                <a:sym typeface="Arial"/>
              </a:rPr>
              <a:t>Introduction to </a:t>
            </a:r>
            <a:r>
              <a:rPr lang="en-US" sz="7200" b="1" dirty="0" err="1" smtClean="0">
                <a:solidFill>
                  <a:srgbClr val="C00000"/>
                </a:solidFill>
                <a:latin typeface="Times New Roman" pitchFamily="18" charset="0"/>
                <a:cs typeface="Times New Roman" pitchFamily="18" charset="0"/>
                <a:sym typeface="Arial"/>
              </a:rPr>
              <a:t>AngularJS</a:t>
            </a:r>
            <a:endParaRPr lang="en-US" sz="7200" b="1" dirty="0" smtClean="0">
              <a:latin typeface="Times New Roman" pitchFamily="18" charset="0"/>
              <a:cs typeface="Times New Roman" pitchFamily="18" charset="0"/>
              <a:sym typeface="Arial"/>
            </a:endParaRPr>
          </a:p>
        </p:txBody>
      </p:sp>
    </p:spTree>
    <p:extLst>
      <p:ext uri="{BB962C8B-B14F-4D97-AF65-F5344CB8AC3E}">
        <p14:creationId xmlns:p14="http://schemas.microsoft.com/office/powerpoint/2010/main" val="69355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Agenda for Today’s Session</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5477" y="1575287"/>
            <a:ext cx="9923585" cy="4524315"/>
          </a:xfrm>
          <a:prstGeom prst="rect">
            <a:avLst/>
          </a:prstGeom>
          <a:noFill/>
        </p:spPr>
        <p:txBody>
          <a:bodyPr wrap="square" rtlCol="0">
            <a:spAutoFit/>
          </a:bodyPr>
          <a:lstStyle/>
          <a:p>
            <a:pPr fontAlgn="base"/>
            <a:r>
              <a:rPr lang="en-IN" b="1" dirty="0" smtClean="0"/>
              <a:t>Module 1: Introduction</a:t>
            </a:r>
          </a:p>
          <a:p>
            <a:pPr fontAlgn="base"/>
            <a:r>
              <a:rPr lang="en-IN" dirty="0"/>
              <a:t>Introduction to </a:t>
            </a:r>
            <a:r>
              <a:rPr lang="en-IN" dirty="0" err="1" smtClean="0"/>
              <a:t>AngularJS</a:t>
            </a:r>
            <a:endParaRPr lang="en-IN" dirty="0" smtClean="0"/>
          </a:p>
          <a:p>
            <a:pPr fontAlgn="base"/>
            <a:r>
              <a:rPr lang="en-IN" dirty="0" smtClean="0"/>
              <a:t>WHY </a:t>
            </a:r>
            <a:r>
              <a:rPr lang="en-IN" dirty="0" err="1"/>
              <a:t>AngularJS</a:t>
            </a:r>
            <a:endParaRPr lang="en-IN" dirty="0"/>
          </a:p>
          <a:p>
            <a:pPr fontAlgn="base"/>
            <a:r>
              <a:rPr lang="en-IN" dirty="0" err="1"/>
              <a:t>AngularJS</a:t>
            </a:r>
            <a:r>
              <a:rPr lang="en-IN" dirty="0"/>
              <a:t> </a:t>
            </a:r>
            <a:r>
              <a:rPr lang="en-IN" dirty="0" smtClean="0"/>
              <a:t>Overview</a:t>
            </a:r>
          </a:p>
          <a:p>
            <a:pPr fontAlgn="base"/>
            <a:r>
              <a:rPr lang="en-IN" dirty="0" smtClean="0"/>
              <a:t> </a:t>
            </a:r>
          </a:p>
          <a:p>
            <a:pPr fontAlgn="base"/>
            <a:r>
              <a:rPr lang="en-IN" b="1" dirty="0" smtClean="0"/>
              <a:t>Module </a:t>
            </a:r>
            <a:r>
              <a:rPr lang="en-IN" b="1" dirty="0"/>
              <a:t>2: Basics concepts of Angular JS</a:t>
            </a:r>
            <a:endParaRPr lang="en-IN" dirty="0"/>
          </a:p>
          <a:p>
            <a:pPr fontAlgn="base"/>
            <a:r>
              <a:rPr lang="en-IN" dirty="0"/>
              <a:t>Angular JS Execution cycle</a:t>
            </a:r>
          </a:p>
          <a:p>
            <a:pPr fontAlgn="base"/>
            <a:r>
              <a:rPr lang="en-IN" dirty="0" smtClean="0"/>
              <a:t>Scope</a:t>
            </a:r>
          </a:p>
          <a:p>
            <a:pPr fontAlgn="base"/>
            <a:r>
              <a:rPr lang="en-US" dirty="0"/>
              <a:t>Defining a Method on the </a:t>
            </a:r>
            <a:r>
              <a:rPr lang="en-US" dirty="0" smtClean="0"/>
              <a:t>Scope</a:t>
            </a:r>
            <a:endParaRPr lang="en-IN" dirty="0"/>
          </a:p>
          <a:p>
            <a:pPr fontAlgn="base"/>
            <a:r>
              <a:rPr lang="en-IN" dirty="0"/>
              <a:t>Binding</a:t>
            </a:r>
          </a:p>
          <a:p>
            <a:pPr fontAlgn="base"/>
            <a:r>
              <a:rPr lang="en-IN" dirty="0" smtClean="0"/>
              <a:t>Controllers</a:t>
            </a:r>
          </a:p>
          <a:p>
            <a:pPr fontAlgn="base"/>
            <a:r>
              <a:rPr lang="en-US" dirty="0"/>
              <a:t>Sharing Data Between </a:t>
            </a:r>
            <a:r>
              <a:rPr lang="en-US" dirty="0" smtClean="0"/>
              <a:t>Controllers</a:t>
            </a:r>
            <a:endParaRPr lang="en-IN" dirty="0"/>
          </a:p>
          <a:p>
            <a:pPr fontAlgn="base"/>
            <a:r>
              <a:rPr lang="en-IN" dirty="0" smtClean="0"/>
              <a:t>Forms</a:t>
            </a:r>
            <a:endParaRPr lang="en-IN" dirty="0"/>
          </a:p>
          <a:p>
            <a:pPr fontAlgn="base"/>
            <a:r>
              <a:rPr lang="en-IN" dirty="0"/>
              <a:t>Expressions</a:t>
            </a:r>
          </a:p>
          <a:p>
            <a:pPr fontAlgn="base"/>
            <a:r>
              <a:rPr lang="en-IN" dirty="0"/>
              <a:t>Working with Native Directives</a:t>
            </a:r>
          </a:p>
          <a:p>
            <a:pPr fontAlgn="base"/>
            <a:r>
              <a:rPr lang="en-IN" dirty="0"/>
              <a:t> </a:t>
            </a:r>
          </a:p>
        </p:txBody>
      </p:sp>
    </p:spTree>
    <p:extLst>
      <p:ext uri="{BB962C8B-B14F-4D97-AF65-F5344CB8AC3E}">
        <p14:creationId xmlns:p14="http://schemas.microsoft.com/office/powerpoint/2010/main" val="69355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Introduction to </a:t>
            </a:r>
            <a:r>
              <a:rPr lang="en-US" sz="4400" b="1" dirty="0" err="1" smtClean="0">
                <a:solidFill>
                  <a:srgbClr val="C00000"/>
                </a:solidFill>
                <a:latin typeface="Times New Roman" pitchFamily="18" charset="0"/>
                <a:ea typeface="Arial"/>
                <a:cs typeface="Times New Roman" pitchFamily="18" charset="0"/>
                <a:sym typeface="Arial"/>
              </a:rPr>
              <a:t>AngularJS</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3600986"/>
          </a:xfrm>
          <a:prstGeom prst="rect">
            <a:avLst/>
          </a:prstGeom>
          <a:noFill/>
        </p:spPr>
        <p:txBody>
          <a:bodyPr wrap="square" rtlCol="0">
            <a:spAutoFit/>
          </a:bodyPr>
          <a:lstStyle/>
          <a:p>
            <a:r>
              <a:rPr lang="en-US" sz="2400" b="1" dirty="0">
                <a:latin typeface="ArialMT"/>
              </a:rPr>
              <a:t>What Is Angular?</a:t>
            </a:r>
          </a:p>
          <a:p>
            <a:endParaRPr lang="en-US" sz="2400" dirty="0" smtClean="0">
              <a:latin typeface="ArialMT"/>
            </a:endParaRPr>
          </a:p>
          <a:p>
            <a:r>
              <a:rPr lang="en-US" sz="2000" dirty="0" err="1" smtClean="0">
                <a:latin typeface="ArialMT"/>
              </a:rPr>
              <a:t>AngularJS</a:t>
            </a:r>
            <a:r>
              <a:rPr lang="en-US" sz="2000" dirty="0" smtClean="0">
                <a:latin typeface="ArialMT"/>
              </a:rPr>
              <a:t> </a:t>
            </a:r>
            <a:r>
              <a:rPr lang="en-US" sz="2000" dirty="0">
                <a:latin typeface="ArialMT"/>
              </a:rPr>
              <a:t>is a structural framework for dynamic web apps. It lets you use HTML as your template language and lets you extend HTML's syntax to express your application's components clearly and succinctly. </a:t>
            </a:r>
            <a:r>
              <a:rPr lang="en-US" sz="2000" dirty="0" err="1">
                <a:latin typeface="ArialMT"/>
              </a:rPr>
              <a:t>Angular's</a:t>
            </a:r>
            <a:r>
              <a:rPr lang="en-US" sz="2000" dirty="0">
                <a:latin typeface="ArialMT"/>
              </a:rPr>
              <a:t> data binding and dependency injection eliminate much of the code you would otherwise have to write. And it all happens within the browser, making it an ideal partner with any server technology.</a:t>
            </a:r>
          </a:p>
          <a:p>
            <a:endParaRPr lang="en-US" sz="2000" dirty="0">
              <a:latin typeface="ArialMT"/>
            </a:endParaRPr>
          </a:p>
          <a:p>
            <a:r>
              <a:rPr lang="en-US" sz="2000" dirty="0">
                <a:latin typeface="ArialMT"/>
              </a:rPr>
              <a:t>HTML is a great declarative language for static documents. </a:t>
            </a:r>
            <a:r>
              <a:rPr lang="en-US" sz="2000" dirty="0" smtClean="0">
                <a:latin typeface="ArialMT"/>
              </a:rPr>
              <a:t>Angular </a:t>
            </a:r>
            <a:r>
              <a:rPr lang="en-US" sz="2000" dirty="0">
                <a:latin typeface="ArialMT"/>
              </a:rPr>
              <a:t>is what HTML would have been, had it been designed for applications. </a:t>
            </a:r>
            <a:endParaRPr lang="en-US" sz="2000" dirty="0"/>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Introduction to </a:t>
            </a:r>
            <a:r>
              <a:rPr lang="en-US" sz="4400" b="1" dirty="0" err="1">
                <a:solidFill>
                  <a:srgbClr val="C00000"/>
                </a:solidFill>
                <a:latin typeface="Times New Roman" pitchFamily="18" charset="0"/>
                <a:ea typeface="Arial"/>
                <a:cs typeface="Times New Roman" pitchFamily="18" charset="0"/>
                <a:sym typeface="Arial"/>
              </a:rPr>
              <a:t>AngularJS</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3477875"/>
          </a:xfrm>
          <a:prstGeom prst="rect">
            <a:avLst/>
          </a:prstGeom>
          <a:noFill/>
        </p:spPr>
        <p:txBody>
          <a:bodyPr wrap="square" rtlCol="0">
            <a:spAutoFit/>
          </a:bodyPr>
          <a:lstStyle/>
          <a:p>
            <a:r>
              <a:rPr lang="en-US" sz="2000" dirty="0" smtClean="0">
                <a:latin typeface="ArialMT"/>
                <a:ea typeface="Arial Unicode MS" panose="020B0604020202020204" pitchFamily="34" charset="-128"/>
                <a:cs typeface="Arial Unicode MS" panose="020B0604020202020204" pitchFamily="34" charset="-128"/>
              </a:rPr>
              <a:t>Angular simplifies application development by presenting a higher level of abstraction to the developer. Like any abstraction, it comes at a cost of flexibility. In other words, not </a:t>
            </a:r>
            <a:r>
              <a:rPr lang="en-US" sz="2000" dirty="0">
                <a:latin typeface="ArialMT"/>
                <a:ea typeface="Arial Unicode MS" panose="020B0604020202020204" pitchFamily="34" charset="-128"/>
                <a:cs typeface="Arial Unicode MS" panose="020B0604020202020204" pitchFamily="34" charset="-128"/>
              </a:rPr>
              <a:t>every app is a good fit for Angular. </a:t>
            </a:r>
            <a:r>
              <a:rPr lang="en-US" sz="2000" b="1" dirty="0">
                <a:latin typeface="ArialMT"/>
                <a:ea typeface="Arial Unicode MS" panose="020B0604020202020204" pitchFamily="34" charset="-128"/>
                <a:cs typeface="Arial Unicode MS" panose="020B0604020202020204" pitchFamily="34" charset="-128"/>
              </a:rPr>
              <a:t>Angular was built with the </a:t>
            </a:r>
            <a:r>
              <a:rPr lang="en-US" sz="2000" b="1" dirty="0" smtClean="0">
                <a:latin typeface="ArialMT"/>
                <a:ea typeface="Arial Unicode MS" panose="020B0604020202020204" pitchFamily="34" charset="-128"/>
                <a:cs typeface="Arial Unicode MS" panose="020B0604020202020204" pitchFamily="34" charset="-128"/>
              </a:rPr>
              <a:t>CRUD</a:t>
            </a:r>
            <a:r>
              <a:rPr lang="en-US" sz="2000" b="1" dirty="0">
                <a:latin typeface="ArialMT"/>
                <a:ea typeface="Arial Unicode MS" panose="020B0604020202020204" pitchFamily="34" charset="-128"/>
                <a:cs typeface="Arial Unicode MS" panose="020B0604020202020204" pitchFamily="34" charset="-128"/>
              </a:rPr>
              <a:t> (Create, Read, Update, Delete)</a:t>
            </a:r>
            <a:r>
              <a:rPr lang="en-US" sz="2000" b="1" dirty="0" smtClean="0">
                <a:latin typeface="ArialMT"/>
                <a:ea typeface="Arial Unicode MS" panose="020B0604020202020204" pitchFamily="34" charset="-128"/>
                <a:cs typeface="Arial Unicode MS" panose="020B0604020202020204" pitchFamily="34" charset="-128"/>
              </a:rPr>
              <a:t> </a:t>
            </a:r>
            <a:r>
              <a:rPr lang="en-US" sz="2000" b="1" dirty="0">
                <a:latin typeface="ArialMT"/>
                <a:ea typeface="Arial Unicode MS" panose="020B0604020202020204" pitchFamily="34" charset="-128"/>
                <a:cs typeface="Arial Unicode MS" panose="020B0604020202020204" pitchFamily="34" charset="-128"/>
              </a:rPr>
              <a:t>application in mind</a:t>
            </a:r>
            <a:r>
              <a:rPr lang="en-US" sz="2000" dirty="0">
                <a:latin typeface="ArialMT"/>
                <a:ea typeface="Arial Unicode MS" panose="020B0604020202020204" pitchFamily="34" charset="-128"/>
                <a:cs typeface="Arial Unicode MS" panose="020B0604020202020204" pitchFamily="34" charset="-128"/>
              </a:rPr>
              <a:t>. </a:t>
            </a:r>
            <a:r>
              <a:rPr lang="en-US" sz="2000" dirty="0" smtClean="0">
                <a:latin typeface="ArialMT"/>
                <a:ea typeface="Arial Unicode MS" panose="020B0604020202020204" pitchFamily="34" charset="-128"/>
                <a:cs typeface="Arial Unicode MS" panose="020B0604020202020204" pitchFamily="34" charset="-128"/>
              </a:rPr>
              <a:t>Luckily CRUD applications represent the majority of web applications. To understand what Angular is good at, though, it helps to understand when an app is not a good fit for Angular.</a:t>
            </a:r>
          </a:p>
          <a:p>
            <a:endParaRPr lang="en-US" sz="2000" dirty="0" smtClean="0">
              <a:latin typeface="ArialMT"/>
              <a:ea typeface="Arial Unicode MS" panose="020B0604020202020204" pitchFamily="34" charset="-128"/>
              <a:cs typeface="Arial Unicode MS" panose="020B0604020202020204" pitchFamily="34" charset="-128"/>
            </a:endParaRPr>
          </a:p>
          <a:p>
            <a:r>
              <a:rPr lang="en-US" sz="2000" dirty="0" smtClean="0">
                <a:latin typeface="ArialMT"/>
                <a:ea typeface="Arial Unicode MS" panose="020B0604020202020204" pitchFamily="34" charset="-128"/>
                <a:cs typeface="Arial Unicode MS" panose="020B0604020202020204" pitchFamily="34" charset="-128"/>
              </a:rPr>
              <a:t>Games </a:t>
            </a:r>
            <a:r>
              <a:rPr lang="en-US" sz="2000" dirty="0">
                <a:latin typeface="ArialMT"/>
                <a:ea typeface="Arial Unicode MS" panose="020B0604020202020204" pitchFamily="34" charset="-128"/>
                <a:cs typeface="Arial Unicode MS" panose="020B0604020202020204" pitchFamily="34" charset="-128"/>
              </a:rPr>
              <a:t>and GUI editors are examples of applications with intensive and tricky DOM manipulation. These kinds of apps are different from CRUD apps, and as a result are probably not a good fit for Angular. In these cases it may be better to use a library with a lower level of abstraction, such as </a:t>
            </a:r>
            <a:r>
              <a:rPr lang="en-US" sz="2000" dirty="0" err="1">
                <a:latin typeface="ArialMT"/>
                <a:ea typeface="Arial Unicode MS" panose="020B0604020202020204" pitchFamily="34" charset="-128"/>
                <a:cs typeface="Arial Unicode MS" panose="020B0604020202020204" pitchFamily="34" charset="-128"/>
              </a:rPr>
              <a:t>jQuery</a:t>
            </a:r>
            <a:r>
              <a:rPr lang="en-US" sz="2000" dirty="0">
                <a:latin typeface="ArialMT"/>
                <a:ea typeface="Arial Unicode MS" panose="020B0604020202020204" pitchFamily="34" charset="-128"/>
                <a:cs typeface="Arial Unicode MS" panose="020B0604020202020204" pitchFamily="34" charset="-128"/>
              </a:rPr>
              <a:t>.</a:t>
            </a:r>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a:solidFill>
                  <a:srgbClr val="C00000"/>
                </a:solidFill>
                <a:latin typeface="Times New Roman" pitchFamily="18" charset="0"/>
                <a:ea typeface="Arial"/>
                <a:cs typeface="Times New Roman" pitchFamily="18" charset="0"/>
                <a:sym typeface="Arial"/>
              </a:rPr>
              <a:t>WHY AngularJS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3046988"/>
          </a:xfrm>
          <a:prstGeom prst="rect">
            <a:avLst/>
          </a:prstGeom>
          <a:noFill/>
        </p:spPr>
        <p:txBody>
          <a:bodyPr wrap="square" rtlCol="0">
            <a:spAutoFit/>
          </a:bodyPr>
          <a:lstStyle/>
          <a:p>
            <a:pPr marL="457200" indent="-457200">
              <a:buFont typeface="+mj-lt"/>
              <a:buAutoNum type="arabicPeriod"/>
            </a:pPr>
            <a:r>
              <a:rPr lang="en-US" sz="2400" dirty="0">
                <a:latin typeface="ArialMT"/>
              </a:rPr>
              <a:t>Developed and maintained by </a:t>
            </a:r>
            <a:r>
              <a:rPr lang="en-US" sz="2400" dirty="0" smtClean="0">
                <a:latin typeface="ArialMT"/>
              </a:rPr>
              <a:t>Google</a:t>
            </a:r>
            <a:endParaRPr lang="en-US" sz="2400" dirty="0">
              <a:latin typeface="ArialMT"/>
            </a:endParaRPr>
          </a:p>
          <a:p>
            <a:pPr marL="457200" indent="-457200">
              <a:buFont typeface="+mj-lt"/>
              <a:buAutoNum type="arabicPeriod"/>
            </a:pPr>
            <a:r>
              <a:rPr lang="en-US" sz="2400" dirty="0">
                <a:latin typeface="ArialMT"/>
              </a:rPr>
              <a:t>Directives - extend HTML vocabulary for your application </a:t>
            </a:r>
          </a:p>
          <a:p>
            <a:pPr marL="457200" indent="-457200">
              <a:buFont typeface="+mj-lt"/>
              <a:buAutoNum type="arabicPeriod"/>
            </a:pPr>
            <a:r>
              <a:rPr lang="en-US" sz="2400" dirty="0" smtClean="0">
                <a:latin typeface="ArialMT"/>
              </a:rPr>
              <a:t>HTML templates</a:t>
            </a:r>
          </a:p>
          <a:p>
            <a:pPr marL="457200" indent="-457200">
              <a:buFont typeface="+mj-lt"/>
              <a:buAutoNum type="arabicPeriod"/>
            </a:pPr>
            <a:r>
              <a:rPr lang="en-US" sz="2400" dirty="0">
                <a:latin typeface="ArialMT"/>
              </a:rPr>
              <a:t>Data Binding and Dependency Injection </a:t>
            </a:r>
            <a:endParaRPr lang="en-US" sz="2400" dirty="0" smtClean="0">
              <a:latin typeface="ArialMT"/>
            </a:endParaRPr>
          </a:p>
          <a:p>
            <a:pPr marL="457200" indent="-457200">
              <a:buFont typeface="+mj-lt"/>
              <a:buAutoNum type="arabicPeriod"/>
            </a:pPr>
            <a:r>
              <a:rPr lang="en-US" sz="2400" dirty="0" smtClean="0">
                <a:latin typeface="ArialMT"/>
              </a:rPr>
              <a:t>Routing </a:t>
            </a:r>
          </a:p>
          <a:p>
            <a:pPr marL="457200" indent="-457200">
              <a:buFont typeface="+mj-lt"/>
              <a:buAutoNum type="arabicPeriod"/>
            </a:pPr>
            <a:r>
              <a:rPr lang="en-US" sz="2400" dirty="0">
                <a:latin typeface="ArialMT"/>
              </a:rPr>
              <a:t>MVC </a:t>
            </a:r>
            <a:r>
              <a:rPr lang="en-US" sz="2400" dirty="0" smtClean="0">
                <a:latin typeface="ArialMT"/>
              </a:rPr>
              <a:t>architecture</a:t>
            </a:r>
            <a:endParaRPr lang="en-US" sz="2400" dirty="0">
              <a:latin typeface="ArialMT"/>
            </a:endParaRPr>
          </a:p>
          <a:p>
            <a:pPr marL="457200" indent="-457200">
              <a:buFont typeface="+mj-lt"/>
              <a:buAutoNum type="arabicPeriod"/>
            </a:pPr>
            <a:r>
              <a:rPr lang="en-US" sz="2400" dirty="0" smtClean="0">
                <a:latin typeface="ArialMT"/>
              </a:rPr>
              <a:t>Testing </a:t>
            </a:r>
          </a:p>
          <a:p>
            <a:pPr marL="457200" indent="-457200">
              <a:buFont typeface="+mj-lt"/>
              <a:buAutoNum type="arabicPeriod"/>
            </a:pPr>
            <a:r>
              <a:rPr lang="en-US" sz="2400" dirty="0" smtClean="0">
                <a:latin typeface="ArialMT"/>
              </a:rPr>
              <a:t>Great for Single Page Applications (SPA)</a:t>
            </a:r>
            <a:endParaRPr lang="en-US" sz="2400" dirty="0">
              <a:latin typeface="ArialMT"/>
            </a:endParaRPr>
          </a:p>
        </p:txBody>
      </p:sp>
      <p:pic>
        <p:nvPicPr>
          <p:cNvPr id="11" name="Picture 4" descr="https://docs.angularjs.org/img/guide/concepts-databindin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8309" y="2628534"/>
            <a:ext cx="39243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02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1" name="TextBox 10"/>
          <p:cNvSpPr txBox="1"/>
          <p:nvPr/>
        </p:nvSpPr>
        <p:spPr>
          <a:xfrm>
            <a:off x="445477" y="1575287"/>
            <a:ext cx="11197132" cy="1384995"/>
          </a:xfrm>
          <a:prstGeom prst="rect">
            <a:avLst/>
          </a:prstGeom>
          <a:noFill/>
        </p:spPr>
        <p:txBody>
          <a:bodyPr wrap="square" rtlCol="0">
            <a:spAutoFit/>
          </a:bodyPr>
          <a:lstStyle/>
          <a:p>
            <a:pPr>
              <a:lnSpc>
                <a:spcPct val="150000"/>
              </a:lnSpc>
            </a:pPr>
            <a:r>
              <a:rPr lang="en-US" sz="2800" b="1" i="1" dirty="0" smtClean="0">
                <a:solidFill>
                  <a:schemeClr val="tx1"/>
                </a:solidFill>
                <a:latin typeface="Times New Roman" pitchFamily="18" charset="0"/>
                <a:cs typeface="Times New Roman" pitchFamily="18" charset="0"/>
              </a:rPr>
              <a:t>Began with a small ideology - "Anyone should be able to learn anything from anywhere!!!"</a:t>
            </a:r>
            <a:endParaRPr lang="en-US" sz="2800" b="1" dirty="0"/>
          </a:p>
        </p:txBody>
      </p:sp>
      <p:sp>
        <p:nvSpPr>
          <p:cNvPr id="12" name="Rectangle 11"/>
          <p:cNvSpPr/>
          <p:nvPr/>
        </p:nvSpPr>
        <p:spPr>
          <a:xfrm>
            <a:off x="445477" y="3253994"/>
            <a:ext cx="11197132"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lvl="0" algn="just">
              <a:lnSpc>
                <a:spcPct val="150000"/>
              </a:lnSpc>
            </a:pPr>
            <a:r>
              <a:rPr lang="en-US" sz="2400" dirty="0" smtClean="0">
                <a:cs typeface="Times New Roman" pitchFamily="18" charset="0"/>
              </a:rPr>
              <a:t>LearnSocial, is a growing team of Engineers, Management Graduates and Instructors looking to educate people, change their way of learning and help bridge the gap between what people learn and what exactly they need to be a pioneer in their life.</a:t>
            </a:r>
            <a:endParaRPr lang="en-US" sz="2400" dirty="0">
              <a:cs typeface="Times New Roman" pitchFamily="18" charset="0"/>
            </a:endParaRPr>
          </a:p>
        </p:txBody>
      </p:sp>
      <p:sp>
        <p:nvSpPr>
          <p:cNvPr id="13" name="TextBox 12"/>
          <p:cNvSpPr txBox="1"/>
          <p:nvPr/>
        </p:nvSpPr>
        <p:spPr>
          <a:xfrm>
            <a:off x="3468321" y="-310073"/>
            <a:ext cx="3793425" cy="1323439"/>
          </a:xfrm>
          <a:prstGeom prst="rect">
            <a:avLst/>
          </a:prstGeom>
          <a:noFill/>
        </p:spPr>
        <p:txBody>
          <a:bodyPr wrap="square" rtlCol="0">
            <a:spAutoFit/>
          </a:bodyPr>
          <a:lstStyle/>
          <a:p>
            <a:r>
              <a:rPr lang="en-US" sz="4000" b="1" dirty="0" smtClean="0">
                <a:solidFill>
                  <a:srgbClr val="C00000"/>
                </a:solidFill>
              </a:rPr>
              <a:t>                                          -</a:t>
            </a:r>
            <a:r>
              <a:rPr lang="en-US" sz="4000" b="1" dirty="0" smtClean="0">
                <a:solidFill>
                  <a:srgbClr val="FF0000"/>
                </a:solidFill>
              </a:rPr>
              <a:t> </a:t>
            </a:r>
            <a:r>
              <a:rPr lang="en-US" sz="4000" b="1" dirty="0" smtClean="0">
                <a:solidFill>
                  <a:schemeClr val="tx1">
                    <a:lumMod val="65000"/>
                    <a:lumOff val="35000"/>
                  </a:schemeClr>
                </a:solidFill>
                <a:latin typeface="Times New Roman" pitchFamily="18" charset="0"/>
                <a:ea typeface="Arial"/>
                <a:cs typeface="Times New Roman" pitchFamily="18" charset="0"/>
                <a:sym typeface="Arial"/>
              </a:rPr>
              <a:t>Introduction</a:t>
            </a:r>
            <a:endParaRPr lang="en-US" sz="4000" b="1" dirty="0">
              <a:solidFill>
                <a:schemeClr val="tx1">
                  <a:lumMod val="65000"/>
                  <a:lumOff val="35000"/>
                </a:schemeClr>
              </a:solidFill>
              <a:latin typeface="Times New Roman" pitchFamily="18" charset="0"/>
              <a:ea typeface="Arial"/>
              <a:cs typeface="Times New Roman" pitchFamily="18" charset="0"/>
              <a:sym typeface="Arial"/>
            </a:endParaRPr>
          </a:p>
        </p:txBody>
      </p:sp>
      <p:cxnSp>
        <p:nvCxnSpPr>
          <p:cNvPr id="9" name="Straight Connector 8"/>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057" y="451940"/>
            <a:ext cx="2990264" cy="415165"/>
          </a:xfrm>
          <a:prstGeom prst="rect">
            <a:avLst/>
          </a:prstGeom>
        </p:spPr>
      </p:pic>
    </p:spTree>
    <p:extLst>
      <p:ext uri="{BB962C8B-B14F-4D97-AF65-F5344CB8AC3E}">
        <p14:creationId xmlns:p14="http://schemas.microsoft.com/office/powerpoint/2010/main" val="133404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1446550"/>
          </a:xfrm>
          <a:prstGeom prst="rect">
            <a:avLst/>
          </a:prstGeom>
          <a:noFill/>
        </p:spPr>
        <p:txBody>
          <a:bodyPr wrap="square" rtlCol="0">
            <a:spAutoFit/>
          </a:bodyPr>
          <a:lstStyle/>
          <a:p>
            <a:r>
              <a:rPr lang="en-US" sz="4400" b="1" dirty="0" err="1">
                <a:solidFill>
                  <a:srgbClr val="C00000"/>
                </a:solidFill>
                <a:latin typeface="Times New Roman" pitchFamily="18" charset="0"/>
                <a:ea typeface="Arial"/>
                <a:cs typeface="Times New Roman" pitchFamily="18" charset="0"/>
                <a:sym typeface="Arial"/>
              </a:rPr>
              <a:t>AngularJS</a:t>
            </a:r>
            <a:r>
              <a:rPr lang="en-US" sz="4400" b="1" dirty="0">
                <a:solidFill>
                  <a:srgbClr val="C00000"/>
                </a:solidFill>
                <a:latin typeface="Times New Roman" pitchFamily="18" charset="0"/>
                <a:ea typeface="Arial"/>
                <a:cs typeface="Times New Roman" pitchFamily="18" charset="0"/>
                <a:sym typeface="Arial"/>
              </a:rPr>
              <a:t> Overview</a:t>
            </a:r>
          </a:p>
          <a:p>
            <a:endParaRPr lang="en-US" sz="4400" b="1" dirty="0" smtClean="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616842645"/>
              </p:ext>
            </p:extLst>
          </p:nvPr>
        </p:nvGraphicFramePr>
        <p:xfrm>
          <a:off x="434325" y="1305543"/>
          <a:ext cx="4862503" cy="5379747"/>
        </p:xfrm>
        <a:graphic>
          <a:graphicData uri="http://schemas.openxmlformats.org/drawingml/2006/table">
            <a:tbl>
              <a:tblPr>
                <a:tableStyleId>{5C22544A-7EE6-4342-B048-85BDC9FD1C3A}</a:tableStyleId>
              </a:tblPr>
              <a:tblGrid>
                <a:gridCol w="1171687"/>
                <a:gridCol w="3690816"/>
              </a:tblGrid>
              <a:tr h="320041">
                <a:tc>
                  <a:txBody>
                    <a:bodyPr/>
                    <a:lstStyle/>
                    <a:p>
                      <a:pPr algn="l" fontAlgn="b"/>
                      <a:r>
                        <a:rPr lang="en-US" sz="1600" b="1" u="none" strike="noStrike" dirty="0">
                          <a:effectLst/>
                        </a:rPr>
                        <a:t>Concept</a:t>
                      </a:r>
                      <a:endParaRPr lang="en-US" sz="1600" b="1" i="0" u="none" strike="noStrike" dirty="0">
                        <a:solidFill>
                          <a:srgbClr val="333333"/>
                        </a:solidFill>
                        <a:effectLst/>
                        <a:latin typeface="Arial" panose="020B0604020202020204" pitchFamily="34" charset="0"/>
                      </a:endParaRPr>
                    </a:p>
                  </a:txBody>
                  <a:tcPr marL="9525" marR="9525" marT="9525" marB="0" anchor="b"/>
                </a:tc>
                <a:tc>
                  <a:txBody>
                    <a:bodyPr/>
                    <a:lstStyle/>
                    <a:p>
                      <a:pPr algn="l" fontAlgn="b"/>
                      <a:r>
                        <a:rPr lang="en-US" sz="1600" b="1" u="none" strike="noStrike" dirty="0">
                          <a:effectLst/>
                        </a:rPr>
                        <a:t>Description</a:t>
                      </a:r>
                      <a:endParaRPr lang="en-US" sz="1600" b="1" i="0" u="none" strike="noStrike" dirty="0">
                        <a:solidFill>
                          <a:srgbClr val="333333"/>
                        </a:solidFill>
                        <a:effectLst/>
                        <a:latin typeface="Arial" panose="020B0604020202020204" pitchFamily="34" charset="0"/>
                      </a:endParaRPr>
                    </a:p>
                  </a:txBody>
                  <a:tcPr marL="9525" marR="9525" marT="9525" marB="0" anchor="b"/>
                </a:tc>
              </a:tr>
              <a:tr h="335281">
                <a:tc>
                  <a:txBody>
                    <a:bodyPr/>
                    <a:lstStyle/>
                    <a:p>
                      <a:pPr algn="l" fontAlgn="t"/>
                      <a:r>
                        <a:rPr lang="en-US" sz="1600" u="sng" strike="noStrike">
                          <a:effectLst/>
                          <a:hlinkClick r:id="rId3"/>
                        </a:rPr>
                        <a:t>Template</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dirty="0">
                          <a:effectLst/>
                        </a:rPr>
                        <a:t>HTML with additional markup</a:t>
                      </a:r>
                      <a:endParaRPr lang="en-US" sz="1600" b="0" i="0" u="none" strike="noStrike" dirty="0">
                        <a:solidFill>
                          <a:srgbClr val="333333"/>
                        </a:solidFill>
                        <a:effectLst/>
                        <a:latin typeface="Arial" panose="020B0604020202020204" pitchFamily="34" charset="0"/>
                      </a:endParaRPr>
                    </a:p>
                  </a:txBody>
                  <a:tcPr marL="9525" marR="9525" marT="9525" marB="0"/>
                </a:tc>
              </a:tr>
              <a:tr h="594363">
                <a:tc>
                  <a:txBody>
                    <a:bodyPr/>
                    <a:lstStyle/>
                    <a:p>
                      <a:pPr algn="l" fontAlgn="t"/>
                      <a:r>
                        <a:rPr lang="en-US" sz="1600" u="sng" strike="noStrike">
                          <a:effectLst/>
                          <a:hlinkClick r:id="rId4"/>
                        </a:rPr>
                        <a:t>Directives</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a:effectLst/>
                        </a:rPr>
                        <a:t>extend HTML with custom attributes and elements</a:t>
                      </a:r>
                      <a:endParaRPr lang="en-US" sz="1600" b="0" i="0" u="none" strike="noStrike">
                        <a:solidFill>
                          <a:srgbClr val="333333"/>
                        </a:solidFill>
                        <a:effectLst/>
                        <a:latin typeface="Arial" panose="020B0604020202020204" pitchFamily="34" charset="0"/>
                      </a:endParaRPr>
                    </a:p>
                  </a:txBody>
                  <a:tcPr marL="9525" marR="9525" marT="9525" marB="0"/>
                </a:tc>
              </a:tr>
              <a:tr h="883925">
                <a:tc>
                  <a:txBody>
                    <a:bodyPr/>
                    <a:lstStyle/>
                    <a:p>
                      <a:pPr algn="l" fontAlgn="t"/>
                      <a:r>
                        <a:rPr lang="en-US" sz="1600" u="sng" strike="noStrike">
                          <a:effectLst/>
                          <a:hlinkClick r:id="rId5"/>
                        </a:rPr>
                        <a:t>Model</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a:effectLst/>
                        </a:rPr>
                        <a:t>the data shown to the user in the view and with which the user interacts</a:t>
                      </a:r>
                      <a:endParaRPr lang="en-US" sz="1600" b="0" i="0" u="none" strike="noStrike">
                        <a:solidFill>
                          <a:srgbClr val="333333"/>
                        </a:solidFill>
                        <a:effectLst/>
                        <a:latin typeface="Arial" panose="020B0604020202020204" pitchFamily="34" charset="0"/>
                      </a:endParaRPr>
                    </a:p>
                  </a:txBody>
                  <a:tcPr marL="9525" marR="9525" marT="9525" marB="0"/>
                </a:tc>
              </a:tr>
              <a:tr h="883925">
                <a:tc>
                  <a:txBody>
                    <a:bodyPr/>
                    <a:lstStyle/>
                    <a:p>
                      <a:pPr algn="l" fontAlgn="t"/>
                      <a:r>
                        <a:rPr lang="en-US" sz="1600" u="sng" strike="noStrike">
                          <a:effectLst/>
                          <a:hlinkClick r:id="rId6"/>
                        </a:rPr>
                        <a:t>Scope</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a:effectLst/>
                        </a:rPr>
                        <a:t>context where the model is stored so that controllers, directives and expressions can access it</a:t>
                      </a:r>
                      <a:endParaRPr lang="en-US" sz="1600" b="0" i="0" u="none" strike="noStrike">
                        <a:solidFill>
                          <a:srgbClr val="333333"/>
                        </a:solidFill>
                        <a:effectLst/>
                        <a:latin typeface="Arial" panose="020B0604020202020204" pitchFamily="34" charset="0"/>
                      </a:endParaRPr>
                    </a:p>
                  </a:txBody>
                  <a:tcPr marL="9525" marR="9525" marT="9525" marB="0"/>
                </a:tc>
              </a:tr>
              <a:tr h="594363">
                <a:tc>
                  <a:txBody>
                    <a:bodyPr/>
                    <a:lstStyle/>
                    <a:p>
                      <a:pPr algn="l" fontAlgn="t"/>
                      <a:r>
                        <a:rPr lang="en-US" sz="1600" u="sng" strike="noStrike" dirty="0">
                          <a:effectLst/>
                          <a:hlinkClick r:id="rId7"/>
                        </a:rPr>
                        <a:t>Expressions</a:t>
                      </a:r>
                      <a:endParaRPr lang="en-US" sz="1600" b="0" i="0" u="sng" strike="noStrike" dirty="0">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a:effectLst/>
                        </a:rPr>
                        <a:t>access variables and functions from the scope</a:t>
                      </a:r>
                      <a:endParaRPr lang="en-US" sz="1600" b="0" i="0" u="none" strike="noStrike">
                        <a:solidFill>
                          <a:srgbClr val="333333"/>
                        </a:solidFill>
                        <a:effectLst/>
                        <a:latin typeface="Arial" panose="020B0604020202020204" pitchFamily="34" charset="0"/>
                      </a:endParaRPr>
                    </a:p>
                  </a:txBody>
                  <a:tcPr marL="9525" marR="9525" marT="9525" marB="0"/>
                </a:tc>
              </a:tr>
              <a:tr h="1173486">
                <a:tc>
                  <a:txBody>
                    <a:bodyPr/>
                    <a:lstStyle/>
                    <a:p>
                      <a:pPr algn="l" fontAlgn="t"/>
                      <a:r>
                        <a:rPr lang="en-US" sz="1600" u="sng" strike="noStrike">
                          <a:effectLst/>
                          <a:hlinkClick r:id="rId8"/>
                        </a:rPr>
                        <a:t>Compiler</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a:effectLst/>
                        </a:rPr>
                        <a:t>parses the template and instantiates directives and expressions</a:t>
                      </a:r>
                      <a:endParaRPr lang="en-US" sz="1600" b="0" i="0" u="none" strike="noStrike">
                        <a:solidFill>
                          <a:srgbClr val="333333"/>
                        </a:solidFill>
                        <a:effectLst/>
                        <a:latin typeface="Arial" panose="020B0604020202020204" pitchFamily="34" charset="0"/>
                      </a:endParaRPr>
                    </a:p>
                  </a:txBody>
                  <a:tcPr marL="9525" marR="9525" marT="9525" marB="0"/>
                </a:tc>
              </a:tr>
              <a:tr h="594363">
                <a:tc>
                  <a:txBody>
                    <a:bodyPr/>
                    <a:lstStyle/>
                    <a:p>
                      <a:pPr algn="l" fontAlgn="t"/>
                      <a:r>
                        <a:rPr lang="en-US" sz="1600" u="sng" strike="noStrike">
                          <a:effectLst/>
                          <a:hlinkClick r:id="rId9"/>
                        </a:rPr>
                        <a:t>Filter</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dirty="0">
                          <a:effectLst/>
                        </a:rPr>
                        <a:t>formats the value of an expression for display to the user</a:t>
                      </a:r>
                      <a:endParaRPr lang="en-US" sz="1600" b="0" i="0" u="none" strike="noStrike" dirty="0">
                        <a:solidFill>
                          <a:srgbClr val="333333"/>
                        </a:solidFill>
                        <a:effectLst/>
                        <a:latin typeface="Arial" panose="020B0604020202020204" pitchFamily="34" charset="0"/>
                      </a:endParaRPr>
                    </a:p>
                  </a:txBody>
                  <a:tcPr marL="9525" marR="9525" marT="9525" marB="0"/>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69793051"/>
              </p:ext>
            </p:extLst>
          </p:nvPr>
        </p:nvGraphicFramePr>
        <p:xfrm>
          <a:off x="6055112" y="1305543"/>
          <a:ext cx="5703134" cy="5379749"/>
        </p:xfrm>
        <a:graphic>
          <a:graphicData uri="http://schemas.openxmlformats.org/drawingml/2006/table">
            <a:tbl>
              <a:tblPr>
                <a:tableStyleId>{5C22544A-7EE6-4342-B048-85BDC9FD1C3A}</a:tableStyleId>
              </a:tblPr>
              <a:tblGrid>
                <a:gridCol w="2070413"/>
                <a:gridCol w="3632721"/>
              </a:tblGrid>
              <a:tr h="320042">
                <a:tc>
                  <a:txBody>
                    <a:bodyPr/>
                    <a:lstStyle/>
                    <a:p>
                      <a:pPr algn="l" fontAlgn="b"/>
                      <a:r>
                        <a:rPr lang="en-US" sz="1600" b="1" u="none" strike="noStrike" dirty="0">
                          <a:effectLst/>
                        </a:rPr>
                        <a:t>Concept</a:t>
                      </a:r>
                      <a:endParaRPr lang="en-US" sz="1600" b="1" i="0" u="none" strike="noStrike" dirty="0">
                        <a:solidFill>
                          <a:srgbClr val="333333"/>
                        </a:solidFill>
                        <a:effectLst/>
                        <a:latin typeface="Arial" panose="020B0604020202020204" pitchFamily="34" charset="0"/>
                      </a:endParaRPr>
                    </a:p>
                  </a:txBody>
                  <a:tcPr marL="9525" marR="9525" marT="9525" marB="0" anchor="b"/>
                </a:tc>
                <a:tc>
                  <a:txBody>
                    <a:bodyPr/>
                    <a:lstStyle/>
                    <a:p>
                      <a:pPr algn="l" fontAlgn="b"/>
                      <a:r>
                        <a:rPr lang="en-US" sz="1600" b="1" u="none" strike="noStrike" dirty="0">
                          <a:effectLst/>
                        </a:rPr>
                        <a:t>Description</a:t>
                      </a:r>
                      <a:endParaRPr lang="en-US" sz="1600" b="1" i="0" u="none" strike="noStrike" dirty="0">
                        <a:solidFill>
                          <a:srgbClr val="333333"/>
                        </a:solidFill>
                        <a:effectLst/>
                        <a:latin typeface="Arial" panose="020B0604020202020204" pitchFamily="34" charset="0"/>
                      </a:endParaRPr>
                    </a:p>
                  </a:txBody>
                  <a:tcPr marL="9525" marR="9525" marT="9525" marB="0" anchor="b"/>
                </a:tc>
              </a:tr>
              <a:tr h="335282">
                <a:tc>
                  <a:txBody>
                    <a:bodyPr/>
                    <a:lstStyle/>
                    <a:p>
                      <a:pPr algn="l" fontAlgn="t"/>
                      <a:r>
                        <a:rPr lang="en-US" sz="1600" u="sng" strike="noStrike">
                          <a:effectLst/>
                          <a:hlinkClick r:id="rId10"/>
                        </a:rPr>
                        <a:t>View</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a:effectLst/>
                        </a:rPr>
                        <a:t>what the user sees (the DOM)</a:t>
                      </a:r>
                      <a:endParaRPr lang="en-US" sz="1600" b="0" i="0" u="none" strike="noStrike">
                        <a:solidFill>
                          <a:srgbClr val="333333"/>
                        </a:solidFill>
                        <a:effectLst/>
                        <a:latin typeface="Arial" panose="020B0604020202020204" pitchFamily="34" charset="0"/>
                      </a:endParaRPr>
                    </a:p>
                  </a:txBody>
                  <a:tcPr marL="9525" marR="9525" marT="9525" marB="0"/>
                </a:tc>
              </a:tr>
              <a:tr h="594363">
                <a:tc>
                  <a:txBody>
                    <a:bodyPr/>
                    <a:lstStyle/>
                    <a:p>
                      <a:pPr algn="l" fontAlgn="t"/>
                      <a:r>
                        <a:rPr lang="en-US" sz="1600" u="sng" strike="noStrike">
                          <a:effectLst/>
                          <a:hlinkClick r:id="rId11"/>
                        </a:rPr>
                        <a:t>Data Binding</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a:effectLst/>
                        </a:rPr>
                        <a:t>sync data between the model and the view</a:t>
                      </a:r>
                      <a:endParaRPr lang="en-US" sz="1600" b="0" i="0" u="none" strike="noStrike">
                        <a:solidFill>
                          <a:srgbClr val="333333"/>
                        </a:solidFill>
                        <a:effectLst/>
                        <a:latin typeface="Arial" panose="020B0604020202020204" pitchFamily="34" charset="0"/>
                      </a:endParaRPr>
                    </a:p>
                  </a:txBody>
                  <a:tcPr marL="9525" marR="9525" marT="9525" marB="0"/>
                </a:tc>
              </a:tr>
              <a:tr h="883925">
                <a:tc>
                  <a:txBody>
                    <a:bodyPr/>
                    <a:lstStyle/>
                    <a:p>
                      <a:pPr algn="l" fontAlgn="t"/>
                      <a:r>
                        <a:rPr lang="en-US" sz="1600" u="sng" strike="noStrike">
                          <a:effectLst/>
                          <a:hlinkClick r:id="rId12"/>
                        </a:rPr>
                        <a:t>Controller</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a:effectLst/>
                        </a:rPr>
                        <a:t>the business logic behind views</a:t>
                      </a:r>
                      <a:endParaRPr lang="en-US" sz="1600" b="0" i="0" u="none" strike="noStrike">
                        <a:solidFill>
                          <a:srgbClr val="333333"/>
                        </a:solidFill>
                        <a:effectLst/>
                        <a:latin typeface="Arial" panose="020B0604020202020204" pitchFamily="34" charset="0"/>
                      </a:endParaRPr>
                    </a:p>
                  </a:txBody>
                  <a:tcPr marL="9525" marR="9525" marT="9525" marB="0"/>
                </a:tc>
              </a:tr>
              <a:tr h="883925">
                <a:tc>
                  <a:txBody>
                    <a:bodyPr/>
                    <a:lstStyle/>
                    <a:p>
                      <a:pPr algn="l" fontAlgn="t"/>
                      <a:r>
                        <a:rPr lang="en-US" sz="1600" u="sng" strike="noStrike">
                          <a:effectLst/>
                          <a:hlinkClick r:id="rId13"/>
                        </a:rPr>
                        <a:t>Dependency Injection</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a:effectLst/>
                        </a:rPr>
                        <a:t>Creates and wires objects and functions</a:t>
                      </a:r>
                      <a:endParaRPr lang="en-US" sz="1600" b="0" i="0" u="none" strike="noStrike">
                        <a:solidFill>
                          <a:srgbClr val="333333"/>
                        </a:solidFill>
                        <a:effectLst/>
                        <a:latin typeface="Arial" panose="020B0604020202020204" pitchFamily="34" charset="0"/>
                      </a:endParaRPr>
                    </a:p>
                  </a:txBody>
                  <a:tcPr marL="9525" marR="9525" marT="9525" marB="0"/>
                </a:tc>
              </a:tr>
              <a:tr h="594363">
                <a:tc>
                  <a:txBody>
                    <a:bodyPr/>
                    <a:lstStyle/>
                    <a:p>
                      <a:pPr algn="l" fontAlgn="t"/>
                      <a:r>
                        <a:rPr lang="en-US" sz="1600" u="sng" strike="noStrike">
                          <a:effectLst/>
                          <a:hlinkClick r:id="rId14"/>
                        </a:rPr>
                        <a:t>Injector</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a:effectLst/>
                        </a:rPr>
                        <a:t>dependency injection container</a:t>
                      </a:r>
                      <a:endParaRPr lang="en-US" sz="1600" b="0" i="0" u="none" strike="noStrike">
                        <a:solidFill>
                          <a:srgbClr val="333333"/>
                        </a:solidFill>
                        <a:effectLst/>
                        <a:latin typeface="Arial" panose="020B0604020202020204" pitchFamily="34" charset="0"/>
                      </a:endParaRPr>
                    </a:p>
                  </a:txBody>
                  <a:tcPr marL="9525" marR="9525" marT="9525" marB="0"/>
                </a:tc>
              </a:tr>
              <a:tr h="1173486">
                <a:tc>
                  <a:txBody>
                    <a:bodyPr/>
                    <a:lstStyle/>
                    <a:p>
                      <a:pPr algn="l" fontAlgn="t"/>
                      <a:r>
                        <a:rPr lang="en-US" sz="1600" u="sng" strike="noStrike">
                          <a:effectLst/>
                          <a:hlinkClick r:id="rId15"/>
                        </a:rPr>
                        <a:t>Module</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a:effectLst/>
                        </a:rPr>
                        <a:t>a container for the different parts of an app including controllers, services, filters, directives which configures the Injector</a:t>
                      </a:r>
                      <a:endParaRPr lang="en-US" sz="1600" b="0" i="0" u="none" strike="noStrike">
                        <a:solidFill>
                          <a:srgbClr val="333333"/>
                        </a:solidFill>
                        <a:effectLst/>
                        <a:latin typeface="Arial" panose="020B0604020202020204" pitchFamily="34" charset="0"/>
                      </a:endParaRPr>
                    </a:p>
                  </a:txBody>
                  <a:tcPr marL="9525" marR="9525" marT="9525" marB="0"/>
                </a:tc>
              </a:tr>
              <a:tr h="594363">
                <a:tc>
                  <a:txBody>
                    <a:bodyPr/>
                    <a:lstStyle/>
                    <a:p>
                      <a:pPr algn="l" fontAlgn="t"/>
                      <a:r>
                        <a:rPr lang="en-US" sz="1600" u="sng" strike="noStrike">
                          <a:effectLst/>
                          <a:hlinkClick r:id="rId16"/>
                        </a:rPr>
                        <a:t>Service</a:t>
                      </a:r>
                      <a:endParaRPr lang="en-US" sz="1600" b="0" i="0" u="sng" strike="noStrike">
                        <a:solidFill>
                          <a:srgbClr val="0563C1"/>
                        </a:solidFill>
                        <a:effectLst/>
                        <a:latin typeface="Calibri" panose="020F0502020204030204" pitchFamily="34" charset="0"/>
                      </a:endParaRPr>
                    </a:p>
                  </a:txBody>
                  <a:tcPr marL="9525" marR="9525" marT="9525" marB="0"/>
                </a:tc>
                <a:tc>
                  <a:txBody>
                    <a:bodyPr/>
                    <a:lstStyle/>
                    <a:p>
                      <a:pPr algn="l" fontAlgn="t"/>
                      <a:r>
                        <a:rPr lang="en-US" sz="1600" u="none" strike="noStrike" dirty="0">
                          <a:effectLst/>
                        </a:rPr>
                        <a:t>reusable business logic independent of views</a:t>
                      </a:r>
                      <a:endParaRPr lang="en-US" sz="1600" b="0" i="0" u="none" strike="noStrike" dirty="0">
                        <a:solidFill>
                          <a:srgbClr val="333333"/>
                        </a:solidFill>
                        <a:effectLst/>
                        <a:latin typeface="Arial" panose="020B0604020202020204" pitchFamily="34" charset="0"/>
                      </a:endParaRPr>
                    </a:p>
                  </a:txBody>
                  <a:tcPr marL="9525" marR="9525" marT="9525" marB="0"/>
                </a:tc>
              </a:tr>
            </a:tbl>
          </a:graphicData>
        </a:graphic>
      </p:graphicFrame>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Angular JS Execution cycle</a:t>
            </a:r>
            <a:endParaRPr lang="en-US" sz="4400" b="1" dirty="0" smtClean="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4801314"/>
          </a:xfrm>
          <a:prstGeom prst="rect">
            <a:avLst/>
          </a:prstGeom>
          <a:noFill/>
        </p:spPr>
        <p:txBody>
          <a:bodyPr wrap="square" rtlCol="0">
            <a:spAutoFit/>
          </a:bodyPr>
          <a:lstStyle/>
          <a:p>
            <a:r>
              <a:rPr lang="en-US" dirty="0" err="1">
                <a:latin typeface="ArialMT"/>
              </a:rPr>
              <a:t>AngularJS</a:t>
            </a:r>
            <a:r>
              <a:rPr lang="en-US" dirty="0">
                <a:latin typeface="ArialMT"/>
              </a:rPr>
              <a:t> remembers the value and compares it to previous value. This is basic dirty-checking. If there is a change in value, then it fires the change event.</a:t>
            </a:r>
          </a:p>
          <a:p>
            <a:endParaRPr lang="en-US" dirty="0" smtClean="0">
              <a:latin typeface="ArialMT"/>
            </a:endParaRPr>
          </a:p>
          <a:p>
            <a:r>
              <a:rPr lang="en-US" dirty="0">
                <a:latin typeface="ArialMT"/>
              </a:rPr>
              <a:t>Every time you bind something in the UI you insert a $watch in a $watch list</a:t>
            </a:r>
            <a:r>
              <a:rPr lang="en-US" dirty="0" smtClean="0">
                <a:latin typeface="ArialMT"/>
              </a:rPr>
              <a:t>. </a:t>
            </a:r>
          </a:p>
          <a:p>
            <a:endParaRPr lang="en-US" dirty="0">
              <a:latin typeface="ArialMT"/>
            </a:endParaRPr>
          </a:p>
          <a:p>
            <a:r>
              <a:rPr lang="en-US" dirty="0">
                <a:latin typeface="ArialMT"/>
              </a:rPr>
              <a:t>When the browser receives an event that can be managed by the angular context the $digest loop will be fired. This loop is made from two smaller loops. One processes the $</a:t>
            </a:r>
            <a:r>
              <a:rPr lang="en-US" dirty="0" err="1">
                <a:latin typeface="ArialMT"/>
              </a:rPr>
              <a:t>evalAsync</a:t>
            </a:r>
            <a:r>
              <a:rPr lang="en-US" dirty="0">
                <a:latin typeface="ArialMT"/>
              </a:rPr>
              <a:t> queue and the other one processes the $watch </a:t>
            </a:r>
            <a:r>
              <a:rPr lang="en-US" dirty="0" smtClean="0">
                <a:latin typeface="ArialMT"/>
              </a:rPr>
              <a:t>list. </a:t>
            </a:r>
          </a:p>
          <a:p>
            <a:endParaRPr lang="en-US" dirty="0">
              <a:latin typeface="ArialMT"/>
            </a:endParaRPr>
          </a:p>
          <a:p>
            <a:r>
              <a:rPr lang="en-US" dirty="0">
                <a:latin typeface="ArialMT"/>
              </a:rPr>
              <a:t>The $digest will loop through the list of $watch and check if there is any value and has it changed. </a:t>
            </a:r>
            <a:endParaRPr lang="en-US" dirty="0" smtClean="0">
              <a:latin typeface="ArialMT"/>
            </a:endParaRPr>
          </a:p>
          <a:p>
            <a:r>
              <a:rPr lang="en-US" dirty="0" smtClean="0">
                <a:latin typeface="ArialMT"/>
              </a:rPr>
              <a:t>If </a:t>
            </a:r>
            <a:r>
              <a:rPr lang="en-US" dirty="0">
                <a:latin typeface="ArialMT"/>
              </a:rPr>
              <a:t>it is NOT changed then nothing </a:t>
            </a:r>
            <a:r>
              <a:rPr lang="en-US" dirty="0" smtClean="0">
                <a:latin typeface="ArialMT"/>
              </a:rPr>
              <a:t>happens. </a:t>
            </a:r>
          </a:p>
          <a:p>
            <a:r>
              <a:rPr lang="en-US" dirty="0" smtClean="0">
                <a:latin typeface="ArialMT"/>
              </a:rPr>
              <a:t>BUT </a:t>
            </a:r>
            <a:r>
              <a:rPr lang="en-US" dirty="0">
                <a:latin typeface="ArialMT"/>
              </a:rPr>
              <a:t>if it is changed then where ever it is </a:t>
            </a:r>
            <a:r>
              <a:rPr lang="en-US" dirty="0" smtClean="0">
                <a:latin typeface="ArialMT"/>
              </a:rPr>
              <a:t>bound </a:t>
            </a:r>
            <a:r>
              <a:rPr lang="en-US" dirty="0">
                <a:latin typeface="ArialMT"/>
              </a:rPr>
              <a:t>is updated. </a:t>
            </a:r>
            <a:endParaRPr lang="en-US" dirty="0" smtClean="0">
              <a:latin typeface="ArialMT"/>
            </a:endParaRPr>
          </a:p>
          <a:p>
            <a:r>
              <a:rPr lang="en-US" dirty="0" smtClean="0">
                <a:latin typeface="ArialMT"/>
              </a:rPr>
              <a:t>This </a:t>
            </a:r>
            <a:r>
              <a:rPr lang="en-US" dirty="0">
                <a:latin typeface="ArialMT"/>
              </a:rPr>
              <a:t>continues till there is no element that is changed is remaining in the $watch list</a:t>
            </a:r>
            <a:r>
              <a:rPr lang="en-US" dirty="0" smtClean="0">
                <a:latin typeface="ArialMT"/>
              </a:rPr>
              <a:t>.</a:t>
            </a:r>
          </a:p>
          <a:p>
            <a:endParaRPr lang="en-US" dirty="0" smtClean="0">
              <a:latin typeface="ArialMT"/>
            </a:endParaRPr>
          </a:p>
          <a:p>
            <a:r>
              <a:rPr lang="en-US" dirty="0">
                <a:latin typeface="ArialMT"/>
              </a:rPr>
              <a:t>If you click on an element with </a:t>
            </a:r>
            <a:r>
              <a:rPr lang="en-US" dirty="0" err="1">
                <a:latin typeface="ArialMT"/>
              </a:rPr>
              <a:t>ng</a:t>
            </a:r>
            <a:r>
              <a:rPr lang="en-US" dirty="0">
                <a:latin typeface="ArialMT"/>
              </a:rPr>
              <a:t>-click, the event will be wrapped inside an $apply </a:t>
            </a:r>
            <a:r>
              <a:rPr lang="en-US" dirty="0" smtClean="0">
                <a:latin typeface="ArialMT"/>
              </a:rPr>
              <a:t>call </a:t>
            </a:r>
            <a:r>
              <a:rPr lang="en-US" dirty="0">
                <a:latin typeface="ArialMT"/>
              </a:rPr>
              <a:t>which  will go through the </a:t>
            </a:r>
            <a:r>
              <a:rPr lang="en-US" dirty="0" smtClean="0">
                <a:latin typeface="ArialMT"/>
              </a:rPr>
              <a:t>angular-context which in turn calls the $digest loop.</a:t>
            </a:r>
            <a:endParaRPr lang="en-US" dirty="0">
              <a:latin typeface="ArialMT"/>
            </a:endParaRPr>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Scope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312769" cy="1015663"/>
          </a:xfrm>
          <a:prstGeom prst="rect">
            <a:avLst/>
          </a:prstGeom>
          <a:noFill/>
        </p:spPr>
        <p:txBody>
          <a:bodyPr wrap="square" rtlCol="0">
            <a:spAutoFit/>
          </a:bodyPr>
          <a:lstStyle/>
          <a:p>
            <a:r>
              <a:rPr lang="en-US" sz="2000" dirty="0" smtClean="0">
                <a:latin typeface="ArialMT"/>
              </a:rPr>
              <a:t>Scope </a:t>
            </a:r>
            <a:r>
              <a:rPr lang="en-US" sz="2000" dirty="0">
                <a:latin typeface="ArialMT"/>
              </a:rPr>
              <a:t>is an object that refers to the application model. It is an execution context for expressions. Scopes are arranged in hierarchical structure which mimic the DOM structure of the application. Scopes can watch expressions and propagate events.</a:t>
            </a:r>
          </a:p>
        </p:txBody>
      </p:sp>
      <p:sp>
        <p:nvSpPr>
          <p:cNvPr id="4" name="Rectangle 3"/>
          <p:cNvSpPr/>
          <p:nvPr/>
        </p:nvSpPr>
        <p:spPr>
          <a:xfrm>
            <a:off x="445477" y="2958760"/>
            <a:ext cx="11197132" cy="2862322"/>
          </a:xfrm>
          <a:prstGeom prst="rect">
            <a:avLst/>
          </a:prstGeom>
        </p:spPr>
        <p:txBody>
          <a:bodyPr wrap="square">
            <a:spAutoFit/>
          </a:bodyPr>
          <a:lstStyle/>
          <a:p>
            <a:r>
              <a:rPr lang="en-US" b="1" dirty="0">
                <a:latin typeface="ArialMT"/>
              </a:rPr>
              <a:t>Scope characteristics</a:t>
            </a:r>
          </a:p>
          <a:p>
            <a:r>
              <a:rPr lang="en-US" dirty="0">
                <a:latin typeface="ArialMT"/>
              </a:rPr>
              <a:t>Scopes provide APIs ($watch) to observe model mutations.</a:t>
            </a:r>
          </a:p>
          <a:p>
            <a:endParaRPr lang="en-US" dirty="0">
              <a:latin typeface="ArialMT"/>
            </a:endParaRPr>
          </a:p>
          <a:p>
            <a:r>
              <a:rPr lang="en-US" dirty="0">
                <a:latin typeface="ArialMT"/>
              </a:rPr>
              <a:t>Scopes provide APIs ($apply) to propagate any model changes through the system into the view from outside of the "Angular realm" (controllers, services, Angular event handlers).</a:t>
            </a:r>
          </a:p>
          <a:p>
            <a:endParaRPr lang="en-US" dirty="0">
              <a:latin typeface="ArialMT"/>
            </a:endParaRPr>
          </a:p>
          <a:p>
            <a:r>
              <a:rPr lang="en-US" dirty="0">
                <a:latin typeface="ArialMT"/>
              </a:rPr>
              <a:t>Scopes provide context against which expressions are evaluated. For example {{username}} expression is meaningless, unless it is evaluated against a specific scope which defines the username property</a:t>
            </a:r>
            <a:r>
              <a:rPr lang="en-US" dirty="0" smtClean="0">
                <a:latin typeface="ArialMT"/>
              </a:rPr>
              <a:t>.</a:t>
            </a:r>
          </a:p>
          <a:p>
            <a:endParaRPr lang="en-US" dirty="0" smtClean="0">
              <a:latin typeface="ArialMT"/>
            </a:endParaRPr>
          </a:p>
          <a:p>
            <a:r>
              <a:rPr lang="en-US" dirty="0" smtClean="0">
                <a:latin typeface="ArialMT"/>
              </a:rPr>
              <a:t>Scope </a:t>
            </a:r>
            <a:r>
              <a:rPr lang="en-US" dirty="0">
                <a:latin typeface="ArialMT"/>
              </a:rPr>
              <a:t>is the glue between application controller and the view. </a:t>
            </a:r>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Scope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170" name="Picture 2" descr="https://docs.angularjs.org/img/guide/concepts-sco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77" y="1794111"/>
            <a:ext cx="6210300" cy="34766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6153" y="5687061"/>
            <a:ext cx="8602452" cy="646331"/>
          </a:xfrm>
          <a:prstGeom prst="rect">
            <a:avLst/>
          </a:prstGeom>
        </p:spPr>
        <p:txBody>
          <a:bodyPr wrap="square">
            <a:spAutoFit/>
          </a:bodyPr>
          <a:lstStyle/>
          <a:p>
            <a:r>
              <a:rPr lang="en-US" dirty="0" smtClean="0">
                <a:solidFill>
                  <a:srgbClr val="333333"/>
                </a:solidFill>
                <a:latin typeface="Menlo"/>
              </a:rPr>
              <a:t>To get the scope object in browser debugger you can use : </a:t>
            </a:r>
            <a:r>
              <a:rPr lang="en-US" dirty="0" err="1" smtClean="0">
                <a:solidFill>
                  <a:srgbClr val="333333"/>
                </a:solidFill>
                <a:latin typeface="Menlo"/>
              </a:rPr>
              <a:t>angular.element</a:t>
            </a:r>
            <a:r>
              <a:rPr lang="en-US" dirty="0">
                <a:solidFill>
                  <a:srgbClr val="333333"/>
                </a:solidFill>
                <a:latin typeface="Menlo"/>
              </a:rPr>
              <a:t>($0).scope()</a:t>
            </a:r>
            <a:endParaRPr lang="en-US" dirty="0"/>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Data Binding</a:t>
            </a:r>
            <a:endParaRPr lang="en-US" sz="4400" b="1" dirty="0" smtClean="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124" name="Picture 4" descr="https://docs.angularjs.org/img/Two_Way_Data_Bi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53" y="1473033"/>
            <a:ext cx="3810000" cy="27622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784609" y="1473033"/>
            <a:ext cx="6096000" cy="2585323"/>
          </a:xfrm>
          <a:prstGeom prst="rect">
            <a:avLst/>
          </a:prstGeom>
        </p:spPr>
        <p:txBody>
          <a:bodyPr>
            <a:spAutoFit/>
          </a:bodyPr>
          <a:lstStyle/>
          <a:p>
            <a:r>
              <a:rPr lang="en-US" dirty="0" smtClean="0">
                <a:solidFill>
                  <a:srgbClr val="333333"/>
                </a:solidFill>
                <a:latin typeface="Helvetica Neue"/>
              </a:rPr>
              <a:t>In Angular, first </a:t>
            </a:r>
            <a:r>
              <a:rPr lang="en-US" dirty="0">
                <a:solidFill>
                  <a:srgbClr val="333333"/>
                </a:solidFill>
                <a:latin typeface="Helvetica Neue"/>
              </a:rPr>
              <a:t>the template (which is the </a:t>
            </a:r>
            <a:r>
              <a:rPr lang="en-US" dirty="0" err="1">
                <a:solidFill>
                  <a:srgbClr val="333333"/>
                </a:solidFill>
                <a:latin typeface="Helvetica Neue"/>
              </a:rPr>
              <a:t>uncompiled</a:t>
            </a:r>
            <a:r>
              <a:rPr lang="en-US" dirty="0">
                <a:solidFill>
                  <a:srgbClr val="333333"/>
                </a:solidFill>
                <a:latin typeface="Helvetica Neue"/>
              </a:rPr>
              <a:t> HTML along with any additional markup or directives) is compiled on the browser. The compilation step produces a live view. Any changes to the view are immediately reflected in the model, and any changes in the model are propagated to the view. The model is the single-source-of-truth for the application state, greatly simplifying the programming model for the developer. You can think of the view as simply an instant projection of your model.</a:t>
            </a:r>
            <a:endParaRPr lang="en-US" dirty="0"/>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Controllers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329979"/>
            <a:ext cx="9923585" cy="5355312"/>
          </a:xfrm>
          <a:prstGeom prst="rect">
            <a:avLst/>
          </a:prstGeom>
          <a:noFill/>
        </p:spPr>
        <p:txBody>
          <a:bodyPr wrap="square" rtlCol="0">
            <a:spAutoFit/>
          </a:bodyPr>
          <a:lstStyle/>
          <a:p>
            <a:r>
              <a:rPr lang="en-US" dirty="0">
                <a:latin typeface="ArialMT"/>
              </a:rPr>
              <a:t>In Angular, a Controller is a JavaScript constructor function that is used to augment the Angular Scope</a:t>
            </a:r>
            <a:r>
              <a:rPr lang="en-US" dirty="0" smtClean="0">
                <a:latin typeface="ArialMT"/>
              </a:rPr>
              <a:t>. </a:t>
            </a:r>
          </a:p>
          <a:p>
            <a:endParaRPr lang="en-US" dirty="0">
              <a:latin typeface="ArialMT"/>
            </a:endParaRPr>
          </a:p>
          <a:p>
            <a:r>
              <a:rPr lang="en-US" dirty="0">
                <a:latin typeface="ArialMT"/>
              </a:rPr>
              <a:t>When a Controller is attached to the DOM via the </a:t>
            </a:r>
            <a:r>
              <a:rPr lang="en-US" dirty="0" err="1">
                <a:latin typeface="ArialMT"/>
              </a:rPr>
              <a:t>ng</a:t>
            </a:r>
            <a:r>
              <a:rPr lang="en-US" dirty="0">
                <a:latin typeface="ArialMT"/>
              </a:rPr>
              <a:t>-controller directive, Angular will instantiate a new Controller object, using the specified Controller's constructor function. A new child scope will be available as an injectable parameter to the Controller's constructor function as $scope.</a:t>
            </a:r>
          </a:p>
          <a:p>
            <a:endParaRPr lang="en-US" dirty="0">
              <a:latin typeface="ArialMT"/>
            </a:endParaRPr>
          </a:p>
          <a:p>
            <a:r>
              <a:rPr lang="en-US" dirty="0">
                <a:latin typeface="ArialMT"/>
              </a:rPr>
              <a:t>Use controllers to</a:t>
            </a:r>
            <a:r>
              <a:rPr lang="en-US" dirty="0" smtClean="0">
                <a:latin typeface="ArialMT"/>
              </a:rPr>
              <a:t>:</a:t>
            </a:r>
            <a:endParaRPr lang="en-US" dirty="0">
              <a:latin typeface="ArialMT"/>
            </a:endParaRPr>
          </a:p>
          <a:p>
            <a:pPr marL="342900" indent="-342900">
              <a:buFont typeface="+mj-lt"/>
              <a:buAutoNum type="arabicPeriod"/>
            </a:pPr>
            <a:r>
              <a:rPr lang="en-US" dirty="0">
                <a:latin typeface="ArialMT"/>
              </a:rPr>
              <a:t>Set up the initial state of the $scope object.</a:t>
            </a:r>
          </a:p>
          <a:p>
            <a:pPr marL="342900" indent="-342900">
              <a:buFont typeface="+mj-lt"/>
              <a:buAutoNum type="arabicPeriod"/>
            </a:pPr>
            <a:r>
              <a:rPr lang="en-US" dirty="0">
                <a:latin typeface="ArialMT"/>
              </a:rPr>
              <a:t>Add behavior to the $scope object</a:t>
            </a:r>
            <a:r>
              <a:rPr lang="en-US" dirty="0" smtClean="0">
                <a:latin typeface="ArialMT"/>
              </a:rPr>
              <a:t>.</a:t>
            </a:r>
          </a:p>
          <a:p>
            <a:endParaRPr lang="en-US" dirty="0">
              <a:latin typeface="ArialMT"/>
            </a:endParaRPr>
          </a:p>
          <a:p>
            <a:r>
              <a:rPr lang="en-US" dirty="0">
                <a:latin typeface="ArialMT"/>
              </a:rPr>
              <a:t>Do not use controllers to</a:t>
            </a:r>
            <a:r>
              <a:rPr lang="en-US" dirty="0" smtClean="0">
                <a:latin typeface="ArialMT"/>
              </a:rPr>
              <a:t>:</a:t>
            </a:r>
            <a:endParaRPr lang="en-US" dirty="0">
              <a:latin typeface="ArialMT"/>
            </a:endParaRPr>
          </a:p>
          <a:p>
            <a:pPr marL="342900" indent="-342900">
              <a:buFont typeface="+mj-lt"/>
              <a:buAutoNum type="arabicPeriod"/>
            </a:pPr>
            <a:r>
              <a:rPr lang="en-US" dirty="0">
                <a:latin typeface="ArialMT"/>
              </a:rPr>
              <a:t>Manipulate DOM — Controllers should contain only business logic. Putting any presentation logic into Controllers significantly affects its testability. Angular has </a:t>
            </a:r>
            <a:r>
              <a:rPr lang="en-US" dirty="0" err="1">
                <a:latin typeface="ArialMT"/>
              </a:rPr>
              <a:t>databinding</a:t>
            </a:r>
            <a:r>
              <a:rPr lang="en-US" dirty="0">
                <a:latin typeface="ArialMT"/>
              </a:rPr>
              <a:t> for most cases and directives to encapsulate manual DOM manipulation.</a:t>
            </a:r>
          </a:p>
          <a:p>
            <a:pPr marL="342900" indent="-342900">
              <a:buFont typeface="+mj-lt"/>
              <a:buAutoNum type="arabicPeriod"/>
            </a:pPr>
            <a:r>
              <a:rPr lang="en-US" dirty="0">
                <a:latin typeface="ArialMT"/>
              </a:rPr>
              <a:t>Format input — Use angular form controls instead.</a:t>
            </a:r>
          </a:p>
          <a:p>
            <a:pPr marL="342900" indent="-342900">
              <a:buFont typeface="+mj-lt"/>
              <a:buAutoNum type="arabicPeriod"/>
            </a:pPr>
            <a:r>
              <a:rPr lang="en-US" dirty="0">
                <a:latin typeface="ArialMT"/>
              </a:rPr>
              <a:t>Filter output — Use angular filters instead.</a:t>
            </a:r>
          </a:p>
          <a:p>
            <a:pPr marL="342900" indent="-342900">
              <a:buFont typeface="+mj-lt"/>
              <a:buAutoNum type="arabicPeriod"/>
            </a:pPr>
            <a:r>
              <a:rPr lang="en-US" dirty="0">
                <a:latin typeface="ArialMT"/>
              </a:rPr>
              <a:t>Share code or state across controllers — Use angular services instead.</a:t>
            </a:r>
          </a:p>
          <a:p>
            <a:pPr marL="342900" indent="-342900">
              <a:buFont typeface="+mj-lt"/>
              <a:buAutoNum type="arabicPeriod"/>
            </a:pPr>
            <a:r>
              <a:rPr lang="en-US" dirty="0">
                <a:latin typeface="ArialMT"/>
              </a:rPr>
              <a:t>Manage the life-cycle of other components (for example, to create service instances).</a:t>
            </a:r>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Controllers</a:t>
            </a:r>
            <a:endParaRPr lang="en-US" sz="4400" b="1" dirty="0" smtClean="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3046988"/>
          </a:xfrm>
          <a:prstGeom prst="rect">
            <a:avLst/>
          </a:prstGeom>
          <a:noFill/>
        </p:spPr>
        <p:txBody>
          <a:bodyPr wrap="square" rtlCol="0">
            <a:spAutoFit/>
          </a:bodyPr>
          <a:lstStyle/>
          <a:p>
            <a:r>
              <a:rPr lang="en-US" sz="2400" dirty="0">
                <a:latin typeface="ArialMT"/>
              </a:rPr>
              <a:t>Initializing - Setting up the initial state of a $scope object </a:t>
            </a:r>
            <a:br>
              <a:rPr lang="en-US" sz="2400" dirty="0">
                <a:latin typeface="ArialMT"/>
              </a:rPr>
            </a:br>
            <a:r>
              <a:rPr lang="en-US" sz="2400" dirty="0">
                <a:latin typeface="ArialMT"/>
              </a:rPr>
              <a:t/>
            </a:r>
            <a:br>
              <a:rPr lang="en-US" sz="2400" dirty="0">
                <a:latin typeface="ArialMT"/>
              </a:rPr>
            </a:br>
            <a:r>
              <a:rPr lang="en-US" sz="2400" dirty="0">
                <a:latin typeface="ArialMT"/>
              </a:rPr>
              <a:t>Adding Behavior to a Scope Object </a:t>
            </a:r>
            <a:br>
              <a:rPr lang="en-US" sz="2400" dirty="0">
                <a:latin typeface="ArialMT"/>
              </a:rPr>
            </a:br>
            <a:r>
              <a:rPr lang="en-US" sz="2400" dirty="0">
                <a:latin typeface="ArialMT"/>
              </a:rPr>
              <a:t/>
            </a:r>
            <a:br>
              <a:rPr lang="en-US" sz="2400" dirty="0">
                <a:latin typeface="ArialMT"/>
              </a:rPr>
            </a:br>
            <a:r>
              <a:rPr lang="en-US" sz="2400" dirty="0" smtClean="0">
                <a:latin typeface="ArialMT"/>
              </a:rPr>
              <a:t>Examples: </a:t>
            </a:r>
          </a:p>
          <a:p>
            <a:pPr marL="457200" indent="-457200">
              <a:buFont typeface="+mj-lt"/>
              <a:buAutoNum type="arabicPeriod"/>
            </a:pPr>
            <a:r>
              <a:rPr lang="en-US" sz="2400" dirty="0" smtClean="0">
                <a:latin typeface="ArialMT"/>
              </a:rPr>
              <a:t>Simple Controller </a:t>
            </a:r>
          </a:p>
          <a:p>
            <a:pPr marL="457200" indent="-457200">
              <a:buFont typeface="+mj-lt"/>
              <a:buAutoNum type="arabicPeriod"/>
            </a:pPr>
            <a:r>
              <a:rPr lang="en-US" sz="2400" dirty="0" smtClean="0">
                <a:latin typeface="ArialMT"/>
              </a:rPr>
              <a:t>Argument</a:t>
            </a:r>
          </a:p>
          <a:p>
            <a:pPr marL="457200" indent="-457200">
              <a:buFont typeface="+mj-lt"/>
              <a:buAutoNum type="arabicPeriod"/>
            </a:pPr>
            <a:r>
              <a:rPr lang="en-US" sz="2400" dirty="0">
                <a:latin typeface="ArialMT"/>
              </a:rPr>
              <a:t>Scope Inheritance</a:t>
            </a:r>
            <a:endParaRPr lang="en-US" sz="2400" dirty="0" smtClean="0">
              <a:latin typeface="ArialMT"/>
            </a:endParaRPr>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Forms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197132" cy="3785652"/>
          </a:xfrm>
          <a:prstGeom prst="rect">
            <a:avLst/>
          </a:prstGeom>
          <a:noFill/>
        </p:spPr>
        <p:txBody>
          <a:bodyPr wrap="square" rtlCol="0">
            <a:spAutoFit/>
          </a:bodyPr>
          <a:lstStyle/>
          <a:p>
            <a:r>
              <a:rPr lang="en-US" sz="2400" dirty="0">
                <a:latin typeface="ArialMT"/>
              </a:rPr>
              <a:t>Controls (input, select, </a:t>
            </a:r>
            <a:r>
              <a:rPr lang="en-US" sz="2400" dirty="0" err="1">
                <a:latin typeface="ArialMT"/>
              </a:rPr>
              <a:t>textarea</a:t>
            </a:r>
            <a:r>
              <a:rPr lang="en-US" sz="2400" dirty="0">
                <a:latin typeface="ArialMT"/>
              </a:rPr>
              <a:t>) are ways for a user to enter data. A Form is a collection of controls for the purpose of grouping related controls together. </a:t>
            </a:r>
            <a:endParaRPr lang="en-US" sz="2400" dirty="0" smtClean="0">
              <a:latin typeface="ArialMT"/>
            </a:endParaRPr>
          </a:p>
          <a:p>
            <a:endParaRPr lang="en-US" sz="2400" dirty="0">
              <a:latin typeface="ArialMT"/>
            </a:endParaRPr>
          </a:p>
          <a:p>
            <a:r>
              <a:rPr lang="en-US" sz="2400" dirty="0">
                <a:latin typeface="ArialMT"/>
              </a:rPr>
              <a:t>Form and controls provide </a:t>
            </a:r>
            <a:r>
              <a:rPr lang="en-US" sz="2400" b="1" dirty="0">
                <a:latin typeface="ArialMT"/>
              </a:rPr>
              <a:t>validation</a:t>
            </a:r>
            <a:r>
              <a:rPr lang="en-US" sz="2400" dirty="0">
                <a:latin typeface="ArialMT"/>
              </a:rPr>
              <a:t> services, so that the user can be notified of invalid input before submitting a form. This provides a better user experience than server-side validation alone because the user gets instant feedback on how to correct the error. Keep in mind that while client-side validation plays an important role in providing good user experience, it can easily be circumvented and thus can not be trusted. Server-side validation is still necessary for a secure application. </a:t>
            </a:r>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Forms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197132" cy="4524315"/>
          </a:xfrm>
          <a:prstGeom prst="rect">
            <a:avLst/>
          </a:prstGeom>
          <a:noFill/>
        </p:spPr>
        <p:txBody>
          <a:bodyPr wrap="square" rtlCol="0">
            <a:spAutoFit/>
          </a:bodyPr>
          <a:lstStyle/>
          <a:p>
            <a:r>
              <a:rPr lang="en-US" b="1" dirty="0">
                <a:latin typeface="ArialMT"/>
              </a:rPr>
              <a:t>Simple form</a:t>
            </a:r>
          </a:p>
          <a:p>
            <a:r>
              <a:rPr lang="en-US" dirty="0">
                <a:latin typeface="ArialMT"/>
              </a:rPr>
              <a:t>The key directive in understanding two-way data-binding is </a:t>
            </a:r>
            <a:r>
              <a:rPr lang="en-US" dirty="0" err="1">
                <a:latin typeface="ArialMT"/>
              </a:rPr>
              <a:t>ngModel</a:t>
            </a:r>
            <a:r>
              <a:rPr lang="en-US" dirty="0">
                <a:latin typeface="ArialMT"/>
              </a:rPr>
              <a:t>. The </a:t>
            </a:r>
            <a:r>
              <a:rPr lang="en-US" dirty="0" err="1">
                <a:latin typeface="ArialMT"/>
              </a:rPr>
              <a:t>ngModel</a:t>
            </a:r>
            <a:r>
              <a:rPr lang="en-US" dirty="0">
                <a:latin typeface="ArialMT"/>
              </a:rPr>
              <a:t> directive provides the two-way data-binding by synchronizing the model to the view, as well as view to the model</a:t>
            </a:r>
            <a:r>
              <a:rPr lang="en-US" dirty="0" smtClean="0">
                <a:latin typeface="ArialMT"/>
              </a:rPr>
              <a:t>.</a:t>
            </a:r>
          </a:p>
          <a:p>
            <a:endParaRPr lang="en-US" dirty="0">
              <a:latin typeface="ArialMT"/>
            </a:endParaRPr>
          </a:p>
          <a:p>
            <a:r>
              <a:rPr lang="en-US" b="1" dirty="0">
                <a:latin typeface="ArialMT"/>
              </a:rPr>
              <a:t>Using CSS classes</a:t>
            </a:r>
          </a:p>
          <a:p>
            <a:r>
              <a:rPr lang="en-US" dirty="0">
                <a:latin typeface="ArialMT"/>
              </a:rPr>
              <a:t>To allow styling of form as well as controls, </a:t>
            </a:r>
            <a:r>
              <a:rPr lang="en-US" dirty="0" err="1">
                <a:latin typeface="ArialMT"/>
              </a:rPr>
              <a:t>ngModel</a:t>
            </a:r>
            <a:r>
              <a:rPr lang="en-US" dirty="0">
                <a:latin typeface="ArialMT"/>
              </a:rPr>
              <a:t> adds these CSS classes:</a:t>
            </a:r>
          </a:p>
          <a:p>
            <a:pPr marL="742950" lvl="1" indent="-285750">
              <a:buFont typeface="Arial" panose="020B0604020202020204" pitchFamily="34" charset="0"/>
              <a:buChar char="•"/>
            </a:pPr>
            <a:r>
              <a:rPr lang="en-US" dirty="0" err="1">
                <a:latin typeface="ArialMT"/>
              </a:rPr>
              <a:t>ng</a:t>
            </a:r>
            <a:r>
              <a:rPr lang="en-US" dirty="0">
                <a:latin typeface="ArialMT"/>
              </a:rPr>
              <a:t>-valid: the model is valid</a:t>
            </a:r>
          </a:p>
          <a:p>
            <a:pPr marL="742950" lvl="1" indent="-285750">
              <a:buFont typeface="Arial" panose="020B0604020202020204" pitchFamily="34" charset="0"/>
              <a:buChar char="•"/>
            </a:pPr>
            <a:r>
              <a:rPr lang="en-US" dirty="0" err="1">
                <a:latin typeface="ArialMT"/>
              </a:rPr>
              <a:t>ng</a:t>
            </a:r>
            <a:r>
              <a:rPr lang="en-US" dirty="0">
                <a:latin typeface="ArialMT"/>
              </a:rPr>
              <a:t>-invalid: the model is invalid</a:t>
            </a:r>
          </a:p>
          <a:p>
            <a:pPr marL="742950" lvl="1" indent="-285750">
              <a:buFont typeface="Arial" panose="020B0604020202020204" pitchFamily="34" charset="0"/>
              <a:buChar char="•"/>
            </a:pPr>
            <a:r>
              <a:rPr lang="en-US" dirty="0" err="1">
                <a:latin typeface="ArialMT"/>
              </a:rPr>
              <a:t>ng</a:t>
            </a:r>
            <a:r>
              <a:rPr lang="en-US" dirty="0">
                <a:latin typeface="ArialMT"/>
              </a:rPr>
              <a:t>-valid-[key]: for each valid key added by $</a:t>
            </a:r>
            <a:r>
              <a:rPr lang="en-US" dirty="0" err="1">
                <a:latin typeface="ArialMT"/>
              </a:rPr>
              <a:t>setValidity</a:t>
            </a:r>
            <a:endParaRPr lang="en-US" dirty="0">
              <a:latin typeface="ArialMT"/>
            </a:endParaRPr>
          </a:p>
          <a:p>
            <a:pPr marL="742950" lvl="1" indent="-285750">
              <a:buFont typeface="Arial" panose="020B0604020202020204" pitchFamily="34" charset="0"/>
              <a:buChar char="•"/>
            </a:pPr>
            <a:r>
              <a:rPr lang="en-US" dirty="0" err="1">
                <a:latin typeface="ArialMT"/>
              </a:rPr>
              <a:t>ng</a:t>
            </a:r>
            <a:r>
              <a:rPr lang="en-US" dirty="0">
                <a:latin typeface="ArialMT"/>
              </a:rPr>
              <a:t>-invalid-[key]: for each invalid key added by $</a:t>
            </a:r>
            <a:r>
              <a:rPr lang="en-US" dirty="0" err="1">
                <a:latin typeface="ArialMT"/>
              </a:rPr>
              <a:t>setValidity</a:t>
            </a:r>
            <a:endParaRPr lang="en-US" dirty="0">
              <a:latin typeface="ArialMT"/>
            </a:endParaRPr>
          </a:p>
          <a:p>
            <a:pPr marL="742950" lvl="1" indent="-285750">
              <a:buFont typeface="Arial" panose="020B0604020202020204" pitchFamily="34" charset="0"/>
              <a:buChar char="•"/>
            </a:pPr>
            <a:r>
              <a:rPr lang="en-US" dirty="0" err="1">
                <a:latin typeface="ArialMT"/>
              </a:rPr>
              <a:t>ng</a:t>
            </a:r>
            <a:r>
              <a:rPr lang="en-US" dirty="0">
                <a:latin typeface="ArialMT"/>
              </a:rPr>
              <a:t>-pristine: the control hasn't been interacted with yet</a:t>
            </a:r>
          </a:p>
          <a:p>
            <a:pPr marL="742950" lvl="1" indent="-285750">
              <a:buFont typeface="Arial" panose="020B0604020202020204" pitchFamily="34" charset="0"/>
              <a:buChar char="•"/>
            </a:pPr>
            <a:r>
              <a:rPr lang="en-US" dirty="0" err="1">
                <a:latin typeface="ArialMT"/>
              </a:rPr>
              <a:t>ng</a:t>
            </a:r>
            <a:r>
              <a:rPr lang="en-US" dirty="0">
                <a:latin typeface="ArialMT"/>
              </a:rPr>
              <a:t>-dirty: the control has been interacted with</a:t>
            </a:r>
          </a:p>
          <a:p>
            <a:pPr marL="742950" lvl="1" indent="-285750">
              <a:buFont typeface="Arial" panose="020B0604020202020204" pitchFamily="34" charset="0"/>
              <a:buChar char="•"/>
            </a:pPr>
            <a:r>
              <a:rPr lang="en-US" dirty="0" err="1">
                <a:latin typeface="ArialMT"/>
              </a:rPr>
              <a:t>ng</a:t>
            </a:r>
            <a:r>
              <a:rPr lang="en-US" dirty="0">
                <a:latin typeface="ArialMT"/>
              </a:rPr>
              <a:t>-touched: the control has been blurred</a:t>
            </a:r>
          </a:p>
          <a:p>
            <a:pPr marL="742950" lvl="1" indent="-285750">
              <a:buFont typeface="Arial" panose="020B0604020202020204" pitchFamily="34" charset="0"/>
              <a:buChar char="•"/>
            </a:pPr>
            <a:r>
              <a:rPr lang="en-US" dirty="0" err="1">
                <a:latin typeface="ArialMT"/>
              </a:rPr>
              <a:t>ng</a:t>
            </a:r>
            <a:r>
              <a:rPr lang="en-US" dirty="0">
                <a:latin typeface="ArialMT"/>
              </a:rPr>
              <a:t>-untouched: the control hasn't been blurred</a:t>
            </a:r>
          </a:p>
          <a:p>
            <a:pPr marL="742950" lvl="1" indent="-285750">
              <a:buFont typeface="Arial" panose="020B0604020202020204" pitchFamily="34" charset="0"/>
              <a:buChar char="•"/>
            </a:pPr>
            <a:r>
              <a:rPr lang="en-US" dirty="0" err="1">
                <a:latin typeface="ArialMT"/>
              </a:rPr>
              <a:t>ng</a:t>
            </a:r>
            <a:r>
              <a:rPr lang="en-US" dirty="0">
                <a:latin typeface="ArialMT"/>
              </a:rPr>
              <a:t>-pending: any $</a:t>
            </a:r>
            <a:r>
              <a:rPr lang="en-US" dirty="0" err="1">
                <a:latin typeface="ArialMT"/>
              </a:rPr>
              <a:t>asyncValidators</a:t>
            </a:r>
            <a:r>
              <a:rPr lang="en-US" dirty="0">
                <a:latin typeface="ArialMT"/>
              </a:rPr>
              <a:t> are unfulfilled</a:t>
            </a:r>
          </a:p>
          <a:p>
            <a:endParaRPr lang="en-US" dirty="0">
              <a:latin typeface="ArialMT"/>
            </a:endParaRPr>
          </a:p>
        </p:txBody>
      </p:sp>
    </p:spTree>
    <p:extLst>
      <p:ext uri="{BB962C8B-B14F-4D97-AF65-F5344CB8AC3E}">
        <p14:creationId xmlns:p14="http://schemas.microsoft.com/office/powerpoint/2010/main" val="1816127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Forms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197132" cy="2308324"/>
          </a:xfrm>
          <a:prstGeom prst="rect">
            <a:avLst/>
          </a:prstGeom>
          <a:noFill/>
        </p:spPr>
        <p:txBody>
          <a:bodyPr wrap="square" rtlCol="0">
            <a:spAutoFit/>
          </a:bodyPr>
          <a:lstStyle/>
          <a:p>
            <a:r>
              <a:rPr lang="en-US" b="1" dirty="0">
                <a:latin typeface="ArialMT"/>
              </a:rPr>
              <a:t>Custom model update triggers</a:t>
            </a:r>
          </a:p>
          <a:p>
            <a:r>
              <a:rPr lang="en-US" dirty="0" smtClean="0">
                <a:latin typeface="ArialMT"/>
              </a:rPr>
              <a:t>By </a:t>
            </a:r>
            <a:r>
              <a:rPr lang="en-US" dirty="0">
                <a:latin typeface="ArialMT"/>
              </a:rPr>
              <a:t>default, any change to the content will trigger a model update and form validation. You can override this behavior using the </a:t>
            </a:r>
            <a:r>
              <a:rPr lang="en-US" dirty="0" err="1">
                <a:latin typeface="ArialMT"/>
              </a:rPr>
              <a:t>ngModelOptions</a:t>
            </a:r>
            <a:r>
              <a:rPr lang="en-US" dirty="0">
                <a:latin typeface="ArialMT"/>
              </a:rPr>
              <a:t> directive to bind only to specified list of events. I.e. </a:t>
            </a:r>
            <a:r>
              <a:rPr lang="en-US" dirty="0" err="1">
                <a:latin typeface="ArialMT"/>
              </a:rPr>
              <a:t>ng</a:t>
            </a:r>
            <a:r>
              <a:rPr lang="en-US" dirty="0">
                <a:latin typeface="ArialMT"/>
              </a:rPr>
              <a:t>-model-options="{ </a:t>
            </a:r>
            <a:r>
              <a:rPr lang="en-US" dirty="0" err="1">
                <a:latin typeface="ArialMT"/>
              </a:rPr>
              <a:t>updateOn</a:t>
            </a:r>
            <a:r>
              <a:rPr lang="en-US" dirty="0">
                <a:latin typeface="ArialMT"/>
              </a:rPr>
              <a:t>: 'blur' }" will update and validate only after the control loses focus. You can set several events using a space delimited list. I.e. </a:t>
            </a:r>
            <a:r>
              <a:rPr lang="en-US" dirty="0" err="1">
                <a:latin typeface="ArialMT"/>
              </a:rPr>
              <a:t>ng</a:t>
            </a:r>
            <a:r>
              <a:rPr lang="en-US" dirty="0">
                <a:latin typeface="ArialMT"/>
              </a:rPr>
              <a:t>-model-options="{ </a:t>
            </a:r>
            <a:r>
              <a:rPr lang="en-US" dirty="0" err="1">
                <a:latin typeface="ArialMT"/>
              </a:rPr>
              <a:t>updateOn</a:t>
            </a:r>
            <a:r>
              <a:rPr lang="en-US" dirty="0">
                <a:latin typeface="ArialMT"/>
              </a:rPr>
              <a:t>: '</a:t>
            </a:r>
            <a:r>
              <a:rPr lang="en-US" dirty="0" err="1">
                <a:latin typeface="ArialMT"/>
              </a:rPr>
              <a:t>mousedown</a:t>
            </a:r>
            <a:r>
              <a:rPr lang="en-US" dirty="0">
                <a:latin typeface="ArialMT"/>
              </a:rPr>
              <a:t> blur' </a:t>
            </a:r>
            <a:r>
              <a:rPr lang="en-US" dirty="0" smtClean="0">
                <a:latin typeface="ArialMT"/>
              </a:rPr>
              <a:t>}“</a:t>
            </a:r>
          </a:p>
          <a:p>
            <a:endParaRPr lang="en-US" dirty="0">
              <a:latin typeface="ArialMT"/>
            </a:endParaRPr>
          </a:p>
          <a:p>
            <a:r>
              <a:rPr lang="en-US" dirty="0">
                <a:latin typeface="ArialMT"/>
              </a:rPr>
              <a:t>You can delay the model update/validation by using the </a:t>
            </a:r>
            <a:r>
              <a:rPr lang="en-US" dirty="0" err="1">
                <a:latin typeface="ArialMT"/>
              </a:rPr>
              <a:t>debounce</a:t>
            </a:r>
            <a:r>
              <a:rPr lang="en-US" dirty="0">
                <a:latin typeface="ArialMT"/>
              </a:rPr>
              <a:t> key with the </a:t>
            </a:r>
            <a:r>
              <a:rPr lang="en-US" dirty="0" err="1">
                <a:latin typeface="ArialMT"/>
              </a:rPr>
              <a:t>ngModelOptions</a:t>
            </a:r>
            <a:r>
              <a:rPr lang="en-US" dirty="0">
                <a:latin typeface="ArialMT"/>
              </a:rPr>
              <a:t> directive. This delay will also apply to parsers, validators and model flags like $dirty or $pristine.</a:t>
            </a:r>
          </a:p>
        </p:txBody>
      </p:sp>
    </p:spTree>
    <p:extLst>
      <p:ext uri="{BB962C8B-B14F-4D97-AF65-F5344CB8AC3E}">
        <p14:creationId xmlns:p14="http://schemas.microsoft.com/office/powerpoint/2010/main" val="1301032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LearnSocial Contact Info for Learners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3970318"/>
          </a:xfrm>
          <a:prstGeom prst="rect">
            <a:avLst/>
          </a:prstGeom>
          <a:noFill/>
        </p:spPr>
        <p:txBody>
          <a:bodyPr wrap="square" rtlCol="0">
            <a:spAutoFit/>
          </a:bodyPr>
          <a:lstStyle/>
          <a:p>
            <a:pPr>
              <a:lnSpc>
                <a:spcPct val="150000"/>
              </a:lnSpc>
            </a:pPr>
            <a:r>
              <a:rPr lang="en-US" sz="2800" b="1" dirty="0" smtClean="0"/>
              <a:t>If any Learner faces any kind of Technical issue related to audio/ screen sharing, then kindly contact us on:</a:t>
            </a:r>
          </a:p>
          <a:p>
            <a:pPr>
              <a:lnSpc>
                <a:spcPct val="150000"/>
              </a:lnSpc>
            </a:pPr>
            <a:endParaRPr lang="en-US" sz="2800" b="1" dirty="0"/>
          </a:p>
          <a:p>
            <a:pPr>
              <a:lnSpc>
                <a:spcPct val="150000"/>
              </a:lnSpc>
            </a:pPr>
            <a:r>
              <a:rPr lang="en-US" sz="2800" b="1" dirty="0" smtClean="0"/>
              <a:t>Contact No: +918184846666</a:t>
            </a:r>
          </a:p>
          <a:p>
            <a:pPr>
              <a:lnSpc>
                <a:spcPct val="150000"/>
              </a:lnSpc>
            </a:pPr>
            <a:r>
              <a:rPr lang="en-US" sz="2800" b="1" dirty="0" smtClean="0"/>
              <a:t>-Or- </a:t>
            </a:r>
          </a:p>
          <a:p>
            <a:pPr>
              <a:lnSpc>
                <a:spcPct val="150000"/>
              </a:lnSpc>
            </a:pPr>
            <a:r>
              <a:rPr lang="en-US" sz="2800" b="1" dirty="0" smtClean="0"/>
              <a:t>Email: support@learnsocial.com </a:t>
            </a:r>
            <a:endParaRPr lang="en-US" sz="2800" b="1" dirty="0"/>
          </a:p>
        </p:txBody>
      </p:sp>
    </p:spTree>
    <p:extLst>
      <p:ext uri="{BB962C8B-B14F-4D97-AF65-F5344CB8AC3E}">
        <p14:creationId xmlns:p14="http://schemas.microsoft.com/office/powerpoint/2010/main" val="3900510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Expressions</a:t>
            </a:r>
            <a:endParaRPr lang="en-US" sz="4400" b="1" dirty="0" smtClean="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197132" cy="2862322"/>
          </a:xfrm>
          <a:prstGeom prst="rect">
            <a:avLst/>
          </a:prstGeom>
          <a:noFill/>
        </p:spPr>
        <p:txBody>
          <a:bodyPr wrap="square" rtlCol="0">
            <a:spAutoFit/>
          </a:bodyPr>
          <a:lstStyle/>
          <a:p>
            <a:r>
              <a:rPr lang="en-US" dirty="0"/>
              <a:t>Angular expressions are JavaScript-like code snippets that are usually placed in bindings such as {{ expression </a:t>
            </a:r>
            <a:r>
              <a:rPr lang="en-US" dirty="0" smtClean="0"/>
              <a:t>}}.</a:t>
            </a:r>
          </a:p>
          <a:p>
            <a:endParaRPr lang="en-US" dirty="0"/>
          </a:p>
          <a:p>
            <a:r>
              <a:rPr lang="en-US" dirty="0"/>
              <a:t>For example, these are valid expressions in Angular:</a:t>
            </a:r>
          </a:p>
          <a:p>
            <a:r>
              <a:rPr lang="en-US" dirty="0"/>
              <a:t>•	1+2</a:t>
            </a:r>
          </a:p>
          <a:p>
            <a:r>
              <a:rPr lang="en-US" dirty="0"/>
              <a:t>•	</a:t>
            </a:r>
            <a:r>
              <a:rPr lang="en-US" dirty="0" err="1"/>
              <a:t>a+b</a:t>
            </a:r>
            <a:endParaRPr lang="en-US" dirty="0"/>
          </a:p>
          <a:p>
            <a:r>
              <a:rPr lang="en-US" dirty="0"/>
              <a:t>•	user.name</a:t>
            </a:r>
          </a:p>
          <a:p>
            <a:r>
              <a:rPr lang="en-US" dirty="0"/>
              <a:t>•	items[index]</a:t>
            </a:r>
          </a:p>
          <a:p>
            <a:endParaRPr lang="en-US" dirty="0" smtClean="0"/>
          </a:p>
          <a:p>
            <a:endParaRPr lang="en-US" dirty="0"/>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Expressions</a:t>
            </a:r>
            <a:endParaRPr lang="en-US" sz="4400" b="1" dirty="0" smtClean="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197132" cy="4524315"/>
          </a:xfrm>
          <a:prstGeom prst="rect">
            <a:avLst/>
          </a:prstGeom>
          <a:noFill/>
        </p:spPr>
        <p:txBody>
          <a:bodyPr wrap="square" rtlCol="0">
            <a:spAutoFit/>
          </a:bodyPr>
          <a:lstStyle/>
          <a:p>
            <a:r>
              <a:rPr lang="en-US" b="1" dirty="0"/>
              <a:t>Angular Expressions vs. JavaScript Expressions</a:t>
            </a:r>
          </a:p>
          <a:p>
            <a:r>
              <a:rPr lang="en-US" dirty="0"/>
              <a:t>Angular expressions are like JavaScript expressions with the following differences:</a:t>
            </a:r>
          </a:p>
          <a:p>
            <a:pPr lvl="1"/>
            <a:r>
              <a:rPr lang="en-US" dirty="0"/>
              <a:t>•	</a:t>
            </a:r>
            <a:r>
              <a:rPr lang="en-US" b="1" dirty="0"/>
              <a:t>Context</a:t>
            </a:r>
            <a:r>
              <a:rPr lang="en-US" dirty="0"/>
              <a:t>: JavaScript expressions are evaluated against the global window. In Angular, expressions are evaluated against a </a:t>
            </a:r>
            <a:r>
              <a:rPr lang="en-US" dirty="0" err="1"/>
              <a:t>scopeobject</a:t>
            </a:r>
            <a:r>
              <a:rPr lang="en-US" dirty="0"/>
              <a:t>.</a:t>
            </a:r>
          </a:p>
          <a:p>
            <a:pPr lvl="1"/>
            <a:r>
              <a:rPr lang="en-US" dirty="0"/>
              <a:t>•	</a:t>
            </a:r>
            <a:r>
              <a:rPr lang="en-US" b="1" dirty="0"/>
              <a:t>Forgiving</a:t>
            </a:r>
            <a:r>
              <a:rPr lang="en-US" dirty="0"/>
              <a:t>: In JavaScript, trying to evaluate undefined properties generates </a:t>
            </a:r>
            <a:r>
              <a:rPr lang="en-US" dirty="0" err="1"/>
              <a:t>ReferenceError</a:t>
            </a:r>
            <a:r>
              <a:rPr lang="en-US" dirty="0"/>
              <a:t> or </a:t>
            </a:r>
            <a:r>
              <a:rPr lang="en-US" dirty="0" err="1"/>
              <a:t>TypeError</a:t>
            </a:r>
            <a:r>
              <a:rPr lang="en-US" dirty="0"/>
              <a:t>. In Angular, expression evaluation is forgiving to undefined and null.</a:t>
            </a:r>
          </a:p>
          <a:p>
            <a:pPr lvl="1"/>
            <a:r>
              <a:rPr lang="en-US" dirty="0"/>
              <a:t>•	</a:t>
            </a:r>
            <a:r>
              <a:rPr lang="en-US" b="1" dirty="0"/>
              <a:t>No Control Flow Statements</a:t>
            </a:r>
            <a:r>
              <a:rPr lang="en-US" dirty="0"/>
              <a:t>: You cannot use the following in an Angular expression: conditionals, loops, or exceptions.</a:t>
            </a:r>
          </a:p>
          <a:p>
            <a:pPr lvl="1"/>
            <a:r>
              <a:rPr lang="en-US" dirty="0"/>
              <a:t>•	</a:t>
            </a:r>
            <a:r>
              <a:rPr lang="en-US" b="1" dirty="0"/>
              <a:t>No Function Declarations</a:t>
            </a:r>
            <a:r>
              <a:rPr lang="en-US" dirty="0"/>
              <a:t>: You cannot declare functions in an Angular expression, even inside </a:t>
            </a:r>
            <a:r>
              <a:rPr lang="en-US" dirty="0" err="1"/>
              <a:t>ng-init</a:t>
            </a:r>
            <a:r>
              <a:rPr lang="en-US" dirty="0"/>
              <a:t> directive.</a:t>
            </a:r>
          </a:p>
          <a:p>
            <a:pPr lvl="1"/>
            <a:r>
              <a:rPr lang="en-US" dirty="0"/>
              <a:t>•	</a:t>
            </a:r>
            <a:r>
              <a:rPr lang="en-US" b="1" dirty="0"/>
              <a:t>No </a:t>
            </a:r>
            <a:r>
              <a:rPr lang="en-US" b="1" dirty="0" err="1"/>
              <a:t>RegExp</a:t>
            </a:r>
            <a:r>
              <a:rPr lang="en-US" b="1" dirty="0"/>
              <a:t> Creation With Literal Notation</a:t>
            </a:r>
            <a:r>
              <a:rPr lang="en-US" dirty="0"/>
              <a:t>: You cannot create regular expressions in an Angular expression.</a:t>
            </a:r>
          </a:p>
          <a:p>
            <a:pPr lvl="1"/>
            <a:r>
              <a:rPr lang="en-US" dirty="0"/>
              <a:t>•	</a:t>
            </a:r>
            <a:r>
              <a:rPr lang="en-US" b="1" dirty="0"/>
              <a:t>No Comma And Void Operators</a:t>
            </a:r>
            <a:r>
              <a:rPr lang="en-US" dirty="0"/>
              <a:t>: You cannot use , or void in an Angular expression.</a:t>
            </a:r>
          </a:p>
          <a:p>
            <a:pPr lvl="1"/>
            <a:r>
              <a:rPr lang="en-US" dirty="0"/>
              <a:t>•	</a:t>
            </a:r>
            <a:r>
              <a:rPr lang="en-US" b="1" dirty="0"/>
              <a:t>Filters</a:t>
            </a:r>
            <a:r>
              <a:rPr lang="en-US" dirty="0"/>
              <a:t>: You can use filters within expressions to format data before displaying it.</a:t>
            </a:r>
          </a:p>
          <a:p>
            <a:pPr lvl="1"/>
            <a:r>
              <a:rPr lang="en-US" dirty="0"/>
              <a:t>If you want to run more complex JavaScript code, you should make it a controller method and call the method from your view. If you want to </a:t>
            </a:r>
            <a:r>
              <a:rPr lang="en-US" dirty="0" err="1"/>
              <a:t>eval</a:t>
            </a:r>
            <a:r>
              <a:rPr lang="en-US" dirty="0"/>
              <a:t>() an Angular expression yourself, use the $</a:t>
            </a:r>
            <a:r>
              <a:rPr lang="en-US" dirty="0" err="1"/>
              <a:t>eval</a:t>
            </a:r>
            <a:r>
              <a:rPr lang="en-US" dirty="0"/>
              <a:t>() method.</a:t>
            </a:r>
          </a:p>
        </p:txBody>
      </p:sp>
    </p:spTree>
    <p:extLst>
      <p:ext uri="{BB962C8B-B14F-4D97-AF65-F5344CB8AC3E}">
        <p14:creationId xmlns:p14="http://schemas.microsoft.com/office/powerpoint/2010/main" val="1101155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Working with Native </a:t>
            </a:r>
            <a:r>
              <a:rPr lang="en-US" sz="4400" b="1" dirty="0" smtClean="0">
                <a:solidFill>
                  <a:srgbClr val="C00000"/>
                </a:solidFill>
                <a:latin typeface="Times New Roman" pitchFamily="18" charset="0"/>
                <a:ea typeface="Arial"/>
                <a:cs typeface="Times New Roman" pitchFamily="18" charset="0"/>
                <a:sym typeface="Arial"/>
              </a:rPr>
              <a:t>Directives</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45477" y="1473033"/>
            <a:ext cx="11312769" cy="2031325"/>
          </a:xfrm>
          <a:prstGeom prst="rect">
            <a:avLst/>
          </a:prstGeom>
        </p:spPr>
        <p:txBody>
          <a:bodyPr wrap="square">
            <a:spAutoFit/>
          </a:bodyPr>
          <a:lstStyle/>
          <a:p>
            <a:r>
              <a:rPr lang="en-US" dirty="0" err="1">
                <a:latin typeface="ArialMT"/>
              </a:rPr>
              <a:t>ngApp</a:t>
            </a:r>
            <a:r>
              <a:rPr lang="en-US" dirty="0">
                <a:latin typeface="ArialMT"/>
              </a:rPr>
              <a:t>, </a:t>
            </a:r>
            <a:r>
              <a:rPr lang="en-US" dirty="0" err="1">
                <a:latin typeface="ArialMT"/>
              </a:rPr>
              <a:t>ngHref</a:t>
            </a:r>
            <a:r>
              <a:rPr lang="en-US" dirty="0">
                <a:latin typeface="ArialMT"/>
              </a:rPr>
              <a:t>, </a:t>
            </a:r>
            <a:r>
              <a:rPr lang="en-US" dirty="0" err="1">
                <a:latin typeface="ArialMT"/>
              </a:rPr>
              <a:t>ngSrc</a:t>
            </a:r>
            <a:r>
              <a:rPr lang="en-US" dirty="0">
                <a:latin typeface="ArialMT"/>
              </a:rPr>
              <a:t>, </a:t>
            </a:r>
            <a:r>
              <a:rPr lang="en-US" dirty="0" err="1">
                <a:latin typeface="ArialMT"/>
              </a:rPr>
              <a:t>ngDisabled</a:t>
            </a:r>
            <a:r>
              <a:rPr lang="en-US" dirty="0">
                <a:latin typeface="ArialMT"/>
              </a:rPr>
              <a:t>, </a:t>
            </a:r>
            <a:r>
              <a:rPr lang="en-US" dirty="0" err="1">
                <a:latin typeface="ArialMT"/>
              </a:rPr>
              <a:t>ngChecked</a:t>
            </a:r>
            <a:r>
              <a:rPr lang="en-US" dirty="0">
                <a:latin typeface="ArialMT"/>
              </a:rPr>
              <a:t>, </a:t>
            </a:r>
            <a:r>
              <a:rPr lang="en-US" dirty="0" err="1">
                <a:latin typeface="ArialMT"/>
              </a:rPr>
              <a:t>ngReadonly</a:t>
            </a:r>
            <a:r>
              <a:rPr lang="en-US" dirty="0">
                <a:latin typeface="ArialMT"/>
              </a:rPr>
              <a:t>, </a:t>
            </a:r>
            <a:r>
              <a:rPr lang="en-US" dirty="0" err="1">
                <a:latin typeface="ArialMT"/>
              </a:rPr>
              <a:t>ngSelected</a:t>
            </a:r>
            <a:r>
              <a:rPr lang="en-US" dirty="0">
                <a:latin typeface="ArialMT"/>
              </a:rPr>
              <a:t>, form, </a:t>
            </a:r>
            <a:r>
              <a:rPr lang="en-US" dirty="0" err="1">
                <a:latin typeface="ArialMT"/>
              </a:rPr>
              <a:t>textarea</a:t>
            </a:r>
            <a:r>
              <a:rPr lang="en-US" dirty="0">
                <a:latin typeface="ArialMT"/>
              </a:rPr>
              <a:t>, input, </a:t>
            </a:r>
            <a:r>
              <a:rPr lang="en-US" dirty="0" err="1">
                <a:latin typeface="ArialMT"/>
              </a:rPr>
              <a:t>ngValue</a:t>
            </a:r>
            <a:r>
              <a:rPr lang="en-US" dirty="0">
                <a:latin typeface="ArialMT"/>
              </a:rPr>
              <a:t>, </a:t>
            </a:r>
            <a:r>
              <a:rPr lang="en-US" dirty="0" err="1">
                <a:latin typeface="ArialMT"/>
              </a:rPr>
              <a:t>ngBind</a:t>
            </a:r>
            <a:r>
              <a:rPr lang="en-US" dirty="0">
                <a:latin typeface="ArialMT"/>
              </a:rPr>
              <a:t>, </a:t>
            </a:r>
            <a:r>
              <a:rPr lang="en-US" dirty="0" err="1">
                <a:latin typeface="ArialMT"/>
              </a:rPr>
              <a:t>ngBindHtml</a:t>
            </a:r>
            <a:r>
              <a:rPr lang="en-US" dirty="0">
                <a:latin typeface="ArialMT"/>
              </a:rPr>
              <a:t>, </a:t>
            </a:r>
            <a:r>
              <a:rPr lang="en-US" dirty="0" err="1">
                <a:latin typeface="ArialMT"/>
              </a:rPr>
              <a:t>ngChange</a:t>
            </a:r>
            <a:r>
              <a:rPr lang="en-US" dirty="0">
                <a:latin typeface="ArialMT"/>
              </a:rPr>
              <a:t>, </a:t>
            </a:r>
            <a:r>
              <a:rPr lang="en-US" dirty="0" err="1">
                <a:latin typeface="ArialMT"/>
              </a:rPr>
              <a:t>ngClass</a:t>
            </a:r>
            <a:r>
              <a:rPr lang="en-US" dirty="0">
                <a:latin typeface="ArialMT"/>
              </a:rPr>
              <a:t>, </a:t>
            </a:r>
            <a:r>
              <a:rPr lang="en-US" dirty="0" err="1">
                <a:latin typeface="ArialMT"/>
              </a:rPr>
              <a:t>ngClassOdd</a:t>
            </a:r>
            <a:r>
              <a:rPr lang="en-US" dirty="0">
                <a:latin typeface="ArialMT"/>
              </a:rPr>
              <a:t>, </a:t>
            </a:r>
            <a:r>
              <a:rPr lang="en-US" dirty="0" err="1">
                <a:latin typeface="ArialMT"/>
              </a:rPr>
              <a:t>ngClassEven</a:t>
            </a:r>
            <a:r>
              <a:rPr lang="en-US" dirty="0">
                <a:latin typeface="ArialMT"/>
              </a:rPr>
              <a:t>, </a:t>
            </a:r>
            <a:r>
              <a:rPr lang="en-US" dirty="0" err="1">
                <a:latin typeface="ArialMT"/>
              </a:rPr>
              <a:t>ngCloak</a:t>
            </a:r>
            <a:r>
              <a:rPr lang="en-US" dirty="0">
                <a:latin typeface="ArialMT"/>
              </a:rPr>
              <a:t>, </a:t>
            </a:r>
            <a:r>
              <a:rPr lang="en-US" dirty="0" err="1">
                <a:latin typeface="ArialMT"/>
              </a:rPr>
              <a:t>ngController</a:t>
            </a:r>
            <a:r>
              <a:rPr lang="en-US" dirty="0">
                <a:latin typeface="ArialMT"/>
              </a:rPr>
              <a:t>, </a:t>
            </a:r>
            <a:r>
              <a:rPr lang="en-US" dirty="0" err="1">
                <a:latin typeface="ArialMT"/>
              </a:rPr>
              <a:t>ngClick</a:t>
            </a:r>
            <a:r>
              <a:rPr lang="en-US" dirty="0">
                <a:latin typeface="ArialMT"/>
              </a:rPr>
              <a:t>, </a:t>
            </a:r>
            <a:r>
              <a:rPr lang="en-US" dirty="0" err="1">
                <a:latin typeface="ArialMT"/>
              </a:rPr>
              <a:t>ngDblclick</a:t>
            </a:r>
            <a:r>
              <a:rPr lang="en-US" dirty="0">
                <a:latin typeface="ArialMT"/>
              </a:rPr>
              <a:t>, </a:t>
            </a:r>
            <a:r>
              <a:rPr lang="en-US" dirty="0" err="1">
                <a:latin typeface="ArialMT"/>
              </a:rPr>
              <a:t>ngMousedown</a:t>
            </a:r>
            <a:r>
              <a:rPr lang="en-US" dirty="0">
                <a:latin typeface="ArialMT"/>
              </a:rPr>
              <a:t>, </a:t>
            </a:r>
            <a:r>
              <a:rPr lang="en-US" dirty="0" err="1">
                <a:latin typeface="ArialMT"/>
              </a:rPr>
              <a:t>ngMouseup</a:t>
            </a:r>
            <a:r>
              <a:rPr lang="en-US" dirty="0">
                <a:latin typeface="ArialMT"/>
              </a:rPr>
              <a:t>, </a:t>
            </a:r>
            <a:r>
              <a:rPr lang="en-US" dirty="0" err="1">
                <a:latin typeface="ArialMT"/>
              </a:rPr>
              <a:t>ngMouseover</a:t>
            </a:r>
            <a:r>
              <a:rPr lang="en-US" dirty="0">
                <a:latin typeface="ArialMT"/>
              </a:rPr>
              <a:t>, </a:t>
            </a:r>
            <a:r>
              <a:rPr lang="en-US" dirty="0" err="1">
                <a:latin typeface="ArialMT"/>
              </a:rPr>
              <a:t>ngMouseenter</a:t>
            </a:r>
            <a:r>
              <a:rPr lang="en-US" dirty="0">
                <a:latin typeface="ArialMT"/>
              </a:rPr>
              <a:t>, </a:t>
            </a:r>
            <a:r>
              <a:rPr lang="en-US" dirty="0" err="1">
                <a:latin typeface="ArialMT"/>
              </a:rPr>
              <a:t>ngMouseleave</a:t>
            </a:r>
            <a:r>
              <a:rPr lang="en-US" dirty="0">
                <a:latin typeface="ArialMT"/>
              </a:rPr>
              <a:t>, </a:t>
            </a:r>
            <a:r>
              <a:rPr lang="en-US" dirty="0" err="1">
                <a:latin typeface="ArialMT"/>
              </a:rPr>
              <a:t>ngMousemove</a:t>
            </a:r>
            <a:r>
              <a:rPr lang="en-US" dirty="0">
                <a:latin typeface="ArialMT"/>
              </a:rPr>
              <a:t>, </a:t>
            </a:r>
            <a:r>
              <a:rPr lang="en-US" dirty="0" err="1">
                <a:latin typeface="ArialMT"/>
              </a:rPr>
              <a:t>ngKeydown</a:t>
            </a:r>
            <a:r>
              <a:rPr lang="en-US" dirty="0">
                <a:latin typeface="ArialMT"/>
              </a:rPr>
              <a:t>, </a:t>
            </a:r>
            <a:r>
              <a:rPr lang="en-US" dirty="0" err="1">
                <a:latin typeface="ArialMT"/>
              </a:rPr>
              <a:t>ngKeyup</a:t>
            </a:r>
            <a:r>
              <a:rPr lang="en-US" dirty="0">
                <a:latin typeface="ArialMT"/>
              </a:rPr>
              <a:t>, </a:t>
            </a:r>
            <a:r>
              <a:rPr lang="en-US" dirty="0" err="1">
                <a:latin typeface="ArialMT"/>
              </a:rPr>
              <a:t>ngKeypress</a:t>
            </a:r>
            <a:r>
              <a:rPr lang="en-US" dirty="0">
                <a:latin typeface="ArialMT"/>
              </a:rPr>
              <a:t>, </a:t>
            </a:r>
            <a:r>
              <a:rPr lang="en-US" dirty="0" err="1">
                <a:latin typeface="ArialMT"/>
              </a:rPr>
              <a:t>ngSubmit</a:t>
            </a:r>
            <a:r>
              <a:rPr lang="en-US" dirty="0">
                <a:latin typeface="ArialMT"/>
              </a:rPr>
              <a:t>, </a:t>
            </a:r>
            <a:r>
              <a:rPr lang="en-US" dirty="0" err="1">
                <a:latin typeface="ArialMT"/>
              </a:rPr>
              <a:t>ngFocus</a:t>
            </a:r>
            <a:r>
              <a:rPr lang="en-US" dirty="0">
                <a:latin typeface="ArialMT"/>
              </a:rPr>
              <a:t>, </a:t>
            </a:r>
            <a:r>
              <a:rPr lang="en-US" dirty="0" err="1">
                <a:latin typeface="ArialMT"/>
              </a:rPr>
              <a:t>ngBlur</a:t>
            </a:r>
            <a:r>
              <a:rPr lang="en-US" dirty="0">
                <a:latin typeface="ArialMT"/>
              </a:rPr>
              <a:t>, </a:t>
            </a:r>
            <a:r>
              <a:rPr lang="en-US" dirty="0" err="1">
                <a:latin typeface="ArialMT"/>
              </a:rPr>
              <a:t>ngCopy</a:t>
            </a:r>
            <a:r>
              <a:rPr lang="en-US" dirty="0">
                <a:latin typeface="ArialMT"/>
              </a:rPr>
              <a:t>, </a:t>
            </a:r>
            <a:r>
              <a:rPr lang="en-US" dirty="0" err="1">
                <a:latin typeface="ArialMT"/>
              </a:rPr>
              <a:t>ngCut</a:t>
            </a:r>
            <a:r>
              <a:rPr lang="en-US" dirty="0">
                <a:latin typeface="ArialMT"/>
              </a:rPr>
              <a:t>, </a:t>
            </a:r>
            <a:r>
              <a:rPr lang="en-US" dirty="0" err="1">
                <a:latin typeface="ArialMT"/>
              </a:rPr>
              <a:t>ngPaste</a:t>
            </a:r>
            <a:r>
              <a:rPr lang="en-US" dirty="0">
                <a:latin typeface="ArialMT"/>
              </a:rPr>
              <a:t>, </a:t>
            </a:r>
            <a:r>
              <a:rPr lang="en-US" dirty="0" err="1">
                <a:latin typeface="ArialMT"/>
              </a:rPr>
              <a:t>ngIf</a:t>
            </a:r>
            <a:r>
              <a:rPr lang="en-US" dirty="0">
                <a:latin typeface="ArialMT"/>
              </a:rPr>
              <a:t>, </a:t>
            </a:r>
            <a:r>
              <a:rPr lang="en-US" dirty="0" err="1">
                <a:latin typeface="ArialMT"/>
              </a:rPr>
              <a:t>ngInclude</a:t>
            </a:r>
            <a:r>
              <a:rPr lang="en-US" dirty="0">
                <a:latin typeface="ArialMT"/>
              </a:rPr>
              <a:t>, </a:t>
            </a:r>
            <a:r>
              <a:rPr lang="en-US" dirty="0" err="1">
                <a:latin typeface="ArialMT"/>
              </a:rPr>
              <a:t>ngInit</a:t>
            </a:r>
            <a:r>
              <a:rPr lang="en-US" dirty="0">
                <a:latin typeface="ArialMT"/>
              </a:rPr>
              <a:t>, </a:t>
            </a:r>
            <a:r>
              <a:rPr lang="en-US" dirty="0" err="1">
                <a:latin typeface="ArialMT"/>
              </a:rPr>
              <a:t>ngModel</a:t>
            </a:r>
            <a:r>
              <a:rPr lang="en-US" dirty="0">
                <a:latin typeface="ArialMT"/>
              </a:rPr>
              <a:t>, </a:t>
            </a:r>
            <a:r>
              <a:rPr lang="en-US" dirty="0" err="1">
                <a:latin typeface="ArialMT"/>
              </a:rPr>
              <a:t>ngModelOptions</a:t>
            </a:r>
            <a:r>
              <a:rPr lang="en-US" dirty="0">
                <a:latin typeface="ArialMT"/>
              </a:rPr>
              <a:t>, </a:t>
            </a:r>
            <a:r>
              <a:rPr lang="en-US" dirty="0" err="1">
                <a:latin typeface="ArialMT"/>
              </a:rPr>
              <a:t>ngOptions</a:t>
            </a:r>
            <a:r>
              <a:rPr lang="en-US" dirty="0">
                <a:latin typeface="ArialMT"/>
              </a:rPr>
              <a:t>, </a:t>
            </a:r>
            <a:r>
              <a:rPr lang="en-US" dirty="0" err="1">
                <a:latin typeface="ArialMT"/>
              </a:rPr>
              <a:t>ngRepeat</a:t>
            </a:r>
            <a:r>
              <a:rPr lang="en-US" dirty="0">
                <a:latin typeface="ArialMT"/>
              </a:rPr>
              <a:t>, </a:t>
            </a:r>
            <a:r>
              <a:rPr lang="en-US" dirty="0" err="1">
                <a:latin typeface="ArialMT"/>
              </a:rPr>
              <a:t>ngShow</a:t>
            </a:r>
            <a:r>
              <a:rPr lang="en-US" dirty="0">
                <a:latin typeface="ArialMT"/>
              </a:rPr>
              <a:t>, </a:t>
            </a:r>
            <a:r>
              <a:rPr lang="en-US" dirty="0" err="1">
                <a:latin typeface="ArialMT"/>
              </a:rPr>
              <a:t>ngHide</a:t>
            </a:r>
            <a:r>
              <a:rPr lang="en-US" dirty="0">
                <a:latin typeface="ArialMT"/>
              </a:rPr>
              <a:t>, </a:t>
            </a:r>
            <a:r>
              <a:rPr lang="en-US" dirty="0" err="1">
                <a:latin typeface="ArialMT"/>
              </a:rPr>
              <a:t>ngStyle</a:t>
            </a:r>
            <a:r>
              <a:rPr lang="en-US" dirty="0">
                <a:latin typeface="ArialMT"/>
              </a:rPr>
              <a:t>, script, </a:t>
            </a:r>
            <a:r>
              <a:rPr lang="en-US" dirty="0" smtClean="0">
                <a:latin typeface="ArialMT"/>
              </a:rPr>
              <a:t>select</a:t>
            </a:r>
            <a:r>
              <a:rPr lang="en-US" dirty="0">
                <a:latin typeface="ArialMT"/>
              </a:rPr>
              <a:t> </a:t>
            </a:r>
            <a:br>
              <a:rPr lang="en-US" dirty="0">
                <a:latin typeface="ArialMT"/>
              </a:rPr>
            </a:br>
            <a:r>
              <a:rPr lang="en-US" dirty="0">
                <a:latin typeface="ArialMT"/>
              </a:rPr>
              <a:t/>
            </a:r>
            <a:br>
              <a:rPr lang="en-US" dirty="0">
                <a:latin typeface="ArialMT"/>
              </a:rPr>
            </a:br>
            <a:r>
              <a:rPr lang="en-US" dirty="0">
                <a:latin typeface="ArialMT"/>
                <a:hlinkClick r:id="rId3"/>
              </a:rPr>
              <a:t>https://</a:t>
            </a:r>
            <a:r>
              <a:rPr lang="en-US" dirty="0" smtClean="0">
                <a:latin typeface="ArialMT"/>
                <a:hlinkClick r:id="rId3"/>
              </a:rPr>
              <a:t>docs.angularjs.org/api/ng/directive</a:t>
            </a:r>
            <a:r>
              <a:rPr lang="en-US" dirty="0" smtClean="0">
                <a:latin typeface="ArialMT"/>
              </a:rPr>
              <a:t> </a:t>
            </a:r>
            <a:endParaRPr lang="en-US" dirty="0">
              <a:latin typeface="ArialMT"/>
            </a:endParaRPr>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5" name="TextBox 4"/>
          <p:cNvSpPr txBox="1"/>
          <p:nvPr/>
        </p:nvSpPr>
        <p:spPr>
          <a:xfrm>
            <a:off x="574429" y="211016"/>
            <a:ext cx="10386647" cy="823752"/>
          </a:xfrm>
          <a:prstGeom prst="rect">
            <a:avLst/>
          </a:prstGeom>
          <a:noFill/>
        </p:spPr>
        <p:txBody>
          <a:bodyPr wrap="square" rtlCol="0">
            <a:spAutoFit/>
          </a:bodyPr>
          <a:lstStyle/>
          <a:p>
            <a:pPr marL="342900" indent="-342900">
              <a:lnSpc>
                <a:spcPct val="150000"/>
              </a:lnSpc>
            </a:pPr>
            <a:r>
              <a:rPr lang="en-US" sz="3600" b="1" dirty="0" smtClean="0">
                <a:solidFill>
                  <a:srgbClr val="C00000"/>
                </a:solidFill>
                <a:latin typeface="Times New Roman" pitchFamily="18" charset="0"/>
                <a:ea typeface="Arial"/>
                <a:cs typeface="Times New Roman" pitchFamily="18" charset="0"/>
                <a:sym typeface="Arial"/>
              </a:rPr>
              <a:t>Any Questions</a:t>
            </a:r>
          </a:p>
        </p:txBody>
      </p:sp>
      <p:cxnSp>
        <p:nvCxnSpPr>
          <p:cNvPr id="6" name="Straight Connector 5"/>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projects.jpeg"/>
          <p:cNvPicPr>
            <a:picLocks noChangeAspect="1"/>
          </p:cNvPicPr>
          <p:nvPr/>
        </p:nvPicPr>
        <p:blipFill>
          <a:blip r:embed="rId3"/>
          <a:stretch>
            <a:fillRect/>
          </a:stretch>
        </p:blipFill>
        <p:spPr>
          <a:xfrm>
            <a:off x="3547329" y="1916723"/>
            <a:ext cx="3252055" cy="3237601"/>
          </a:xfrm>
          <a:prstGeom prst="rect">
            <a:avLst/>
          </a:prstGeom>
        </p:spPr>
      </p:pic>
    </p:spTree>
    <p:extLst>
      <p:ext uri="{BB962C8B-B14F-4D97-AF65-F5344CB8AC3E}">
        <p14:creationId xmlns:p14="http://schemas.microsoft.com/office/powerpoint/2010/main" val="1334047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cxnSp>
        <p:nvCxnSpPr>
          <p:cNvPr id="6" name="Straight Connector 5"/>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Thank-You.jpeg"/>
          <p:cNvPicPr>
            <a:picLocks noChangeAspect="1"/>
          </p:cNvPicPr>
          <p:nvPr/>
        </p:nvPicPr>
        <p:blipFill>
          <a:blip r:embed="rId3"/>
          <a:stretch>
            <a:fillRect/>
          </a:stretch>
        </p:blipFill>
        <p:spPr>
          <a:xfrm>
            <a:off x="3506665" y="1600931"/>
            <a:ext cx="4910504" cy="4452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4047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cxnSp>
        <p:nvCxnSpPr>
          <p:cNvPr id="11" name="Straight Connector 10"/>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Introducing myself… </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5477" y="1329979"/>
            <a:ext cx="11312769" cy="5355312"/>
          </a:xfrm>
          <a:prstGeom prst="rect">
            <a:avLst/>
          </a:prstGeom>
          <a:noFill/>
        </p:spPr>
        <p:txBody>
          <a:bodyPr wrap="square" rtlCol="0">
            <a:spAutoFit/>
          </a:bodyPr>
          <a:lstStyle/>
          <a:p>
            <a:pPr algn="ctr">
              <a:lnSpc>
                <a:spcPct val="150000"/>
              </a:lnSpc>
            </a:pPr>
            <a:r>
              <a:rPr lang="en-US" sz="2000" b="1" dirty="0" smtClean="0"/>
              <a:t>Rahul Sudhakaran Vanpully</a:t>
            </a:r>
          </a:p>
          <a:p>
            <a:pPr>
              <a:lnSpc>
                <a:spcPct val="150000"/>
              </a:lnSpc>
            </a:pPr>
            <a:r>
              <a:rPr lang="en-US" sz="1600" b="1" dirty="0" smtClean="0"/>
              <a:t>Educational background</a:t>
            </a:r>
            <a:r>
              <a:rPr lang="en-US" sz="1600" dirty="0" smtClean="0"/>
              <a:t>: </a:t>
            </a:r>
          </a:p>
          <a:p>
            <a:pPr marL="742950" lvl="1" indent="-285750">
              <a:lnSpc>
                <a:spcPct val="150000"/>
              </a:lnSpc>
              <a:buFont typeface="Arial" pitchFamily="34" charset="0"/>
              <a:buChar char="•"/>
            </a:pPr>
            <a:r>
              <a:rPr lang="en-US" sz="1600" dirty="0" smtClean="0"/>
              <a:t>M.Sc</a:t>
            </a:r>
            <a:r>
              <a:rPr lang="en-US" sz="1600" dirty="0"/>
              <a:t>.</a:t>
            </a:r>
            <a:r>
              <a:rPr lang="en-US" sz="1600" dirty="0" smtClean="0"/>
              <a:t> (Information Technology)</a:t>
            </a:r>
          </a:p>
          <a:p>
            <a:pPr marL="742950" lvl="1" indent="-285750">
              <a:lnSpc>
                <a:spcPct val="150000"/>
              </a:lnSpc>
              <a:buFont typeface="Arial" pitchFamily="34" charset="0"/>
              <a:buChar char="•"/>
            </a:pPr>
            <a:r>
              <a:rPr lang="en-US" sz="1600" dirty="0" smtClean="0"/>
              <a:t>GNIIT (Software Engineering)</a:t>
            </a:r>
          </a:p>
          <a:p>
            <a:pPr marL="742950" lvl="1" indent="-285750">
              <a:lnSpc>
                <a:spcPct val="150000"/>
              </a:lnSpc>
              <a:buFont typeface="Arial" pitchFamily="34" charset="0"/>
              <a:buChar char="•"/>
            </a:pPr>
            <a:r>
              <a:rPr lang="en-US" sz="1600" dirty="0" smtClean="0"/>
              <a:t>PGPCSIR</a:t>
            </a:r>
          </a:p>
          <a:p>
            <a:pPr>
              <a:lnSpc>
                <a:spcPct val="150000"/>
              </a:lnSpc>
            </a:pPr>
            <a:r>
              <a:rPr lang="en-US" sz="1600" b="1" dirty="0" smtClean="0"/>
              <a:t>Industry experience:</a:t>
            </a:r>
            <a:r>
              <a:rPr lang="en-US" sz="1600" dirty="0" smtClean="0"/>
              <a:t> </a:t>
            </a:r>
          </a:p>
          <a:p>
            <a:pPr marL="742950" lvl="1" indent="-285750">
              <a:lnSpc>
                <a:spcPct val="150000"/>
              </a:lnSpc>
              <a:buFont typeface="Arial" pitchFamily="34" charset="0"/>
              <a:buChar char="•"/>
            </a:pPr>
            <a:r>
              <a:rPr lang="en-US" sz="1600" dirty="0" smtClean="0"/>
              <a:t>Currently working as Technical Team Lead for a major MNC in Mumbai, India	</a:t>
            </a:r>
          </a:p>
          <a:p>
            <a:pPr marL="742950" lvl="1" indent="-285750">
              <a:lnSpc>
                <a:spcPct val="150000"/>
              </a:lnSpc>
              <a:buFont typeface="Arial" pitchFamily="34" charset="0"/>
              <a:buChar char="•"/>
            </a:pPr>
            <a:r>
              <a:rPr lang="en-US" sz="1600" dirty="0" smtClean="0"/>
              <a:t>Developed software solutions for major companies </a:t>
            </a:r>
          </a:p>
          <a:p>
            <a:pPr marL="742950" lvl="1" indent="-285750">
              <a:lnSpc>
                <a:spcPct val="150000"/>
              </a:lnSpc>
              <a:buFont typeface="Arial" pitchFamily="34" charset="0"/>
              <a:buChar char="•"/>
            </a:pPr>
            <a:r>
              <a:rPr lang="en-US" sz="1600" dirty="0" smtClean="0"/>
              <a:t>Mainly work on .NET platform, </a:t>
            </a:r>
            <a:r>
              <a:rPr lang="en-US" sz="1600" dirty="0" err="1" smtClean="0"/>
              <a:t>Coldfusion</a:t>
            </a:r>
            <a:r>
              <a:rPr lang="en-US" sz="1600" dirty="0" smtClean="0"/>
              <a:t>, HTML5, JavaScript, Angular.js, </a:t>
            </a:r>
            <a:r>
              <a:rPr lang="en-US" sz="1600" dirty="0" err="1" smtClean="0"/>
              <a:t>jQuery</a:t>
            </a:r>
            <a:r>
              <a:rPr lang="en-US" sz="1600" dirty="0" smtClean="0"/>
              <a:t>, Node.js, MS SQL, </a:t>
            </a:r>
            <a:r>
              <a:rPr lang="en-US" sz="1600" dirty="0" err="1" smtClean="0"/>
              <a:t>MongoDB</a:t>
            </a:r>
            <a:r>
              <a:rPr lang="en-US" sz="1600" dirty="0" smtClean="0"/>
              <a:t>, </a:t>
            </a:r>
            <a:r>
              <a:rPr lang="en-US" sz="1600" dirty="0" err="1" smtClean="0"/>
              <a:t>PhoneGap</a:t>
            </a:r>
            <a:r>
              <a:rPr lang="en-US" sz="1600" dirty="0" smtClean="0"/>
              <a:t>, Cordova, etc.</a:t>
            </a:r>
          </a:p>
          <a:p>
            <a:pPr marL="742950" lvl="1" indent="-285750">
              <a:lnSpc>
                <a:spcPct val="150000"/>
              </a:lnSpc>
              <a:buFont typeface="Arial" pitchFamily="34" charset="0"/>
              <a:buChar char="•"/>
            </a:pPr>
            <a:r>
              <a:rPr lang="en-US" sz="1600" dirty="0" smtClean="0"/>
              <a:t>Have experience training people in the industry</a:t>
            </a:r>
          </a:p>
          <a:p>
            <a:pPr>
              <a:lnSpc>
                <a:spcPct val="150000"/>
              </a:lnSpc>
            </a:pPr>
            <a:r>
              <a:rPr lang="en-US" sz="1600" b="1" dirty="0" smtClean="0"/>
              <a:t>Always excited to:</a:t>
            </a:r>
          </a:p>
          <a:p>
            <a:pPr marL="742950" lvl="1" indent="-285750">
              <a:lnSpc>
                <a:spcPct val="150000"/>
              </a:lnSpc>
              <a:buFont typeface="Arial" pitchFamily="34" charset="0"/>
              <a:buChar char="•"/>
            </a:pPr>
            <a:r>
              <a:rPr lang="en-US" sz="1600" dirty="0" smtClean="0"/>
              <a:t>Learn and work on new technologies and different project experiences</a:t>
            </a:r>
          </a:p>
          <a:p>
            <a:pPr marL="742950" lvl="1" indent="-285750">
              <a:lnSpc>
                <a:spcPct val="150000"/>
              </a:lnSpc>
              <a:buFont typeface="Arial" pitchFamily="34" charset="0"/>
              <a:buChar char="•"/>
            </a:pPr>
            <a:endParaRPr lang="en-US" sz="1600" dirty="0" smtClean="0"/>
          </a:p>
        </p:txBody>
      </p:sp>
    </p:spTree>
    <p:extLst>
      <p:ext uri="{BB962C8B-B14F-4D97-AF65-F5344CB8AC3E}">
        <p14:creationId xmlns:p14="http://schemas.microsoft.com/office/powerpoint/2010/main" val="1334047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646331"/>
          </a:xfrm>
          <a:prstGeom prst="rect">
            <a:avLst/>
          </a:prstGeom>
          <a:noFill/>
        </p:spPr>
        <p:txBody>
          <a:bodyPr wrap="square" rtlCol="0">
            <a:spAutoFit/>
          </a:bodyPr>
          <a:lstStyle/>
          <a:p>
            <a:r>
              <a:rPr lang="en-US" sz="3600" b="1" dirty="0" smtClean="0">
                <a:solidFill>
                  <a:srgbClr val="C00000"/>
                </a:solidFill>
                <a:latin typeface="Times New Roman" pitchFamily="18" charset="0"/>
                <a:ea typeface="Arial"/>
                <a:cs typeface="Times New Roman" pitchFamily="18" charset="0"/>
                <a:sym typeface="Arial"/>
              </a:rPr>
              <a:t>Please tell us about yourselves…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312769" cy="4662815"/>
          </a:xfrm>
          <a:prstGeom prst="rect">
            <a:avLst/>
          </a:prstGeom>
          <a:noFill/>
        </p:spPr>
        <p:txBody>
          <a:bodyPr wrap="square" rtlCol="0">
            <a:spAutoFit/>
          </a:bodyPr>
          <a:lstStyle/>
          <a:p>
            <a:pPr marL="457200" indent="-457200">
              <a:lnSpc>
                <a:spcPct val="150000"/>
              </a:lnSpc>
              <a:buFont typeface="Arial" pitchFamily="34" charset="0"/>
              <a:buChar char="•"/>
            </a:pPr>
            <a:r>
              <a:rPr lang="en-US" sz="2200" b="1" dirty="0" smtClean="0"/>
              <a:t>About yourself </a:t>
            </a:r>
          </a:p>
          <a:p>
            <a:pPr marL="457200" indent="-457200">
              <a:lnSpc>
                <a:spcPct val="150000"/>
              </a:lnSpc>
              <a:buFont typeface="Arial" pitchFamily="34" charset="0"/>
              <a:buChar char="•"/>
            </a:pPr>
            <a:endParaRPr lang="en-US" sz="2200" b="1" dirty="0" smtClean="0"/>
          </a:p>
          <a:p>
            <a:pPr marL="457200" indent="-457200">
              <a:lnSpc>
                <a:spcPct val="150000"/>
              </a:lnSpc>
              <a:buFont typeface="Arial" pitchFamily="34" charset="0"/>
              <a:buChar char="•"/>
            </a:pPr>
            <a:r>
              <a:rPr lang="en-US" sz="2200" b="1" dirty="0" smtClean="0"/>
              <a:t>Your academic background</a:t>
            </a:r>
          </a:p>
          <a:p>
            <a:pPr marL="457200" indent="-457200">
              <a:lnSpc>
                <a:spcPct val="150000"/>
              </a:lnSpc>
              <a:buFont typeface="Arial" pitchFamily="34" charset="0"/>
              <a:buChar char="•"/>
            </a:pPr>
            <a:endParaRPr lang="en-US" sz="2200" b="1" dirty="0" smtClean="0"/>
          </a:p>
          <a:p>
            <a:pPr marL="457200" indent="-457200">
              <a:lnSpc>
                <a:spcPct val="150000"/>
              </a:lnSpc>
              <a:buFont typeface="Arial" pitchFamily="34" charset="0"/>
              <a:buChar char="•"/>
            </a:pPr>
            <a:r>
              <a:rPr lang="en-US" sz="2200" b="1" dirty="0" smtClean="0"/>
              <a:t>Your experience in the industry and technologies that you’ve worked on, if any</a:t>
            </a:r>
          </a:p>
          <a:p>
            <a:pPr marL="457200" indent="-457200">
              <a:lnSpc>
                <a:spcPct val="150000"/>
              </a:lnSpc>
              <a:buFont typeface="Arial" pitchFamily="34" charset="0"/>
              <a:buChar char="•"/>
            </a:pPr>
            <a:endParaRPr lang="en-US" sz="2200" b="1" dirty="0" smtClean="0"/>
          </a:p>
          <a:p>
            <a:pPr marL="457200" indent="-457200">
              <a:lnSpc>
                <a:spcPct val="150000"/>
              </a:lnSpc>
              <a:buFont typeface="Arial" pitchFamily="34" charset="0"/>
              <a:buChar char="•"/>
            </a:pPr>
            <a:r>
              <a:rPr lang="en-US" sz="2200" b="1" dirty="0" smtClean="0"/>
              <a:t>Reason for opting “Angular.js”</a:t>
            </a:r>
          </a:p>
          <a:p>
            <a:pPr marL="457200" indent="-457200">
              <a:lnSpc>
                <a:spcPct val="150000"/>
              </a:lnSpc>
              <a:buFont typeface="Arial" pitchFamily="34" charset="0"/>
              <a:buChar char="•"/>
            </a:pPr>
            <a:endParaRPr lang="en-US" sz="2200" b="1" dirty="0"/>
          </a:p>
          <a:p>
            <a:pPr marL="457200" indent="-457200">
              <a:lnSpc>
                <a:spcPct val="150000"/>
              </a:lnSpc>
              <a:buFont typeface="Arial" pitchFamily="34" charset="0"/>
              <a:buChar char="•"/>
            </a:pPr>
            <a:r>
              <a:rPr lang="en-US" sz="2200" b="1" dirty="0" smtClean="0"/>
              <a:t>Expectations from </a:t>
            </a:r>
            <a:r>
              <a:rPr lang="en-US" sz="2200" b="1" dirty="0" err="1" smtClean="0"/>
              <a:t>LearnSocial</a:t>
            </a:r>
            <a:endParaRPr lang="en-US" sz="2200" b="1" dirty="0" smtClean="0"/>
          </a:p>
        </p:txBody>
      </p:sp>
    </p:spTree>
    <p:extLst>
      <p:ext uri="{BB962C8B-B14F-4D97-AF65-F5344CB8AC3E}">
        <p14:creationId xmlns:p14="http://schemas.microsoft.com/office/powerpoint/2010/main" val="1334047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204952"/>
            <a:ext cx="11578442" cy="1371600"/>
          </a:xfrm>
        </p:spPr>
        <p:txBody>
          <a:bodyPr>
            <a:normAutofit fontScale="90000"/>
          </a:bodyPr>
          <a:lstStyle/>
          <a:p>
            <a:r>
              <a:rPr lang="en-US" b="1" dirty="0"/>
              <a:t/>
            </a:r>
            <a:br>
              <a:rPr lang="en-US" b="1" dirty="0"/>
            </a:br>
            <a:r>
              <a:rPr lang="en-US" b="1" dirty="0" smtClean="0"/>
              <a:t/>
            </a:r>
            <a:br>
              <a:rPr lang="en-US" b="1" dirty="0" smtClean="0"/>
            </a:br>
            <a:r>
              <a:rPr lang="en-US" b="1" dirty="0"/>
              <a:t/>
            </a:r>
            <a:br>
              <a:rPr lang="en-US" b="1" dirty="0"/>
            </a:br>
            <a:r>
              <a:rPr lang="en-US" b="1" dirty="0" smtClean="0"/>
              <a:t>Your </a:t>
            </a:r>
            <a:r>
              <a:rPr lang="en-US" b="1" dirty="0"/>
              <a:t>Expectation </a:t>
            </a:r>
            <a:r>
              <a:rPr lang="en-US" b="1" dirty="0" smtClean="0"/>
              <a:t>from </a:t>
            </a:r>
            <a:r>
              <a:rPr lang="en-US" b="1" dirty="0" err="1" smtClean="0"/>
              <a:t>LearnSocial</a:t>
            </a:r>
            <a:r>
              <a:rPr lang="en-US" b="1" dirty="0" smtClean="0"/>
              <a:t>  </a:t>
            </a:r>
            <a:r>
              <a:rPr lang="en-US" sz="4900" b="1" dirty="0" smtClean="0">
                <a:sym typeface="Wingdings 2" panose="05020102010507070707" pitchFamily="18" charset="2"/>
              </a:rPr>
              <a:t></a:t>
            </a:r>
            <a:r>
              <a:rPr lang="en-US" b="1" dirty="0"/>
              <a:t/>
            </a:r>
            <a:br>
              <a:rPr lang="en-US" b="1" dirty="0"/>
            </a:br>
            <a:endParaRPr lang="en-US" dirty="0"/>
          </a:p>
        </p:txBody>
      </p:sp>
    </p:spTree>
    <p:extLst>
      <p:ext uri="{BB962C8B-B14F-4D97-AF65-F5344CB8AC3E}">
        <p14:creationId xmlns:p14="http://schemas.microsoft.com/office/powerpoint/2010/main" val="444795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646331"/>
          </a:xfrm>
          <a:prstGeom prst="rect">
            <a:avLst/>
          </a:prstGeom>
          <a:noFill/>
        </p:spPr>
        <p:txBody>
          <a:bodyPr wrap="square" rtlCol="0">
            <a:spAutoFit/>
          </a:bodyPr>
          <a:lstStyle/>
          <a:p>
            <a:r>
              <a:rPr lang="en-US" sz="3600" b="1" dirty="0" smtClean="0">
                <a:solidFill>
                  <a:srgbClr val="C00000"/>
                </a:solidFill>
                <a:latin typeface="Times New Roman" pitchFamily="18" charset="0"/>
                <a:ea typeface="Arial"/>
                <a:cs typeface="Times New Roman" pitchFamily="18" charset="0"/>
                <a:sym typeface="Arial"/>
              </a:rPr>
              <a:t>Ground Rules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370329"/>
            <a:ext cx="11312769" cy="5632311"/>
          </a:xfrm>
          <a:prstGeom prst="rect">
            <a:avLst/>
          </a:prstGeom>
          <a:noFill/>
        </p:spPr>
        <p:txBody>
          <a:bodyPr wrap="square" rtlCol="0">
            <a:spAutoFit/>
          </a:bodyPr>
          <a:lstStyle/>
          <a:p>
            <a:pPr marL="514350" indent="-514350">
              <a:lnSpc>
                <a:spcPct val="150000"/>
              </a:lnSpc>
              <a:buAutoNum type="arabicPeriod"/>
            </a:pPr>
            <a:r>
              <a:rPr lang="en-US" sz="2000" dirty="0" smtClean="0"/>
              <a:t>Please use Message Tab in your User Panel to communicate with the Instructor.  There is No provision of connecting with the Instructor on Phone, email or Skype</a:t>
            </a:r>
          </a:p>
          <a:p>
            <a:pPr marL="514350" indent="-514350">
              <a:lnSpc>
                <a:spcPct val="150000"/>
              </a:lnSpc>
              <a:buAutoNum type="arabicPeriod"/>
            </a:pPr>
            <a:r>
              <a:rPr lang="en-US" sz="2000" dirty="0" smtClean="0"/>
              <a:t>If you are going to miss upon any of the upcoming Session, please inform us beforehand by posting a message on the Message Tab with a specific reason of not attending that session</a:t>
            </a:r>
          </a:p>
          <a:p>
            <a:pPr marL="514350" indent="-514350">
              <a:lnSpc>
                <a:spcPct val="150000"/>
              </a:lnSpc>
              <a:buAutoNum type="arabicPeriod"/>
            </a:pPr>
            <a:r>
              <a:rPr lang="en-US" sz="2000" dirty="0" smtClean="0"/>
              <a:t>Go through the Resources Tab regularly to check if there is any link, </a:t>
            </a:r>
            <a:r>
              <a:rPr lang="en-US" sz="2000" dirty="0" err="1"/>
              <a:t>p</a:t>
            </a:r>
            <a:r>
              <a:rPr lang="en-US" sz="2000" dirty="0" err="1" smtClean="0"/>
              <a:t>pt</a:t>
            </a:r>
            <a:r>
              <a:rPr lang="en-US" sz="2000" dirty="0" smtClean="0"/>
              <a:t> or document that you are required to go through post a class or prior to a class to be better prepared</a:t>
            </a:r>
          </a:p>
          <a:p>
            <a:pPr marL="514350" indent="-514350">
              <a:lnSpc>
                <a:spcPct val="150000"/>
              </a:lnSpc>
              <a:buAutoNum type="arabicPeriod"/>
            </a:pPr>
            <a:r>
              <a:rPr lang="en-US" sz="2000" dirty="0" smtClean="0"/>
              <a:t>Kindly put yourself on Mute while the session is going on. If you have a query, post your query through chat window. If you wish to voice (speak out) your question, you can “unmute’ yourself by clicking on the audio icon again.</a:t>
            </a:r>
          </a:p>
          <a:p>
            <a:pPr marL="514350" indent="-514350">
              <a:lnSpc>
                <a:spcPct val="150000"/>
              </a:lnSpc>
              <a:buAutoNum type="arabicPeriod"/>
            </a:pPr>
            <a:r>
              <a:rPr lang="en-US" sz="2000" dirty="0" smtClean="0"/>
              <a:t>Kindly attend the class regularly and enter the session 5 to 10 minutes prior to the session to understand all the concepts properly </a:t>
            </a:r>
          </a:p>
          <a:p>
            <a:pPr marL="514350" indent="-514350">
              <a:lnSpc>
                <a:spcPct val="150000"/>
              </a:lnSpc>
              <a:buAutoNum type="arabicPeriod"/>
            </a:pPr>
            <a:endParaRPr lang="en-US" sz="2000" dirty="0"/>
          </a:p>
        </p:txBody>
      </p:sp>
    </p:spTree>
    <p:extLst>
      <p:ext uri="{BB962C8B-B14F-4D97-AF65-F5344CB8AC3E}">
        <p14:creationId xmlns:p14="http://schemas.microsoft.com/office/powerpoint/2010/main" val="3537153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646331"/>
          </a:xfrm>
          <a:prstGeom prst="rect">
            <a:avLst/>
          </a:prstGeom>
          <a:noFill/>
        </p:spPr>
        <p:txBody>
          <a:bodyPr wrap="square" rtlCol="0">
            <a:spAutoFit/>
          </a:bodyPr>
          <a:lstStyle/>
          <a:p>
            <a:r>
              <a:rPr lang="en-US" sz="3600" b="1" dirty="0" smtClean="0">
                <a:solidFill>
                  <a:srgbClr val="C00000"/>
                </a:solidFill>
                <a:latin typeface="Times New Roman" pitchFamily="18" charset="0"/>
                <a:ea typeface="Arial"/>
                <a:cs typeface="Times New Roman" pitchFamily="18" charset="0"/>
                <a:sym typeface="Arial"/>
              </a:rPr>
              <a:t>Project &amp; Certification</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6153" y="1225689"/>
            <a:ext cx="9923585" cy="5632311"/>
          </a:xfrm>
          <a:prstGeom prst="rect">
            <a:avLst/>
          </a:prstGeom>
          <a:noFill/>
        </p:spPr>
        <p:txBody>
          <a:bodyPr wrap="square" rtlCol="0">
            <a:spAutoFit/>
          </a:bodyPr>
          <a:lstStyle/>
          <a:p>
            <a:pPr>
              <a:lnSpc>
                <a:spcPct val="150000"/>
              </a:lnSpc>
            </a:pPr>
            <a:r>
              <a:rPr lang="en-US" sz="2400" dirty="0" smtClean="0"/>
              <a:t>Course includes:</a:t>
            </a:r>
          </a:p>
          <a:p>
            <a:pPr marL="514350" indent="-514350">
              <a:lnSpc>
                <a:spcPct val="150000"/>
              </a:lnSpc>
              <a:buAutoNum type="arabicPeriod"/>
            </a:pPr>
            <a:r>
              <a:rPr lang="en-US" sz="2400" dirty="0" smtClean="0"/>
              <a:t>Live Instructor led Sessions</a:t>
            </a:r>
          </a:p>
          <a:p>
            <a:pPr marL="514350" indent="-514350">
              <a:lnSpc>
                <a:spcPct val="150000"/>
              </a:lnSpc>
              <a:buAutoNum type="arabicPeriod"/>
            </a:pPr>
            <a:r>
              <a:rPr lang="en-US" sz="2400" dirty="0" smtClean="0"/>
              <a:t>Practice Tasks**</a:t>
            </a:r>
          </a:p>
          <a:p>
            <a:pPr marL="514350" indent="-514350">
              <a:lnSpc>
                <a:spcPct val="150000"/>
              </a:lnSpc>
              <a:buAutoNum type="arabicPeriod"/>
            </a:pPr>
            <a:r>
              <a:rPr lang="en-US" sz="2400" dirty="0" smtClean="0"/>
              <a:t>Attendance**</a:t>
            </a:r>
          </a:p>
          <a:p>
            <a:pPr marL="514350" indent="-514350">
              <a:lnSpc>
                <a:spcPct val="150000"/>
              </a:lnSpc>
              <a:buAutoNum type="arabicPeriod"/>
            </a:pPr>
            <a:r>
              <a:rPr lang="en-US" sz="2400" dirty="0" smtClean="0"/>
              <a:t>Real time Project**</a:t>
            </a:r>
          </a:p>
          <a:p>
            <a:pPr>
              <a:lnSpc>
                <a:spcPct val="150000"/>
              </a:lnSpc>
            </a:pPr>
            <a:r>
              <a:rPr lang="en-US" sz="2400" dirty="0" smtClean="0">
                <a:sym typeface="Wingdings" pitchFamily="2" charset="2"/>
              </a:rPr>
              <a:t>(**Total of 100 credits will be allotted to Practice Tasks ,attendance &amp; Project)</a:t>
            </a:r>
          </a:p>
          <a:p>
            <a:pPr marL="457200" indent="-457200">
              <a:lnSpc>
                <a:spcPct val="150000"/>
              </a:lnSpc>
              <a:buFont typeface="Wingdings" pitchFamily="2" charset="2"/>
              <a:buChar char="q"/>
            </a:pPr>
            <a:endParaRPr lang="en-US" sz="2400" dirty="0" smtClean="0">
              <a:sym typeface="Wingdings" pitchFamily="2" charset="2"/>
            </a:endParaRPr>
          </a:p>
          <a:p>
            <a:pPr marL="457200" indent="-457200">
              <a:lnSpc>
                <a:spcPct val="150000"/>
              </a:lnSpc>
              <a:buFont typeface="Wingdings" pitchFamily="2" charset="2"/>
              <a:buChar char="q"/>
            </a:pPr>
            <a:r>
              <a:rPr lang="en-US" sz="2400" dirty="0" smtClean="0">
                <a:sym typeface="Wingdings" pitchFamily="2" charset="2"/>
              </a:rPr>
              <a:t>Post Review of Practice Tasks &amp; Project: Based on the benchmark, Certificates will be allotted to each learners</a:t>
            </a:r>
            <a:endParaRPr lang="en-US" sz="2400" dirty="0"/>
          </a:p>
        </p:txBody>
      </p:sp>
    </p:spTree>
    <p:extLst>
      <p:ext uri="{BB962C8B-B14F-4D97-AF65-F5344CB8AC3E}">
        <p14:creationId xmlns:p14="http://schemas.microsoft.com/office/powerpoint/2010/main" val="3537153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3633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Course Overview</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4524315"/>
          </a:xfrm>
          <a:prstGeom prst="rect">
            <a:avLst/>
          </a:prstGeom>
          <a:noFill/>
        </p:spPr>
        <p:txBody>
          <a:bodyPr wrap="square" rtlCol="0">
            <a:spAutoFit/>
          </a:bodyPr>
          <a:lstStyle/>
          <a:p>
            <a:pPr fontAlgn="base"/>
            <a:r>
              <a:rPr lang="en-IN" b="1" dirty="0"/>
              <a:t>Module 1: Introduction</a:t>
            </a:r>
            <a:endParaRPr lang="en-IN" dirty="0"/>
          </a:p>
          <a:p>
            <a:pPr fontAlgn="base"/>
            <a:r>
              <a:rPr lang="en-IN" dirty="0"/>
              <a:t>WHY </a:t>
            </a:r>
            <a:r>
              <a:rPr lang="en-IN" dirty="0" err="1"/>
              <a:t>AngularJS</a:t>
            </a:r>
            <a:endParaRPr lang="en-IN" dirty="0"/>
          </a:p>
          <a:p>
            <a:pPr fontAlgn="base"/>
            <a:r>
              <a:rPr lang="en-IN" dirty="0" err="1"/>
              <a:t>AngularJS</a:t>
            </a:r>
            <a:r>
              <a:rPr lang="en-IN" dirty="0"/>
              <a:t> Overview</a:t>
            </a:r>
          </a:p>
          <a:p>
            <a:pPr fontAlgn="base"/>
            <a:r>
              <a:rPr lang="en-IN" dirty="0"/>
              <a:t>Introduction to </a:t>
            </a:r>
            <a:r>
              <a:rPr lang="en-IN" dirty="0" err="1"/>
              <a:t>AngularJS</a:t>
            </a:r>
            <a:endParaRPr lang="en-IN" dirty="0"/>
          </a:p>
          <a:p>
            <a:pPr fontAlgn="base"/>
            <a:r>
              <a:rPr lang="en-IN" dirty="0"/>
              <a:t> </a:t>
            </a:r>
          </a:p>
          <a:p>
            <a:pPr fontAlgn="base"/>
            <a:r>
              <a:rPr lang="en-IN" b="1" dirty="0"/>
              <a:t>Module 2: Basics concepts of Angular JS</a:t>
            </a:r>
            <a:endParaRPr lang="en-IN" dirty="0"/>
          </a:p>
          <a:p>
            <a:pPr fontAlgn="base"/>
            <a:r>
              <a:rPr lang="en-IN" dirty="0"/>
              <a:t>Angular JS Execution cycle</a:t>
            </a:r>
          </a:p>
          <a:p>
            <a:pPr fontAlgn="base"/>
            <a:r>
              <a:rPr lang="en-IN" dirty="0"/>
              <a:t>Scope</a:t>
            </a:r>
          </a:p>
          <a:p>
            <a:pPr fontAlgn="base"/>
            <a:r>
              <a:rPr lang="en-IN" dirty="0"/>
              <a:t>Binding</a:t>
            </a:r>
          </a:p>
          <a:p>
            <a:pPr fontAlgn="base"/>
            <a:r>
              <a:rPr lang="en-IN" dirty="0"/>
              <a:t>Controllers</a:t>
            </a:r>
          </a:p>
          <a:p>
            <a:pPr fontAlgn="base"/>
            <a:r>
              <a:rPr lang="en-IN" dirty="0"/>
              <a:t>Sharing Data Between Controllers</a:t>
            </a:r>
          </a:p>
          <a:p>
            <a:pPr fontAlgn="base"/>
            <a:r>
              <a:rPr lang="en-IN" dirty="0"/>
              <a:t>Defining a Method on the Scope</a:t>
            </a:r>
          </a:p>
          <a:p>
            <a:pPr fontAlgn="base"/>
            <a:r>
              <a:rPr lang="en-IN" dirty="0"/>
              <a:t>Forms</a:t>
            </a:r>
          </a:p>
          <a:p>
            <a:pPr fontAlgn="base"/>
            <a:r>
              <a:rPr lang="en-IN" dirty="0"/>
              <a:t>Expressions</a:t>
            </a:r>
          </a:p>
          <a:p>
            <a:pPr fontAlgn="base"/>
            <a:r>
              <a:rPr lang="en-IN" dirty="0"/>
              <a:t>Working with Native Directives</a:t>
            </a:r>
          </a:p>
          <a:p>
            <a:pPr fontAlgn="base"/>
            <a:r>
              <a:rPr lang="en-IN" dirty="0"/>
              <a:t> </a:t>
            </a:r>
          </a:p>
        </p:txBody>
      </p:sp>
    </p:spTree>
    <p:extLst>
      <p:ext uri="{BB962C8B-B14F-4D97-AF65-F5344CB8AC3E}">
        <p14:creationId xmlns:p14="http://schemas.microsoft.com/office/powerpoint/2010/main" val="693553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6159</TotalTime>
  <Words>2224</Words>
  <Application>Microsoft Office PowerPoint</Application>
  <PresentationFormat>Widescreen</PresentationFormat>
  <Paragraphs>345</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 Unicode MS</vt:lpstr>
      <vt:lpstr>Arial</vt:lpstr>
      <vt:lpstr>ArialMT</vt:lpstr>
      <vt:lpstr>Book Antiqua</vt:lpstr>
      <vt:lpstr>Calibri</vt:lpstr>
      <vt:lpstr>Helvetica Neue</vt:lpstr>
      <vt:lpstr>Lucida Sans</vt:lpstr>
      <vt:lpstr>Menlo</vt:lpstr>
      <vt:lpstr>Times New Roman</vt:lpstr>
      <vt:lpstr>Wingdings</vt:lpstr>
      <vt:lpstr>Wingdings 2</vt:lpstr>
      <vt:lpstr>Essential</vt:lpstr>
      <vt:lpstr>PowerPoint Presentation</vt:lpstr>
      <vt:lpstr>PowerPoint Presentation</vt:lpstr>
      <vt:lpstr>PowerPoint Presentation</vt:lpstr>
      <vt:lpstr>PowerPoint Presentation</vt:lpstr>
      <vt:lpstr>PowerPoint Presentation</vt:lpstr>
      <vt:lpstr>   Your Expectation from LearnSocial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INTRODUCTION</dc:title>
  <dc:subject>Training Material</dc:subject>
  <dc:creator>Prakash Rao Sunkara</dc:creator>
  <cp:lastModifiedBy>Rahit</cp:lastModifiedBy>
  <cp:revision>154</cp:revision>
  <dcterms:created xsi:type="dcterms:W3CDTF">2014-07-31T14:39:16Z</dcterms:created>
  <dcterms:modified xsi:type="dcterms:W3CDTF">2015-03-15T04:44:15Z</dcterms:modified>
</cp:coreProperties>
</file>