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96" r:id="rId2"/>
    <p:sldId id="375" r:id="rId3"/>
    <p:sldId id="376" r:id="rId4"/>
    <p:sldId id="377" r:id="rId5"/>
    <p:sldId id="365" r:id="rId6"/>
    <p:sldId id="378" r:id="rId7"/>
    <p:sldId id="379" r:id="rId8"/>
    <p:sldId id="380" r:id="rId9"/>
    <p:sldId id="381" r:id="rId10"/>
    <p:sldId id="382" r:id="rId11"/>
    <p:sldId id="383" r:id="rId12"/>
    <p:sldId id="293" r:id="rId13"/>
    <p:sldId id="366" r:id="rId14"/>
    <p:sldId id="29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0" autoAdjust="0"/>
    <p:restoredTop sz="94660"/>
  </p:normalViewPr>
  <p:slideViewPr>
    <p:cSldViewPr snapToGrid="0">
      <p:cViewPr varScale="1">
        <p:scale>
          <a:sx n="85" d="100"/>
          <a:sy n="85" d="100"/>
        </p:scale>
        <p:origin x="13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B61BEF0D-F0BB-DE4B-95CE-6DB70DBA9567}" type="datetimeFigureOut">
              <a:rPr lang="en-US" smtClean="0"/>
              <a:pPr/>
              <a:t>3/24/2015</a:t>
            </a:fld>
            <a:endParaRPr lang="en-US" dirty="0"/>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D57F1E4F-1CFF-5643-939E-217C01CDF565}" type="slidenum">
              <a:rPr lang="en-US" smtClean="0"/>
              <a:pPr/>
              <a:t>‹#›</a:t>
            </a:fld>
            <a:endParaRPr lang="en-US" dirty="0"/>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ocs.angularjs.org/api/ngRoute/service/$route#$routeChangeSuccess"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docs.angularjs.org/api/ngRoute/service/$route#$routeChangeErro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hape 33"/>
          <p:cNvCxnSpPr/>
          <p:nvPr/>
        </p:nvCxnSpPr>
        <p:spPr>
          <a:xfrm flipV="1">
            <a:off x="5791200" y="2940269"/>
            <a:ext cx="0" cy="1323110"/>
          </a:xfrm>
          <a:prstGeom prst="straightConnector1">
            <a:avLst/>
          </a:prstGeom>
          <a:noFill/>
          <a:ln w="38100" cap="flat">
            <a:solidFill>
              <a:schemeClr val="dk2"/>
            </a:solidFill>
            <a:prstDash val="solid"/>
            <a:round/>
            <a:headEnd type="none" w="lg" len="lg"/>
            <a:tailEnd type="triangle" w="lg" len="lg"/>
          </a:ln>
        </p:spPr>
      </p:cxnSp>
      <p:sp>
        <p:nvSpPr>
          <p:cNvPr id="8" name="Shape 32"/>
          <p:cNvSpPr txBox="1"/>
          <p:nvPr/>
        </p:nvSpPr>
        <p:spPr>
          <a:xfrm>
            <a:off x="1084149" y="4463058"/>
            <a:ext cx="9414101" cy="1474282"/>
          </a:xfrm>
          <a:prstGeom prst="rect">
            <a:avLst/>
          </a:prstGeom>
        </p:spPr>
        <p:txBody>
          <a:bodyPr lIns="91425" tIns="91425" rIns="91425" bIns="91425" anchor="t" anchorCtr="0">
            <a:noAutofit/>
          </a:bodyPr>
          <a:lstStyle/>
          <a:p>
            <a:pPr marL="914400" indent="0">
              <a:buNone/>
            </a:pPr>
            <a:r>
              <a:rPr lang="en" sz="2400" dirty="0">
                <a:solidFill>
                  <a:srgbClr val="434343"/>
                </a:solidFill>
              </a:rPr>
              <a:t>Technology has the opportunity to completely disrupt </a:t>
            </a:r>
            <a:r>
              <a:rPr lang="en" sz="2400" dirty="0" smtClean="0">
                <a:solidFill>
                  <a:srgbClr val="434343"/>
                </a:solidFill>
              </a:rPr>
              <a:t>conventional education system </a:t>
            </a:r>
            <a:r>
              <a:rPr lang="en" sz="2400" dirty="0">
                <a:solidFill>
                  <a:srgbClr val="434343"/>
                </a:solidFill>
              </a:rPr>
              <a:t>by </a:t>
            </a:r>
            <a:r>
              <a:rPr lang="en" sz="2400" dirty="0" smtClean="0">
                <a:solidFill>
                  <a:srgbClr val="434343"/>
                </a:solidFill>
              </a:rPr>
              <a:t>democratizing learning</a:t>
            </a:r>
            <a:endParaRPr lang="en" sz="2400" dirty="0">
              <a:solidFill>
                <a:srgbClr val="43434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557" y="1219200"/>
            <a:ext cx="8303844" cy="1350579"/>
          </a:xfrm>
          <a:prstGeom prst="rect">
            <a:avLst/>
          </a:prstGeom>
        </p:spPr>
      </p:pic>
    </p:spTree>
    <p:extLst>
      <p:ext uri="{BB962C8B-B14F-4D97-AF65-F5344CB8AC3E}">
        <p14:creationId xmlns:p14="http://schemas.microsoft.com/office/powerpoint/2010/main" val="2883927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Resolve </a:t>
            </a:r>
            <a:r>
              <a:rPr lang="en-US" sz="4400" b="1" dirty="0" smtClean="0">
                <a:solidFill>
                  <a:srgbClr val="C00000"/>
                </a:solidFill>
                <a:latin typeface="Times New Roman" pitchFamily="18" charset="0"/>
                <a:ea typeface="Arial"/>
                <a:cs typeface="Times New Roman" pitchFamily="18" charset="0"/>
                <a:sym typeface="Arial"/>
              </a:rPr>
              <a:t>$</a:t>
            </a:r>
            <a:r>
              <a:rPr lang="en-US" sz="4400" b="1" dirty="0" err="1" smtClean="0">
                <a:solidFill>
                  <a:srgbClr val="C00000"/>
                </a:solidFill>
                <a:latin typeface="Times New Roman" pitchFamily="18" charset="0"/>
                <a:ea typeface="Arial"/>
                <a:cs typeface="Times New Roman" pitchFamily="18" charset="0"/>
                <a:sym typeface="Arial"/>
              </a:rPr>
              <a:t>routeChangeSuccess</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2677656"/>
          </a:xfrm>
          <a:prstGeom prst="rect">
            <a:avLst/>
          </a:prstGeom>
          <a:noFill/>
        </p:spPr>
        <p:txBody>
          <a:bodyPr wrap="square" rtlCol="0">
            <a:spAutoFit/>
          </a:bodyPr>
          <a:lstStyle/>
          <a:p>
            <a:r>
              <a:rPr lang="en-US" sz="2400" dirty="0" smtClean="0"/>
              <a:t>An event which is broadcasted on $</a:t>
            </a:r>
            <a:r>
              <a:rPr lang="en-US" sz="2400" dirty="0" err="1" smtClean="0"/>
              <a:t>rootScope</a:t>
            </a:r>
            <a:r>
              <a:rPr lang="en-US" sz="2400" dirty="0"/>
              <a:t> </a:t>
            </a:r>
            <a:r>
              <a:rPr lang="en-US" sz="2400" dirty="0" smtClean="0"/>
              <a:t>after </a:t>
            </a:r>
            <a:r>
              <a:rPr lang="en-US" sz="2400" dirty="0"/>
              <a:t>a route dependencies are resolved. </a:t>
            </a:r>
            <a:r>
              <a:rPr lang="en-US" sz="2400" dirty="0" err="1"/>
              <a:t>ngView</a:t>
            </a:r>
            <a:r>
              <a:rPr lang="en-US" sz="2400" dirty="0"/>
              <a:t> listens for the directive to instantiate the controller and render the view</a:t>
            </a:r>
            <a:r>
              <a:rPr lang="en-US" sz="2400" dirty="0" smtClean="0"/>
              <a:t>.</a:t>
            </a:r>
            <a:endParaRPr lang="en-US" sz="2400" dirty="0"/>
          </a:p>
          <a:p>
            <a:r>
              <a:rPr lang="en-US" sz="2400" dirty="0"/>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rootScope</a:t>
            </a:r>
            <a:r>
              <a:rPr lang="en-US" dirty="0">
                <a:latin typeface="Courier New" panose="02070309020205020404" pitchFamily="49" charset="0"/>
                <a:cs typeface="Courier New" panose="02070309020205020404" pitchFamily="49" charset="0"/>
              </a:rPr>
              <a:t>.$on("$</a:t>
            </a:r>
            <a:r>
              <a:rPr lang="en-US" dirty="0" err="1">
                <a:latin typeface="Courier New" panose="02070309020205020404" pitchFamily="49" charset="0"/>
                <a:cs typeface="Courier New" panose="02070309020205020404" pitchFamily="49" charset="0"/>
              </a:rPr>
              <a:t>routeChangeSuccess</a:t>
            </a:r>
            <a:r>
              <a:rPr lang="en-US" dirty="0">
                <a:latin typeface="Courier New" panose="02070309020205020404" pitchFamily="49" charset="0"/>
                <a:cs typeface="Courier New" panose="02070309020205020404" pitchFamily="49" charset="0"/>
              </a:rPr>
              <a:t>", function (event, current, previous) {</a:t>
            </a:r>
          </a:p>
          <a:p>
            <a:r>
              <a:rPr lang="en-US" dirty="0">
                <a:latin typeface="Courier New" panose="02070309020205020404" pitchFamily="49" charset="0"/>
                <a:cs typeface="Courier New" panose="02070309020205020404" pitchFamily="49" charset="0"/>
              </a:rPr>
              <a:t>        console.log("route Change Success!");</a:t>
            </a:r>
          </a:p>
          <a:p>
            <a:r>
              <a:rPr lang="en-US" dirty="0">
                <a:latin typeface="Courier New" panose="02070309020205020404" pitchFamily="49" charset="0"/>
                <a:cs typeface="Courier New" panose="02070309020205020404" pitchFamily="49" charset="0"/>
              </a:rPr>
              <a:t>        console.log(event, current, previous);</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52324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Route Life Cycle</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2308324"/>
          </a:xfrm>
          <a:prstGeom prst="rect">
            <a:avLst/>
          </a:prstGeom>
          <a:noFill/>
        </p:spPr>
        <p:txBody>
          <a:bodyPr wrap="square" rtlCol="0">
            <a:spAutoFit/>
          </a:bodyPr>
          <a:lstStyle/>
          <a:p>
            <a:pPr marL="457200" indent="-457200">
              <a:buFont typeface="+mj-lt"/>
              <a:buAutoNum type="arabicPeriod"/>
            </a:pPr>
            <a:r>
              <a:rPr lang="en-US" sz="2400" dirty="0" smtClean="0">
                <a:latin typeface="ArialMT"/>
                <a:cs typeface="Courier New" panose="02070309020205020404" pitchFamily="49" charset="0"/>
              </a:rPr>
              <a:t>Event</a:t>
            </a:r>
          </a:p>
          <a:p>
            <a:pPr marL="457200" indent="-457200">
              <a:buFont typeface="+mj-lt"/>
              <a:buAutoNum type="arabicPeriod"/>
            </a:pP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routeProvider</a:t>
            </a:r>
            <a:r>
              <a:rPr lang="en-US" sz="2400" dirty="0" smtClean="0">
                <a:latin typeface="ArialMT"/>
                <a:cs typeface="Courier New" panose="02070309020205020404" pitchFamily="49" charset="0"/>
              </a:rPr>
              <a:t> inside </a:t>
            </a:r>
            <a:r>
              <a:rPr lang="en-US" sz="2400" dirty="0" err="1" smtClean="0">
                <a:latin typeface="ArialMT"/>
                <a:cs typeface="Courier New" panose="02070309020205020404" pitchFamily="49" charset="0"/>
              </a:rPr>
              <a:t>config</a:t>
            </a:r>
            <a:endParaRPr lang="en-US" sz="2400" dirty="0" smtClean="0">
              <a:latin typeface="ArialMT"/>
              <a:cs typeface="Courier New" panose="02070309020205020404" pitchFamily="49" charset="0"/>
            </a:endParaRP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routeChangeStart</a:t>
            </a:r>
            <a:endParaRPr lang="en-US" sz="2400" dirty="0" smtClean="0">
              <a:latin typeface="Courier New" panose="02070309020205020404" pitchFamily="49" charset="0"/>
              <a:cs typeface="Courier New" panose="02070309020205020404" pitchFamily="49" charset="0"/>
            </a:endParaRPr>
          </a:p>
          <a:p>
            <a:pPr marL="457200" indent="-457200">
              <a:buFont typeface="+mj-lt"/>
              <a:buAutoNum type="arabicPeriod"/>
            </a:pPr>
            <a:r>
              <a:rPr lang="en-US" sz="2400" dirty="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routeChangeSuccess</a:t>
            </a:r>
            <a:r>
              <a:rPr lang="en-US" sz="2400" dirty="0" smtClean="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routeChangeError</a:t>
            </a:r>
            <a:endParaRPr lang="en-US" sz="2400" dirty="0">
              <a:latin typeface="Courier New" panose="02070309020205020404" pitchFamily="49" charset="0"/>
              <a:cs typeface="Courier New" panose="02070309020205020404" pitchFamily="49" charset="0"/>
            </a:endParaRPr>
          </a:p>
          <a:p>
            <a:pPr marL="457200" indent="-457200">
              <a:buFont typeface="+mj-lt"/>
              <a:buAutoNum type="arabicPeriod"/>
            </a:pPr>
            <a:r>
              <a:rPr lang="en-US" sz="2400" dirty="0" smtClean="0">
                <a:latin typeface="ArialMT"/>
                <a:cs typeface="Courier New" panose="02070309020205020404" pitchFamily="49" charset="0"/>
              </a:rPr>
              <a:t>Controller </a:t>
            </a:r>
            <a:r>
              <a:rPr lang="en-US" sz="2400" dirty="0" err="1" smtClean="0">
                <a:latin typeface="ArialMT"/>
                <a:cs typeface="Courier New" panose="02070309020205020404" pitchFamily="49" charset="0"/>
              </a:rPr>
              <a:t>initialised</a:t>
            </a:r>
            <a:endParaRPr lang="en-US" sz="2400" dirty="0" smtClean="0">
              <a:latin typeface="ArialMT"/>
              <a:cs typeface="Courier New" panose="02070309020205020404" pitchFamily="49" charset="0"/>
            </a:endParaRPr>
          </a:p>
          <a:p>
            <a:pPr marL="457200" indent="-457200">
              <a:buFont typeface="+mj-lt"/>
              <a:buAutoNum type="arabicPeriod"/>
            </a:pPr>
            <a:endParaRPr lang="en-US" sz="2400" dirty="0">
              <a:latin typeface="ArialMT"/>
              <a:cs typeface="Courier New" panose="02070309020205020404" pitchFamily="49" charset="0"/>
            </a:endParaRPr>
          </a:p>
        </p:txBody>
      </p:sp>
    </p:spTree>
    <p:extLst>
      <p:ext uri="{BB962C8B-B14F-4D97-AF65-F5344CB8AC3E}">
        <p14:creationId xmlns:p14="http://schemas.microsoft.com/office/powerpoint/2010/main" val="3886779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5" name="TextBox 4"/>
          <p:cNvSpPr txBox="1"/>
          <p:nvPr/>
        </p:nvSpPr>
        <p:spPr>
          <a:xfrm>
            <a:off x="574429" y="211016"/>
            <a:ext cx="10386647" cy="823752"/>
          </a:xfrm>
          <a:prstGeom prst="rect">
            <a:avLst/>
          </a:prstGeom>
          <a:noFill/>
        </p:spPr>
        <p:txBody>
          <a:bodyPr wrap="square" rtlCol="0">
            <a:spAutoFit/>
          </a:bodyPr>
          <a:lstStyle/>
          <a:p>
            <a:pPr marL="342900" indent="-342900">
              <a:lnSpc>
                <a:spcPct val="150000"/>
              </a:lnSpc>
            </a:pPr>
            <a:r>
              <a:rPr lang="en-US" sz="3600" b="1" dirty="0" smtClean="0">
                <a:solidFill>
                  <a:srgbClr val="C00000"/>
                </a:solidFill>
                <a:latin typeface="Times New Roman" pitchFamily="18" charset="0"/>
                <a:ea typeface="Arial"/>
                <a:cs typeface="Times New Roman" pitchFamily="18" charset="0"/>
                <a:sym typeface="Arial"/>
              </a:rPr>
              <a:t>Any Questions</a:t>
            </a:r>
          </a:p>
        </p:txBody>
      </p:sp>
      <p:cxnSp>
        <p:nvCxnSpPr>
          <p:cNvPr id="6" name="Straight Connector 5"/>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projects.jpeg"/>
          <p:cNvPicPr>
            <a:picLocks noChangeAspect="1"/>
          </p:cNvPicPr>
          <p:nvPr/>
        </p:nvPicPr>
        <p:blipFill>
          <a:blip r:embed="rId3"/>
          <a:stretch>
            <a:fillRect/>
          </a:stretch>
        </p:blipFill>
        <p:spPr>
          <a:xfrm>
            <a:off x="3547329" y="1916723"/>
            <a:ext cx="3252055" cy="3237601"/>
          </a:xfrm>
          <a:prstGeom prst="rect">
            <a:avLst/>
          </a:prstGeom>
        </p:spPr>
      </p:pic>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331052" y="10838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Feedback from learners</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461665"/>
          </a:xfrm>
          <a:prstGeom prst="rect">
            <a:avLst/>
          </a:prstGeom>
          <a:noFill/>
        </p:spPr>
        <p:txBody>
          <a:bodyPr wrap="square" rtlCol="0">
            <a:spAutoFit/>
          </a:bodyPr>
          <a:lstStyle/>
          <a:p>
            <a:r>
              <a:rPr lang="en-US" sz="2400" dirty="0" smtClean="0">
                <a:latin typeface="ArialMT"/>
              </a:rPr>
              <a:t>Body</a:t>
            </a:r>
            <a:endParaRPr lang="en-US" sz="2400" dirty="0"/>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cxnSp>
        <p:nvCxnSpPr>
          <p:cNvPr id="6" name="Straight Connector 5"/>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Thank-You.jpeg"/>
          <p:cNvPicPr>
            <a:picLocks noChangeAspect="1"/>
          </p:cNvPicPr>
          <p:nvPr/>
        </p:nvPicPr>
        <p:blipFill>
          <a:blip r:embed="rId3"/>
          <a:stretch>
            <a:fillRect/>
          </a:stretch>
        </p:blipFill>
        <p:spPr>
          <a:xfrm>
            <a:off x="3506665" y="1600931"/>
            <a:ext cx="4910504" cy="4452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4047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36333"/>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Today’s Session</a:t>
            </a: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3139321"/>
          </a:xfrm>
          <a:prstGeom prst="rect">
            <a:avLst/>
          </a:prstGeom>
          <a:noFill/>
        </p:spPr>
        <p:txBody>
          <a:bodyPr wrap="square" rtlCol="0">
            <a:spAutoFit/>
          </a:bodyPr>
          <a:lstStyle/>
          <a:p>
            <a:pPr fontAlgn="base"/>
            <a:r>
              <a:rPr lang="en-IN" b="1" dirty="0"/>
              <a:t>Module 3: Routing</a:t>
            </a:r>
            <a:endParaRPr lang="en-IN" dirty="0"/>
          </a:p>
          <a:p>
            <a:pPr fontAlgn="base"/>
            <a:r>
              <a:rPr lang="en-IN" dirty="0" err="1"/>
              <a:t>ng</a:t>
            </a:r>
            <a:r>
              <a:rPr lang="en-IN" dirty="0"/>
              <a:t>-view</a:t>
            </a:r>
          </a:p>
          <a:p>
            <a:pPr fontAlgn="base"/>
            <a:r>
              <a:rPr lang="en-IN" dirty="0"/>
              <a:t>The </a:t>
            </a:r>
            <a:r>
              <a:rPr lang="en-IN" dirty="0" err="1"/>
              <a:t>config</a:t>
            </a:r>
            <a:r>
              <a:rPr lang="en-IN" dirty="0"/>
              <a:t> function</a:t>
            </a:r>
          </a:p>
          <a:p>
            <a:pPr fontAlgn="base"/>
            <a:r>
              <a:rPr lang="en-IN" dirty="0"/>
              <a:t>$</a:t>
            </a:r>
            <a:r>
              <a:rPr lang="en-IN" dirty="0" err="1"/>
              <a:t>routeProvider</a:t>
            </a:r>
            <a:r>
              <a:rPr lang="en-IN" dirty="0"/>
              <a:t> </a:t>
            </a:r>
            <a:r>
              <a:rPr lang="en-IN" dirty="0" err="1"/>
              <a:t>api</a:t>
            </a:r>
            <a:endParaRPr lang="en-IN" dirty="0"/>
          </a:p>
          <a:p>
            <a:pPr fontAlgn="base"/>
            <a:r>
              <a:rPr lang="en-IN" dirty="0"/>
              <a:t>$</a:t>
            </a:r>
            <a:r>
              <a:rPr lang="en-IN" dirty="0" err="1"/>
              <a:t>routeParams</a:t>
            </a:r>
            <a:endParaRPr lang="en-IN" dirty="0"/>
          </a:p>
          <a:p>
            <a:pPr fontAlgn="base"/>
            <a:r>
              <a:rPr lang="en-IN" dirty="0" err="1"/>
              <a:t>redirectTo</a:t>
            </a:r>
            <a:endParaRPr lang="en-IN" dirty="0"/>
          </a:p>
          <a:p>
            <a:pPr fontAlgn="base"/>
            <a:r>
              <a:rPr lang="en-IN" dirty="0"/>
              <a:t>Resolve</a:t>
            </a:r>
          </a:p>
          <a:p>
            <a:pPr fontAlgn="base"/>
            <a:r>
              <a:rPr lang="en-IN" dirty="0"/>
              <a:t>Resolve conventions</a:t>
            </a:r>
          </a:p>
          <a:p>
            <a:pPr fontAlgn="base"/>
            <a:r>
              <a:rPr lang="en-IN" dirty="0"/>
              <a:t>Resolve $</a:t>
            </a:r>
            <a:r>
              <a:rPr lang="en-IN" dirty="0" err="1"/>
              <a:t>routeChangeError</a:t>
            </a:r>
            <a:endParaRPr lang="en-IN" dirty="0"/>
          </a:p>
          <a:p>
            <a:pPr fontAlgn="base"/>
            <a:r>
              <a:rPr lang="en-IN" dirty="0"/>
              <a:t>Route Life </a:t>
            </a:r>
            <a:r>
              <a:rPr lang="en-IN" dirty="0" smtClean="0"/>
              <a:t>Cycle </a:t>
            </a:r>
            <a:br>
              <a:rPr lang="en-IN" dirty="0" smtClean="0"/>
            </a:br>
            <a:endParaRPr lang="en-IN" dirty="0"/>
          </a:p>
        </p:txBody>
      </p:sp>
    </p:spTree>
    <p:extLst>
      <p:ext uri="{BB962C8B-B14F-4D97-AF65-F5344CB8AC3E}">
        <p14:creationId xmlns:p14="http://schemas.microsoft.com/office/powerpoint/2010/main" val="4018319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err="1" smtClean="0">
                <a:solidFill>
                  <a:srgbClr val="C00000"/>
                </a:solidFill>
                <a:latin typeface="Times New Roman" pitchFamily="18" charset="0"/>
                <a:ea typeface="Arial"/>
                <a:cs typeface="Times New Roman" pitchFamily="18" charset="0"/>
                <a:sym typeface="Arial"/>
              </a:rPr>
              <a:t>ng</a:t>
            </a:r>
            <a:r>
              <a:rPr lang="en-US" sz="4400" b="1" dirty="0" smtClean="0">
                <a:solidFill>
                  <a:srgbClr val="C00000"/>
                </a:solidFill>
                <a:latin typeface="Times New Roman" pitchFamily="18" charset="0"/>
                <a:ea typeface="Arial"/>
                <a:cs typeface="Times New Roman" pitchFamily="18" charset="0"/>
                <a:sym typeface="Arial"/>
              </a:rPr>
              <a:t>-view</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477" y="1376871"/>
            <a:ext cx="11197132" cy="3970318"/>
          </a:xfrm>
          <a:prstGeom prst="rect">
            <a:avLst/>
          </a:prstGeom>
          <a:noFill/>
        </p:spPr>
        <p:txBody>
          <a:bodyPr wrap="square" rtlCol="0">
            <a:spAutoFit/>
          </a:bodyPr>
          <a:lstStyle/>
          <a:p>
            <a:r>
              <a:rPr lang="en-US" dirty="0" err="1">
                <a:latin typeface="ArialMT"/>
              </a:rPr>
              <a:t>ngView</a:t>
            </a:r>
            <a:r>
              <a:rPr lang="en-US" dirty="0">
                <a:latin typeface="ArialMT"/>
              </a:rPr>
              <a:t> is a directive that complements the $route service by including the rendered template of the current route into the main layout (index.html) file. Every time the current route changes, the included view changes with it according to the configuration of the $route service.</a:t>
            </a:r>
          </a:p>
          <a:p>
            <a:endParaRPr lang="en-US" dirty="0">
              <a:latin typeface="ArialMT"/>
            </a:endParaRPr>
          </a:p>
          <a:p>
            <a:r>
              <a:rPr lang="en-US" dirty="0">
                <a:latin typeface="ArialMT"/>
              </a:rPr>
              <a:t>Requires the </a:t>
            </a:r>
            <a:r>
              <a:rPr lang="en-US" dirty="0" err="1">
                <a:latin typeface="ArialMT"/>
              </a:rPr>
              <a:t>ngRoute</a:t>
            </a:r>
            <a:r>
              <a:rPr lang="en-US" dirty="0">
                <a:latin typeface="ArialMT"/>
              </a:rPr>
              <a:t> module to be installed</a:t>
            </a:r>
            <a:r>
              <a:rPr lang="en-US" dirty="0" smtClean="0">
                <a:latin typeface="ArialMT"/>
              </a:rPr>
              <a:t>.</a:t>
            </a:r>
          </a:p>
          <a:p>
            <a:endParaRPr lang="en-US" dirty="0" smtClean="0">
              <a:latin typeface="ArialMT"/>
            </a:endParaRPr>
          </a:p>
          <a:p>
            <a:r>
              <a:rPr lang="en-US" dirty="0" smtClean="0">
                <a:latin typeface="ArialMT"/>
              </a:rPr>
              <a:t>First </a:t>
            </a:r>
            <a:r>
              <a:rPr lang="en-US" dirty="0">
                <a:latin typeface="ArialMT"/>
              </a:rPr>
              <a:t>include angular-route.js in your HTML</a:t>
            </a:r>
            <a:r>
              <a:rPr lang="en-US" dirty="0" smtClean="0">
                <a:latin typeface="ArialMT"/>
              </a:rPr>
              <a:t>:</a:t>
            </a:r>
            <a:endParaRPr lang="en-US" dirty="0">
              <a:latin typeface="ArialMT"/>
            </a:endParaRPr>
          </a:p>
          <a:p>
            <a:pPr lvl="1"/>
            <a:r>
              <a:rPr lang="en-US" dirty="0">
                <a:latin typeface="ArialMT"/>
              </a:rPr>
              <a:t>&lt;script </a:t>
            </a:r>
            <a:r>
              <a:rPr lang="en-US" dirty="0" err="1">
                <a:latin typeface="ArialMT"/>
              </a:rPr>
              <a:t>src</a:t>
            </a:r>
            <a:r>
              <a:rPr lang="en-US" dirty="0">
                <a:latin typeface="ArialMT"/>
              </a:rPr>
              <a:t>="angular.js"&gt;</a:t>
            </a:r>
          </a:p>
          <a:p>
            <a:pPr lvl="1"/>
            <a:r>
              <a:rPr lang="en-US" dirty="0">
                <a:latin typeface="ArialMT"/>
              </a:rPr>
              <a:t>&lt;script </a:t>
            </a:r>
            <a:r>
              <a:rPr lang="en-US" dirty="0" err="1">
                <a:latin typeface="ArialMT"/>
              </a:rPr>
              <a:t>src</a:t>
            </a:r>
            <a:r>
              <a:rPr lang="en-US" dirty="0">
                <a:latin typeface="ArialMT"/>
              </a:rPr>
              <a:t>="angular-route.js</a:t>
            </a:r>
            <a:r>
              <a:rPr lang="en-US" dirty="0" smtClean="0">
                <a:latin typeface="ArialMT"/>
              </a:rPr>
              <a:t>"&gt;</a:t>
            </a:r>
          </a:p>
          <a:p>
            <a:endParaRPr lang="en-US" dirty="0">
              <a:latin typeface="ArialMT"/>
            </a:endParaRPr>
          </a:p>
          <a:p>
            <a:r>
              <a:rPr lang="en-US" dirty="0">
                <a:latin typeface="ArialMT"/>
              </a:rPr>
              <a:t>You can download this file from the following places</a:t>
            </a:r>
            <a:r>
              <a:rPr lang="en-US" dirty="0" smtClean="0">
                <a:latin typeface="ArialMT"/>
              </a:rPr>
              <a:t>:</a:t>
            </a:r>
            <a:endParaRPr lang="en-US" dirty="0">
              <a:latin typeface="ArialMT"/>
            </a:endParaRPr>
          </a:p>
          <a:p>
            <a:pPr lvl="1"/>
            <a:r>
              <a:rPr lang="en-US" dirty="0">
                <a:latin typeface="ArialMT"/>
              </a:rPr>
              <a:t>Google </a:t>
            </a:r>
            <a:r>
              <a:rPr lang="en-US" dirty="0" smtClean="0">
                <a:latin typeface="ArialMT"/>
              </a:rPr>
              <a:t>CDN - //</a:t>
            </a:r>
            <a:r>
              <a:rPr lang="en-US" dirty="0">
                <a:latin typeface="ArialMT"/>
              </a:rPr>
              <a:t>ajax.googleapis.com/</a:t>
            </a:r>
            <a:r>
              <a:rPr lang="en-US" dirty="0" err="1">
                <a:latin typeface="ArialMT"/>
              </a:rPr>
              <a:t>ajax</a:t>
            </a:r>
            <a:r>
              <a:rPr lang="en-US" dirty="0">
                <a:latin typeface="ArialMT"/>
              </a:rPr>
              <a:t>/libs/</a:t>
            </a:r>
            <a:r>
              <a:rPr lang="en-US" dirty="0" err="1">
                <a:latin typeface="ArialMT"/>
              </a:rPr>
              <a:t>angularjs</a:t>
            </a:r>
            <a:r>
              <a:rPr lang="en-US" dirty="0">
                <a:latin typeface="ArialMT"/>
              </a:rPr>
              <a:t>/X.Y.Z/angular-route.js</a:t>
            </a:r>
          </a:p>
          <a:p>
            <a:pPr lvl="1"/>
            <a:r>
              <a:rPr lang="en-US" dirty="0" smtClean="0">
                <a:latin typeface="ArialMT"/>
              </a:rPr>
              <a:t>Bower - bower </a:t>
            </a:r>
            <a:r>
              <a:rPr lang="en-US" dirty="0">
                <a:latin typeface="ArialMT"/>
              </a:rPr>
              <a:t>install </a:t>
            </a:r>
            <a:r>
              <a:rPr lang="en-US" dirty="0" err="1">
                <a:latin typeface="ArialMT"/>
              </a:rPr>
              <a:t>angular-route@X.Y.Z</a:t>
            </a:r>
            <a:endParaRPr lang="en-US" dirty="0">
              <a:latin typeface="ArialMT"/>
            </a:endParaRPr>
          </a:p>
          <a:p>
            <a:pPr lvl="1"/>
            <a:r>
              <a:rPr lang="en-US" dirty="0" smtClean="0">
                <a:latin typeface="ArialMT"/>
              </a:rPr>
              <a:t>code.angularjs.org - "//</a:t>
            </a:r>
            <a:r>
              <a:rPr lang="en-US" dirty="0">
                <a:latin typeface="ArialMT"/>
              </a:rPr>
              <a:t>code.angularjs.org/X.Y.Z/angular-route.js"</a:t>
            </a:r>
          </a:p>
        </p:txBody>
      </p:sp>
    </p:spTree>
    <p:extLst>
      <p:ext uri="{BB962C8B-B14F-4D97-AF65-F5344CB8AC3E}">
        <p14:creationId xmlns:p14="http://schemas.microsoft.com/office/powerpoint/2010/main" val="3387273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The </a:t>
            </a:r>
            <a:r>
              <a:rPr lang="en-US" sz="4400" b="1" dirty="0" err="1">
                <a:solidFill>
                  <a:srgbClr val="C00000"/>
                </a:solidFill>
                <a:latin typeface="Times New Roman" pitchFamily="18" charset="0"/>
                <a:ea typeface="Arial"/>
                <a:cs typeface="Times New Roman" pitchFamily="18" charset="0"/>
                <a:sym typeface="Arial"/>
              </a:rPr>
              <a:t>config</a:t>
            </a:r>
            <a:r>
              <a:rPr lang="en-US" sz="4400" b="1" dirty="0">
                <a:solidFill>
                  <a:srgbClr val="C00000"/>
                </a:solidFill>
                <a:latin typeface="Times New Roman" pitchFamily="18" charset="0"/>
                <a:ea typeface="Arial"/>
                <a:cs typeface="Times New Roman" pitchFamily="18" charset="0"/>
                <a:sym typeface="Arial"/>
              </a:rPr>
              <a:t> </a:t>
            </a:r>
            <a:r>
              <a:rPr lang="en-US" sz="4400" b="1" dirty="0" smtClean="0">
                <a:solidFill>
                  <a:srgbClr val="C00000"/>
                </a:solidFill>
                <a:latin typeface="Times New Roman" pitchFamily="18" charset="0"/>
                <a:ea typeface="Arial"/>
                <a:cs typeface="Times New Roman" pitchFamily="18" charset="0"/>
                <a:sym typeface="Arial"/>
              </a:rPr>
              <a:t>function</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376871"/>
            <a:ext cx="11197132" cy="2585323"/>
          </a:xfrm>
          <a:prstGeom prst="rect">
            <a:avLst/>
          </a:prstGeom>
          <a:noFill/>
        </p:spPr>
        <p:txBody>
          <a:bodyPr wrap="square" rtlCol="0">
            <a:spAutoFit/>
          </a:bodyPr>
          <a:lstStyle/>
          <a:p>
            <a:r>
              <a:rPr lang="en-US" b="1" dirty="0"/>
              <a:t>Configuration </a:t>
            </a:r>
            <a:r>
              <a:rPr lang="en-US" b="1" dirty="0" smtClean="0"/>
              <a:t>blocks</a:t>
            </a:r>
            <a:r>
              <a:rPr lang="en-US" dirty="0" smtClean="0"/>
              <a:t> </a:t>
            </a:r>
            <a:r>
              <a:rPr lang="en-US" dirty="0"/>
              <a:t>get executed during the </a:t>
            </a:r>
            <a:r>
              <a:rPr lang="en-US" dirty="0" smtClean="0"/>
              <a:t>configuration </a:t>
            </a:r>
            <a:r>
              <a:rPr lang="en-US" dirty="0"/>
              <a:t>phase.</a:t>
            </a:r>
            <a:r>
              <a:rPr lang="en-US" dirty="0" smtClean="0">
                <a:latin typeface="ArialMT"/>
              </a:rPr>
              <a:t/>
            </a:r>
            <a:br>
              <a:rPr lang="en-US" dirty="0" smtClean="0">
                <a:latin typeface="ArialMT"/>
              </a:rPr>
            </a:br>
            <a:r>
              <a:rPr lang="en-US" dirty="0" smtClean="0">
                <a:latin typeface="ArialMT"/>
              </a:rPr>
              <a:t/>
            </a:r>
            <a:br>
              <a:rPr lang="en-US" dirty="0" smtClean="0">
                <a:latin typeface="ArialMT"/>
              </a:rPr>
            </a:br>
            <a:r>
              <a:rPr lang="en-US" dirty="0" err="1" smtClean="0">
                <a:latin typeface="ArialMT"/>
              </a:rPr>
              <a:t>angular.module</a:t>
            </a:r>
            <a:r>
              <a:rPr lang="en-US" dirty="0">
                <a:latin typeface="ArialMT"/>
              </a:rPr>
              <a:t>('</a:t>
            </a:r>
            <a:r>
              <a:rPr lang="en-US" dirty="0" err="1">
                <a:latin typeface="ArialMT"/>
              </a:rPr>
              <a:t>myModule</a:t>
            </a:r>
            <a:r>
              <a:rPr lang="en-US" dirty="0">
                <a:latin typeface="ArialMT"/>
              </a:rPr>
              <a:t>', []).</a:t>
            </a:r>
          </a:p>
          <a:p>
            <a:r>
              <a:rPr lang="en-US" dirty="0" err="1">
                <a:latin typeface="ArialMT"/>
              </a:rPr>
              <a:t>config</a:t>
            </a:r>
            <a:r>
              <a:rPr lang="en-US" dirty="0">
                <a:latin typeface="ArialMT"/>
              </a:rPr>
              <a:t>(function(</a:t>
            </a:r>
            <a:r>
              <a:rPr lang="en-US" dirty="0" err="1">
                <a:latin typeface="ArialMT"/>
              </a:rPr>
              <a:t>injectables</a:t>
            </a:r>
            <a:r>
              <a:rPr lang="en-US" dirty="0">
                <a:latin typeface="ArialMT"/>
              </a:rPr>
              <a:t>) { // provider-injector</a:t>
            </a:r>
          </a:p>
          <a:p>
            <a:r>
              <a:rPr lang="en-US" dirty="0">
                <a:latin typeface="ArialMT"/>
              </a:rPr>
              <a:t>  // This is an example of </a:t>
            </a:r>
            <a:r>
              <a:rPr lang="en-US" dirty="0" err="1">
                <a:latin typeface="ArialMT"/>
              </a:rPr>
              <a:t>config</a:t>
            </a:r>
            <a:r>
              <a:rPr lang="en-US" dirty="0">
                <a:latin typeface="ArialMT"/>
              </a:rPr>
              <a:t> block.</a:t>
            </a:r>
          </a:p>
          <a:p>
            <a:r>
              <a:rPr lang="en-US" dirty="0">
                <a:latin typeface="ArialMT"/>
              </a:rPr>
              <a:t>  // You can have as many of these as you want.</a:t>
            </a:r>
          </a:p>
          <a:p>
            <a:r>
              <a:rPr lang="en-US" dirty="0">
                <a:latin typeface="ArialMT"/>
              </a:rPr>
              <a:t>  // You can only inject Providers (not instances)</a:t>
            </a:r>
          </a:p>
          <a:p>
            <a:r>
              <a:rPr lang="en-US" dirty="0">
                <a:latin typeface="ArialMT"/>
              </a:rPr>
              <a:t>  // into </a:t>
            </a:r>
            <a:r>
              <a:rPr lang="en-US" dirty="0" err="1">
                <a:latin typeface="ArialMT"/>
              </a:rPr>
              <a:t>config</a:t>
            </a:r>
            <a:r>
              <a:rPr lang="en-US" dirty="0">
                <a:latin typeface="ArialMT"/>
              </a:rPr>
              <a:t> blocks.</a:t>
            </a:r>
          </a:p>
          <a:p>
            <a:r>
              <a:rPr lang="en-US" dirty="0" smtClean="0">
                <a:latin typeface="ArialMT"/>
              </a:rPr>
              <a:t>});</a:t>
            </a:r>
            <a:endParaRPr lang="en-US" dirty="0">
              <a:latin typeface="ArialMT"/>
            </a:endParaRPr>
          </a:p>
        </p:txBody>
      </p:sp>
    </p:spTree>
    <p:extLst>
      <p:ext uri="{BB962C8B-B14F-4D97-AF65-F5344CB8AC3E}">
        <p14:creationId xmlns:p14="http://schemas.microsoft.com/office/powerpoint/2010/main" val="4007673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a:t>
            </a:r>
            <a:r>
              <a:rPr lang="en-US" sz="4400" b="1" dirty="0" err="1">
                <a:solidFill>
                  <a:srgbClr val="C00000"/>
                </a:solidFill>
                <a:latin typeface="Times New Roman" pitchFamily="18" charset="0"/>
                <a:ea typeface="Arial"/>
                <a:cs typeface="Times New Roman" pitchFamily="18" charset="0"/>
                <a:sym typeface="Arial"/>
              </a:rPr>
              <a:t>routeProvider</a:t>
            </a:r>
            <a:r>
              <a:rPr lang="en-US" sz="4400" b="1" dirty="0">
                <a:solidFill>
                  <a:srgbClr val="C00000"/>
                </a:solidFill>
                <a:latin typeface="Times New Roman" pitchFamily="18" charset="0"/>
                <a:ea typeface="Arial"/>
                <a:cs typeface="Times New Roman" pitchFamily="18" charset="0"/>
                <a:sym typeface="Arial"/>
              </a:rPr>
              <a:t> </a:t>
            </a:r>
            <a:r>
              <a:rPr lang="en-US" sz="4400" b="1" dirty="0" err="1" smtClean="0">
                <a:solidFill>
                  <a:srgbClr val="C00000"/>
                </a:solidFill>
                <a:latin typeface="Times New Roman" pitchFamily="18" charset="0"/>
                <a:ea typeface="Arial"/>
                <a:cs typeface="Times New Roman" pitchFamily="18" charset="0"/>
                <a:sym typeface="Arial"/>
              </a:rPr>
              <a:t>api</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9923585" cy="3785652"/>
          </a:xfrm>
          <a:prstGeom prst="rect">
            <a:avLst/>
          </a:prstGeom>
          <a:noFill/>
        </p:spPr>
        <p:txBody>
          <a:bodyPr wrap="square" rtlCol="0">
            <a:spAutoFit/>
          </a:bodyPr>
          <a:lstStyle/>
          <a:p>
            <a:r>
              <a:rPr lang="en-US" sz="2400" dirty="0">
                <a:latin typeface="ArialMT"/>
              </a:rPr>
              <a:t>Used for configuring routes</a:t>
            </a:r>
            <a:r>
              <a:rPr lang="en-US" sz="2400" dirty="0" smtClean="0">
                <a:latin typeface="ArialMT"/>
              </a:rPr>
              <a:t>. </a:t>
            </a:r>
          </a:p>
          <a:p>
            <a:endParaRPr lang="en-US" sz="2400" dirty="0">
              <a:latin typeface="ArialMT"/>
            </a:endParaRPr>
          </a:p>
          <a:p>
            <a:r>
              <a:rPr lang="en-US" sz="2400" dirty="0"/>
              <a:t>Requires the </a:t>
            </a:r>
            <a:r>
              <a:rPr lang="en-US" sz="2400" dirty="0" err="1"/>
              <a:t>ngRoute</a:t>
            </a:r>
            <a:r>
              <a:rPr lang="en-US" sz="2400" dirty="0"/>
              <a:t> module to be </a:t>
            </a:r>
            <a:r>
              <a:rPr lang="en-US" sz="2400" dirty="0" smtClean="0"/>
              <a:t>installed. </a:t>
            </a:r>
          </a:p>
          <a:p>
            <a:endParaRPr lang="en-US" sz="2400" dirty="0"/>
          </a:p>
          <a:p>
            <a:r>
              <a:rPr lang="en-US" sz="2400" dirty="0"/>
              <a:t>Methods</a:t>
            </a:r>
          </a:p>
          <a:p>
            <a:pPr marL="457200" indent="-457200">
              <a:buFont typeface="+mj-lt"/>
              <a:buAutoNum type="arabicPeriod"/>
            </a:pPr>
            <a:r>
              <a:rPr lang="en-US" sz="2400" dirty="0"/>
              <a:t>when(path, route);</a:t>
            </a:r>
          </a:p>
          <a:p>
            <a:r>
              <a:rPr lang="en-US" sz="2400" dirty="0" smtClean="0"/>
              <a:t>	Adds </a:t>
            </a:r>
            <a:r>
              <a:rPr lang="en-US" sz="2400" dirty="0"/>
              <a:t>a new route definition to the $route service</a:t>
            </a:r>
            <a:r>
              <a:rPr lang="en-US" sz="2400" dirty="0" smtClean="0"/>
              <a:t>.</a:t>
            </a:r>
          </a:p>
          <a:p>
            <a:r>
              <a:rPr lang="en-US" sz="2400" dirty="0" smtClean="0"/>
              <a:t>2.</a:t>
            </a:r>
            <a:r>
              <a:rPr lang="en-US" sz="2400" dirty="0"/>
              <a:t>	otherwise(</a:t>
            </a:r>
            <a:r>
              <a:rPr lang="en-US" sz="2400" dirty="0" err="1"/>
              <a:t>params</a:t>
            </a:r>
            <a:r>
              <a:rPr lang="en-US" sz="2400" dirty="0"/>
              <a:t>);</a:t>
            </a:r>
          </a:p>
          <a:p>
            <a:pPr lvl="1"/>
            <a:r>
              <a:rPr lang="en-US" sz="2400" dirty="0" smtClean="0"/>
              <a:t>Sets </a:t>
            </a:r>
            <a:r>
              <a:rPr lang="en-US" sz="2400" dirty="0"/>
              <a:t>route definition that will be used on route change when no other route definition is matched.</a:t>
            </a:r>
          </a:p>
        </p:txBody>
      </p:sp>
    </p:spTree>
    <p:extLst>
      <p:ext uri="{BB962C8B-B14F-4D97-AF65-F5344CB8AC3E}">
        <p14:creationId xmlns:p14="http://schemas.microsoft.com/office/powerpoint/2010/main" val="2437081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a:t>
            </a:r>
            <a:r>
              <a:rPr lang="en-US" sz="4400" b="1" dirty="0" err="1" smtClean="0">
                <a:solidFill>
                  <a:srgbClr val="C00000"/>
                </a:solidFill>
                <a:latin typeface="Times New Roman" pitchFamily="18" charset="0"/>
                <a:ea typeface="Arial"/>
                <a:cs typeface="Times New Roman" pitchFamily="18" charset="0"/>
                <a:sym typeface="Arial"/>
              </a:rPr>
              <a:t>routeParams</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3416320"/>
          </a:xfrm>
          <a:prstGeom prst="rect">
            <a:avLst/>
          </a:prstGeom>
          <a:noFill/>
        </p:spPr>
        <p:txBody>
          <a:bodyPr wrap="square" rtlCol="0">
            <a:spAutoFit/>
          </a:bodyPr>
          <a:lstStyle/>
          <a:p>
            <a:r>
              <a:rPr lang="en-US" sz="2400" dirty="0">
                <a:latin typeface="ArialMT"/>
              </a:rPr>
              <a:t>$</a:t>
            </a:r>
            <a:r>
              <a:rPr lang="en-US" sz="2400" dirty="0" err="1">
                <a:latin typeface="ArialMT"/>
              </a:rPr>
              <a:t>routeParams</a:t>
            </a:r>
            <a:r>
              <a:rPr lang="en-US" sz="2400" dirty="0">
                <a:latin typeface="ArialMT"/>
              </a:rPr>
              <a:t> service allows you to retrieve the current set of route </a:t>
            </a:r>
            <a:r>
              <a:rPr lang="en-US" sz="2400" dirty="0" smtClean="0">
                <a:latin typeface="ArialMT"/>
              </a:rPr>
              <a:t>parameters</a:t>
            </a:r>
            <a:br>
              <a:rPr lang="en-US" sz="2400" dirty="0" smtClean="0">
                <a:latin typeface="ArialMT"/>
              </a:rPr>
            </a:br>
            <a:r>
              <a:rPr lang="en-US" sz="2400" dirty="0">
                <a:latin typeface="ArialMT"/>
              </a:rPr>
              <a:t/>
            </a:r>
            <a:br>
              <a:rPr lang="en-US" sz="2400" dirty="0">
                <a:latin typeface="ArialMT"/>
              </a:rPr>
            </a:br>
            <a:r>
              <a:rPr lang="en-US" sz="2400" dirty="0">
                <a:latin typeface="ArialMT"/>
              </a:rPr>
              <a:t>Example</a:t>
            </a:r>
          </a:p>
          <a:p>
            <a:r>
              <a:rPr lang="en-US" sz="2400" dirty="0" smtClean="0">
                <a:latin typeface="ArialMT"/>
              </a:rPr>
              <a:t>Given</a:t>
            </a:r>
            <a:r>
              <a:rPr lang="en-US" sz="2400" dirty="0">
                <a:latin typeface="ArialMT"/>
              </a:rPr>
              <a:t>:</a:t>
            </a:r>
          </a:p>
          <a:p>
            <a:pPr lvl="1"/>
            <a:r>
              <a:rPr lang="en-US" sz="2400" dirty="0" smtClean="0">
                <a:latin typeface="ArialMT"/>
              </a:rPr>
              <a:t>URL</a:t>
            </a:r>
            <a:r>
              <a:rPr lang="en-US" sz="2400" dirty="0">
                <a:latin typeface="ArialMT"/>
              </a:rPr>
              <a:t>: http://server.com/index.html#/Chapter/1/Section/2?search=moby</a:t>
            </a:r>
          </a:p>
          <a:p>
            <a:pPr lvl="1"/>
            <a:r>
              <a:rPr lang="en-US" sz="2400" dirty="0" smtClean="0">
                <a:latin typeface="ArialMT"/>
              </a:rPr>
              <a:t>Route</a:t>
            </a:r>
            <a:r>
              <a:rPr lang="en-US" sz="2400" dirty="0">
                <a:latin typeface="ArialMT"/>
              </a:rPr>
              <a:t>: /Chapter/:</a:t>
            </a:r>
            <a:r>
              <a:rPr lang="en-US" sz="2400" dirty="0" err="1">
                <a:latin typeface="ArialMT"/>
              </a:rPr>
              <a:t>chapterId</a:t>
            </a:r>
            <a:r>
              <a:rPr lang="en-US" sz="2400" dirty="0">
                <a:latin typeface="ArialMT"/>
              </a:rPr>
              <a:t>/Section/:</a:t>
            </a:r>
            <a:r>
              <a:rPr lang="en-US" sz="2400" dirty="0" err="1">
                <a:latin typeface="ArialMT"/>
              </a:rPr>
              <a:t>sectionId</a:t>
            </a:r>
            <a:endParaRPr lang="en-US" sz="2400" dirty="0">
              <a:latin typeface="ArialMT"/>
            </a:endParaRPr>
          </a:p>
          <a:p>
            <a:endParaRPr lang="en-US" sz="2400" dirty="0" smtClean="0">
              <a:latin typeface="ArialMT"/>
            </a:endParaRPr>
          </a:p>
          <a:p>
            <a:r>
              <a:rPr lang="en-US" sz="2400" dirty="0" smtClean="0">
                <a:latin typeface="ArialMT"/>
              </a:rPr>
              <a:t>Then:</a:t>
            </a:r>
            <a:endParaRPr lang="en-US" sz="2400" dirty="0">
              <a:latin typeface="ArialMT"/>
            </a:endParaRPr>
          </a:p>
          <a:p>
            <a:pPr lvl="1"/>
            <a:r>
              <a:rPr lang="en-US" sz="2400" dirty="0">
                <a:latin typeface="ArialMT"/>
              </a:rPr>
              <a:t>$</a:t>
            </a:r>
            <a:r>
              <a:rPr lang="en-US" sz="2400" dirty="0" err="1">
                <a:latin typeface="ArialMT"/>
              </a:rPr>
              <a:t>routeParams</a:t>
            </a:r>
            <a:r>
              <a:rPr lang="en-US" sz="2400" dirty="0">
                <a:latin typeface="ArialMT"/>
              </a:rPr>
              <a:t> ==&gt; {chapterId:'1', sectionId:'2', search:'</a:t>
            </a:r>
            <a:r>
              <a:rPr lang="en-US" sz="2400" dirty="0" err="1">
                <a:latin typeface="ArialMT"/>
              </a:rPr>
              <a:t>moby</a:t>
            </a:r>
            <a:r>
              <a:rPr lang="en-US" sz="2400" dirty="0">
                <a:latin typeface="ArialMT"/>
              </a:rPr>
              <a:t>'}</a:t>
            </a:r>
            <a:endParaRPr lang="en-US" sz="2400" dirty="0"/>
          </a:p>
        </p:txBody>
      </p:sp>
    </p:spTree>
    <p:extLst>
      <p:ext uri="{BB962C8B-B14F-4D97-AF65-F5344CB8AC3E}">
        <p14:creationId xmlns:p14="http://schemas.microsoft.com/office/powerpoint/2010/main" val="530312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err="1">
                <a:solidFill>
                  <a:srgbClr val="C00000"/>
                </a:solidFill>
                <a:latin typeface="Times New Roman" pitchFamily="18" charset="0"/>
                <a:ea typeface="Arial"/>
                <a:cs typeface="Times New Roman" pitchFamily="18" charset="0"/>
                <a:sym typeface="Arial"/>
              </a:rPr>
              <a:t>redirectTo</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6" y="1466292"/>
            <a:ext cx="11312769" cy="4247317"/>
          </a:xfrm>
          <a:prstGeom prst="rect">
            <a:avLst/>
          </a:prstGeom>
          <a:noFill/>
        </p:spPr>
        <p:txBody>
          <a:bodyPr wrap="square" rtlCol="0">
            <a:spAutoFit/>
          </a:bodyPr>
          <a:lstStyle/>
          <a:p>
            <a:r>
              <a:rPr lang="en-US" dirty="0">
                <a:latin typeface="ArialMT"/>
              </a:rPr>
              <a:t>The value passed to this property is used to redirect the page to a location. </a:t>
            </a:r>
          </a:p>
          <a:p>
            <a:r>
              <a:rPr lang="en-US" dirty="0">
                <a:latin typeface="ArialMT"/>
              </a:rPr>
              <a:t/>
            </a:r>
            <a:br>
              <a:rPr lang="en-US" dirty="0">
                <a:latin typeface="ArialMT"/>
              </a:rPr>
            </a:br>
            <a:r>
              <a:rPr lang="en-US" dirty="0" err="1" smtClean="0">
                <a:latin typeface="ArialMT"/>
              </a:rPr>
              <a:t>redirectTo</a:t>
            </a:r>
            <a:r>
              <a:rPr lang="en-US" dirty="0" smtClean="0">
                <a:latin typeface="ArialMT"/>
              </a:rPr>
              <a:t> </a:t>
            </a:r>
            <a:r>
              <a:rPr lang="en-US" dirty="0">
                <a:latin typeface="ArialMT"/>
              </a:rPr>
              <a:t>– {(</a:t>
            </a:r>
            <a:r>
              <a:rPr lang="en-US" dirty="0" err="1">
                <a:latin typeface="ArialMT"/>
              </a:rPr>
              <a:t>string|function</a:t>
            </a:r>
            <a:r>
              <a:rPr lang="en-US" dirty="0" smtClean="0">
                <a:latin typeface="ArialMT"/>
              </a:rPr>
              <a:t>())} </a:t>
            </a:r>
            <a:r>
              <a:rPr lang="en-US" dirty="0">
                <a:latin typeface="ArialMT"/>
              </a:rPr>
              <a:t>– value to update $location path with and trigger route redirection</a:t>
            </a:r>
            <a:r>
              <a:rPr lang="en-US" dirty="0" smtClean="0">
                <a:latin typeface="ArialMT"/>
              </a:rPr>
              <a:t>.</a:t>
            </a:r>
            <a:br>
              <a:rPr lang="en-US" dirty="0" smtClean="0">
                <a:latin typeface="ArialMT"/>
              </a:rPr>
            </a:br>
            <a:endParaRPr lang="en-US" dirty="0">
              <a:latin typeface="ArialMT"/>
            </a:endParaRPr>
          </a:p>
          <a:p>
            <a:r>
              <a:rPr lang="en-US" dirty="0">
                <a:latin typeface="ArialMT"/>
              </a:rPr>
              <a:t>If </a:t>
            </a:r>
            <a:r>
              <a:rPr lang="en-US" dirty="0" err="1">
                <a:latin typeface="ArialMT"/>
              </a:rPr>
              <a:t>redirectTo</a:t>
            </a:r>
            <a:r>
              <a:rPr lang="en-US" dirty="0">
                <a:latin typeface="ArialMT"/>
              </a:rPr>
              <a:t> is a function, it will be called with the following parameters:</a:t>
            </a:r>
          </a:p>
          <a:p>
            <a:pPr marL="800100" lvl="1" indent="-342900">
              <a:buFont typeface="Arial" panose="020B0604020202020204" pitchFamily="34" charset="0"/>
              <a:buChar char="•"/>
            </a:pPr>
            <a:r>
              <a:rPr lang="en-US" dirty="0" smtClean="0">
                <a:latin typeface="ArialMT"/>
              </a:rPr>
              <a:t>{</a:t>
            </a:r>
            <a:r>
              <a:rPr lang="en-US" dirty="0">
                <a:latin typeface="ArialMT"/>
              </a:rPr>
              <a:t>Object.&lt;string&gt;} - route parameters extracted from the current $</a:t>
            </a:r>
            <a:r>
              <a:rPr lang="en-US" dirty="0" err="1">
                <a:latin typeface="ArialMT"/>
              </a:rPr>
              <a:t>location.path</a:t>
            </a:r>
            <a:r>
              <a:rPr lang="en-US" dirty="0">
                <a:latin typeface="ArialMT"/>
              </a:rPr>
              <a:t>() by applying the current route </a:t>
            </a:r>
            <a:r>
              <a:rPr lang="en-US" dirty="0" err="1">
                <a:latin typeface="ArialMT"/>
              </a:rPr>
              <a:t>templateUrl</a:t>
            </a:r>
            <a:r>
              <a:rPr lang="en-US" dirty="0">
                <a:latin typeface="ArialMT"/>
              </a:rPr>
              <a:t>.</a:t>
            </a:r>
          </a:p>
          <a:p>
            <a:pPr marL="800100" lvl="1" indent="-342900">
              <a:buFont typeface="Arial" panose="020B0604020202020204" pitchFamily="34" charset="0"/>
              <a:buChar char="•"/>
            </a:pPr>
            <a:r>
              <a:rPr lang="en-US" dirty="0" smtClean="0">
                <a:latin typeface="ArialMT"/>
              </a:rPr>
              <a:t>{</a:t>
            </a:r>
            <a:r>
              <a:rPr lang="en-US" dirty="0">
                <a:latin typeface="ArialMT"/>
              </a:rPr>
              <a:t>string} - current $</a:t>
            </a:r>
            <a:r>
              <a:rPr lang="en-US" dirty="0" err="1">
                <a:latin typeface="ArialMT"/>
              </a:rPr>
              <a:t>location.path</a:t>
            </a:r>
            <a:r>
              <a:rPr lang="en-US" dirty="0">
                <a:latin typeface="ArialMT"/>
              </a:rPr>
              <a:t>()</a:t>
            </a:r>
          </a:p>
          <a:p>
            <a:pPr marL="800100" lvl="1" indent="-342900">
              <a:buFont typeface="Arial" panose="020B0604020202020204" pitchFamily="34" charset="0"/>
              <a:buChar char="•"/>
            </a:pPr>
            <a:r>
              <a:rPr lang="en-US" dirty="0" smtClean="0">
                <a:latin typeface="ArialMT"/>
              </a:rPr>
              <a:t>{</a:t>
            </a:r>
            <a:r>
              <a:rPr lang="en-US" dirty="0">
                <a:latin typeface="ArialMT"/>
              </a:rPr>
              <a:t>Object} - current $</a:t>
            </a:r>
            <a:r>
              <a:rPr lang="en-US" dirty="0" err="1">
                <a:latin typeface="ArialMT"/>
              </a:rPr>
              <a:t>location.search</a:t>
            </a:r>
            <a:r>
              <a:rPr lang="en-US" dirty="0" smtClean="0">
                <a:latin typeface="ArialMT"/>
              </a:rPr>
              <a:t>()</a:t>
            </a:r>
            <a:br>
              <a:rPr lang="en-US" dirty="0" smtClean="0">
                <a:latin typeface="ArialMT"/>
              </a:rPr>
            </a:br>
            <a:endParaRPr lang="en-US" dirty="0">
              <a:latin typeface="ArialMT"/>
            </a:endParaRPr>
          </a:p>
          <a:p>
            <a:r>
              <a:rPr lang="en-US" dirty="0">
                <a:latin typeface="ArialMT"/>
              </a:rPr>
              <a:t>The custom </a:t>
            </a:r>
            <a:r>
              <a:rPr lang="en-US" dirty="0" err="1">
                <a:latin typeface="ArialMT"/>
              </a:rPr>
              <a:t>redirectTo</a:t>
            </a:r>
            <a:r>
              <a:rPr lang="en-US" dirty="0">
                <a:latin typeface="ArialMT"/>
              </a:rPr>
              <a:t> function is expected to return a string which will be used to </a:t>
            </a:r>
            <a:r>
              <a:rPr lang="en-US" dirty="0" err="1">
                <a:latin typeface="ArialMT"/>
              </a:rPr>
              <a:t>update$location.path</a:t>
            </a:r>
            <a:r>
              <a:rPr lang="en-US" dirty="0">
                <a:latin typeface="ArialMT"/>
              </a:rPr>
              <a:t>() and $</a:t>
            </a:r>
            <a:r>
              <a:rPr lang="en-US" dirty="0" err="1">
                <a:latin typeface="ArialMT"/>
              </a:rPr>
              <a:t>location.search</a:t>
            </a:r>
            <a:r>
              <a:rPr lang="en-US" dirty="0">
                <a:latin typeface="ArialMT"/>
              </a:rPr>
              <a:t>().</a:t>
            </a:r>
          </a:p>
          <a:p>
            <a:r>
              <a:rPr lang="en-US" dirty="0" smtClean="0">
                <a:latin typeface="ArialMT"/>
              </a:rPr>
              <a:t/>
            </a:r>
            <a:br>
              <a:rPr lang="en-US" dirty="0" smtClean="0">
                <a:latin typeface="ArialMT"/>
              </a:rPr>
            </a:br>
            <a:r>
              <a:rPr lang="en-US" dirty="0" smtClean="0">
                <a:latin typeface="Courier New" panose="02070309020205020404" pitchFamily="49" charset="0"/>
                <a:cs typeface="Courier New" panose="02070309020205020404" pitchFamily="49" charset="0"/>
              </a:rPr>
              <a:t>otherwise({</a:t>
            </a:r>
            <a:r>
              <a:rPr lang="en-US" dirty="0" err="1" smtClean="0">
                <a:latin typeface="Courier New" panose="02070309020205020404" pitchFamily="49" charset="0"/>
                <a:cs typeface="Courier New" panose="02070309020205020404" pitchFamily="49" charset="0"/>
              </a:rPr>
              <a:t>redirectTo</a:t>
            </a:r>
            <a:r>
              <a:rPr lang="en-US" dirty="0" smtClean="0">
                <a:latin typeface="Courier New" panose="02070309020205020404" pitchFamily="49" charset="0"/>
                <a:cs typeface="Courier New" panose="02070309020205020404" pitchFamily="49" charset="0"/>
              </a:rPr>
              <a:t>: '/phones'})</a:t>
            </a:r>
            <a:r>
              <a:rPr lang="en-US" dirty="0" smtClean="0">
                <a:latin typeface="ArialMT"/>
              </a:rPr>
              <a:t>: triggers a redirection to /phones when the browser address doesn't match either of our routes.</a:t>
            </a:r>
            <a:endParaRPr lang="en-US" dirty="0"/>
          </a:p>
        </p:txBody>
      </p:sp>
    </p:spTree>
    <p:extLst>
      <p:ext uri="{BB962C8B-B14F-4D97-AF65-F5344CB8AC3E}">
        <p14:creationId xmlns:p14="http://schemas.microsoft.com/office/powerpoint/2010/main" val="2328679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smtClean="0">
                <a:solidFill>
                  <a:srgbClr val="C00000"/>
                </a:solidFill>
                <a:latin typeface="Times New Roman" pitchFamily="18" charset="0"/>
                <a:ea typeface="Arial"/>
                <a:cs typeface="Times New Roman" pitchFamily="18" charset="0"/>
                <a:sym typeface="Arial"/>
              </a:rPr>
              <a:t>resolve</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2308324"/>
          </a:xfrm>
          <a:prstGeom prst="rect">
            <a:avLst/>
          </a:prstGeom>
          <a:noFill/>
        </p:spPr>
        <p:txBody>
          <a:bodyPr wrap="square" rtlCol="0">
            <a:spAutoFit/>
          </a:bodyPr>
          <a:lstStyle/>
          <a:p>
            <a:r>
              <a:rPr lang="en-US" sz="2400" dirty="0"/>
              <a:t>An optional map of dependencies which should be injected into the controller. If any of these dependencies are promises, the router will wait for them all to be resolved or one to be rejected before the controller is instantiated. If all the promises are resolved successfully, the values of the resolved promises are injected and </a:t>
            </a:r>
            <a:r>
              <a:rPr lang="en-US" sz="2400" dirty="0">
                <a:hlinkClick r:id="rId3"/>
              </a:rPr>
              <a:t>$</a:t>
            </a:r>
            <a:r>
              <a:rPr lang="en-US" sz="2400" dirty="0" err="1">
                <a:hlinkClick r:id="rId3"/>
              </a:rPr>
              <a:t>routeChangeSuccess</a:t>
            </a:r>
            <a:r>
              <a:rPr lang="en-US" sz="2400" dirty="0"/>
              <a:t> event is fired. If any of the promises are rejected the </a:t>
            </a:r>
            <a:r>
              <a:rPr lang="en-US" sz="2400" dirty="0">
                <a:hlinkClick r:id="rId4"/>
              </a:rPr>
              <a:t>$</a:t>
            </a:r>
            <a:r>
              <a:rPr lang="en-US" sz="2400" dirty="0" err="1">
                <a:hlinkClick r:id="rId4"/>
              </a:rPr>
              <a:t>routeChangeError</a:t>
            </a:r>
            <a:r>
              <a:rPr lang="en-US" sz="2400" dirty="0"/>
              <a:t> event is fired. </a:t>
            </a:r>
          </a:p>
        </p:txBody>
      </p:sp>
    </p:spTree>
    <p:extLst>
      <p:ext uri="{BB962C8B-B14F-4D97-AF65-F5344CB8AC3E}">
        <p14:creationId xmlns:p14="http://schemas.microsoft.com/office/powerpoint/2010/main" val="4135985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D:\Learn Social\LS_logo_s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8609" y="6123842"/>
            <a:ext cx="15240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p:cNvSpPr txBox="1">
            <a:spLocks/>
          </p:cNvSpPr>
          <p:nvPr/>
        </p:nvSpPr>
        <p:spPr>
          <a:xfrm>
            <a:off x="10564362" y="6435971"/>
            <a:ext cx="1815207" cy="24932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r>
              <a:rPr lang="en-US" sz="1050" dirty="0" smtClean="0">
                <a:solidFill>
                  <a:schemeClr val="tx1"/>
                </a:solidFill>
              </a:rPr>
              <a:t>Copyright 2013-14</a:t>
            </a:r>
            <a:endParaRPr lang="en-US" sz="1050" dirty="0">
              <a:solidFill>
                <a:schemeClr val="tx1"/>
              </a:solidFill>
            </a:endParaRPr>
          </a:p>
        </p:txBody>
      </p:sp>
      <p:sp>
        <p:nvSpPr>
          <p:cNvPr id="13" name="TextBox 12"/>
          <p:cNvSpPr txBox="1"/>
          <p:nvPr/>
        </p:nvSpPr>
        <p:spPr>
          <a:xfrm>
            <a:off x="586153" y="304801"/>
            <a:ext cx="10386647" cy="769441"/>
          </a:xfrm>
          <a:prstGeom prst="rect">
            <a:avLst/>
          </a:prstGeom>
          <a:noFill/>
        </p:spPr>
        <p:txBody>
          <a:bodyPr wrap="square" rtlCol="0">
            <a:spAutoFit/>
          </a:bodyPr>
          <a:lstStyle/>
          <a:p>
            <a:r>
              <a:rPr lang="en-US" sz="4400" b="1" dirty="0">
                <a:solidFill>
                  <a:srgbClr val="C00000"/>
                </a:solidFill>
                <a:latin typeface="Times New Roman" pitchFamily="18" charset="0"/>
                <a:ea typeface="Arial"/>
                <a:cs typeface="Times New Roman" pitchFamily="18" charset="0"/>
                <a:sym typeface="Arial"/>
              </a:rPr>
              <a:t>Resolve $</a:t>
            </a:r>
            <a:r>
              <a:rPr lang="en-US" sz="4400" b="1" dirty="0" err="1">
                <a:solidFill>
                  <a:srgbClr val="C00000"/>
                </a:solidFill>
                <a:latin typeface="Times New Roman" pitchFamily="18" charset="0"/>
                <a:ea typeface="Arial"/>
                <a:cs typeface="Times New Roman" pitchFamily="18" charset="0"/>
                <a:sym typeface="Arial"/>
              </a:rPr>
              <a:t>routeChangeError</a:t>
            </a:r>
            <a:endParaRPr lang="en-US" sz="4400" b="1" dirty="0">
              <a:solidFill>
                <a:srgbClr val="C00000"/>
              </a:solidFill>
              <a:latin typeface="Times New Roman" pitchFamily="18" charset="0"/>
              <a:ea typeface="Arial"/>
              <a:cs typeface="Times New Roman" pitchFamily="18" charset="0"/>
              <a:sym typeface="Arial"/>
            </a:endParaRPr>
          </a:p>
        </p:txBody>
      </p:sp>
      <p:cxnSp>
        <p:nvCxnSpPr>
          <p:cNvPr id="7" name="Straight Connector 6"/>
          <p:cNvCxnSpPr/>
          <p:nvPr/>
        </p:nvCxnSpPr>
        <p:spPr>
          <a:xfrm flipV="1">
            <a:off x="445477" y="1172308"/>
            <a:ext cx="11312769" cy="35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79938" y="6732183"/>
            <a:ext cx="10792028" cy="85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45477" y="1575287"/>
            <a:ext cx="11312769" cy="2062103"/>
          </a:xfrm>
          <a:prstGeom prst="rect">
            <a:avLst/>
          </a:prstGeom>
          <a:noFill/>
        </p:spPr>
        <p:txBody>
          <a:bodyPr wrap="square" rtlCol="0">
            <a:spAutoFit/>
          </a:bodyPr>
          <a:lstStyle/>
          <a:p>
            <a:r>
              <a:rPr lang="en-US" sz="2400" dirty="0" smtClean="0"/>
              <a:t>An event which is broadcasted on $</a:t>
            </a:r>
            <a:r>
              <a:rPr lang="en-US" sz="2400" dirty="0" err="1" smtClean="0"/>
              <a:t>rootScope</a:t>
            </a:r>
            <a:r>
              <a:rPr lang="en-US" sz="2400" dirty="0"/>
              <a:t> </a:t>
            </a:r>
            <a:r>
              <a:rPr lang="en-US" sz="2400" dirty="0" smtClean="0"/>
              <a:t>if </a:t>
            </a:r>
            <a:r>
              <a:rPr lang="en-US" sz="2400" dirty="0"/>
              <a:t>any of the resolve promises are rejected. </a:t>
            </a:r>
            <a:br>
              <a:rPr lang="en-US" sz="2400" dirty="0"/>
            </a:br>
            <a:endParaRPr lang="en-US" sz="2400" dirty="0"/>
          </a:p>
          <a:p>
            <a:r>
              <a:rPr lang="en-US" sz="2400"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rootScope</a:t>
            </a:r>
            <a:r>
              <a:rPr lang="en-US" sz="1600" dirty="0">
                <a:latin typeface="Courier New" panose="02070309020205020404" pitchFamily="49" charset="0"/>
                <a:cs typeface="Courier New" panose="02070309020205020404" pitchFamily="49" charset="0"/>
              </a:rPr>
              <a:t>.$on("$</a:t>
            </a:r>
            <a:r>
              <a:rPr lang="en-US" sz="1600" dirty="0" err="1">
                <a:latin typeface="Courier New" panose="02070309020205020404" pitchFamily="49" charset="0"/>
                <a:cs typeface="Courier New" panose="02070309020205020404" pitchFamily="49" charset="0"/>
              </a:rPr>
              <a:t>routeChangeError</a:t>
            </a:r>
            <a:r>
              <a:rPr lang="en-US" sz="1600" dirty="0">
                <a:latin typeface="Courier New" panose="02070309020205020404" pitchFamily="49" charset="0"/>
                <a:cs typeface="Courier New" panose="02070309020205020404" pitchFamily="49" charset="0"/>
              </a:rPr>
              <a:t>", function (event, current, previous, rejection) {</a:t>
            </a:r>
          </a:p>
          <a:p>
            <a:r>
              <a:rPr lang="en-US" sz="1600" dirty="0">
                <a:latin typeface="Courier New" panose="02070309020205020404" pitchFamily="49" charset="0"/>
                <a:cs typeface="Courier New" panose="02070309020205020404" pitchFamily="49" charset="0"/>
              </a:rPr>
              <a:t>        console.log(event, current, previous, rejection);</a:t>
            </a:r>
          </a:p>
          <a:p>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4138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6695</TotalTime>
  <Words>402</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ArialMT</vt:lpstr>
      <vt:lpstr>Book Antiqua</vt:lpstr>
      <vt:lpstr>Courier New</vt:lpstr>
      <vt:lpstr>Lucida Sans</vt:lpstr>
      <vt:lpstr>Times New Roman</vt:lpstr>
      <vt:lpstr>Essential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INTRODUCTION</dc:title>
  <dc:subject>Training Material</dc:subject>
  <dc:creator>Prakash Rao Sunkara</dc:creator>
  <cp:lastModifiedBy>Rahit</cp:lastModifiedBy>
  <cp:revision>173</cp:revision>
  <dcterms:created xsi:type="dcterms:W3CDTF">2014-07-31T14:39:16Z</dcterms:created>
  <dcterms:modified xsi:type="dcterms:W3CDTF">2015-03-23T19:52:39Z</dcterms:modified>
</cp:coreProperties>
</file>