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3.png" ContentType="image/png"/>
  <Override PartName="/ppt/media/image22.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24.jpeg" ContentType="image/jpe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4.png" ContentType="image/png"/>
  <Override PartName="/ppt/media/image21.jpeg" ContentType="image/jpeg"/>
  <Override PartName="/ppt/media/image17.png" ContentType="image/png"/>
  <Override PartName="/ppt/media/image5.jpeg" ContentType="image/jpe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29" name="PlaceHolder 2"/>
          <p:cNvSpPr>
            <a:spLocks noGrp="1"/>
          </p:cNvSpPr>
          <p:nvPr>
            <p:ph type="body"/>
          </p:nvPr>
        </p:nvSpPr>
        <p:spPr>
          <a:xfrm>
            <a:off x="609480" y="4800600"/>
            <a:ext cx="9143640" cy="435960"/>
          </a:xfrm>
          <a:prstGeom prst="rect">
            <a:avLst/>
          </a:prstGeom>
        </p:spPr>
        <p:txBody>
          <a:bodyPr lIns="0" rIns="0" tIns="0" bIns="0"/>
          <a:p>
            <a:endParaRPr/>
          </a:p>
        </p:txBody>
      </p:sp>
      <p:sp>
        <p:nvSpPr>
          <p:cNvPr id="30" name="PlaceHolder 3"/>
          <p:cNvSpPr>
            <a:spLocks noGrp="1"/>
          </p:cNvSpPr>
          <p:nvPr>
            <p:ph type="body"/>
          </p:nvPr>
        </p:nvSpPr>
        <p:spPr>
          <a:xfrm>
            <a:off x="609480" y="5278320"/>
            <a:ext cx="9143640" cy="4359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32"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33"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34" name="PlaceHolder 4"/>
          <p:cNvSpPr>
            <a:spLocks noGrp="1"/>
          </p:cNvSpPr>
          <p:nvPr>
            <p:ph type="body"/>
          </p:nvPr>
        </p:nvSpPr>
        <p:spPr>
          <a:xfrm>
            <a:off x="5294880" y="5278320"/>
            <a:ext cx="4461840" cy="435960"/>
          </a:xfrm>
          <a:prstGeom prst="rect">
            <a:avLst/>
          </a:prstGeom>
        </p:spPr>
        <p:txBody>
          <a:bodyPr lIns="0" rIns="0" tIns="0" bIns="0"/>
          <a:p>
            <a:endParaRPr/>
          </a:p>
        </p:txBody>
      </p:sp>
      <p:sp>
        <p:nvSpPr>
          <p:cNvPr id="35" name="PlaceHolder 5"/>
          <p:cNvSpPr>
            <a:spLocks noGrp="1"/>
          </p:cNvSpPr>
          <p:nvPr>
            <p:ph type="body"/>
          </p:nvPr>
        </p:nvSpPr>
        <p:spPr>
          <a:xfrm>
            <a:off x="609480" y="5278320"/>
            <a:ext cx="4461840" cy="4359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37" name="PlaceHolder 2"/>
          <p:cNvSpPr>
            <a:spLocks noGrp="1"/>
          </p:cNvSpPr>
          <p:nvPr>
            <p:ph type="body"/>
          </p:nvPr>
        </p:nvSpPr>
        <p:spPr>
          <a:xfrm>
            <a:off x="609480" y="4800600"/>
            <a:ext cx="9143640" cy="914040"/>
          </a:xfrm>
          <a:prstGeom prst="rect">
            <a:avLst/>
          </a:prstGeom>
        </p:spPr>
        <p:txBody>
          <a:bodyPr lIns="0" rIns="0" tIns="0" bIns="0"/>
          <a:p>
            <a:endParaRPr/>
          </a:p>
        </p:txBody>
      </p:sp>
      <p:sp>
        <p:nvSpPr>
          <p:cNvPr id="38" name="PlaceHolder 3"/>
          <p:cNvSpPr>
            <a:spLocks noGrp="1"/>
          </p:cNvSpPr>
          <p:nvPr>
            <p:ph type="body"/>
          </p:nvPr>
        </p:nvSpPr>
        <p:spPr>
          <a:xfrm>
            <a:off x="609480" y="4800600"/>
            <a:ext cx="9143640" cy="914040"/>
          </a:xfrm>
          <a:prstGeom prst="rect">
            <a:avLst/>
          </a:prstGeom>
        </p:spPr>
        <p:txBody>
          <a:bodyPr lIns="0" rIns="0" tIns="0" bIns="0"/>
          <a:p>
            <a:endParaRPr/>
          </a:p>
        </p:txBody>
      </p:sp>
      <p:pic>
        <p:nvPicPr>
          <p:cNvPr id="39" name="" descr=""/>
          <p:cNvPicPr/>
          <p:nvPr/>
        </p:nvPicPr>
        <p:blipFill>
          <a:blip r:embed="rId2"/>
          <a:stretch/>
        </p:blipFill>
        <p:spPr>
          <a:xfrm>
            <a:off x="4608360" y="4800240"/>
            <a:ext cx="1145520" cy="914040"/>
          </a:xfrm>
          <a:prstGeom prst="rect">
            <a:avLst/>
          </a:prstGeom>
          <a:ln>
            <a:noFill/>
          </a:ln>
        </p:spPr>
      </p:pic>
      <p:pic>
        <p:nvPicPr>
          <p:cNvPr id="40" name="" descr=""/>
          <p:cNvPicPr/>
          <p:nvPr/>
        </p:nvPicPr>
        <p:blipFill>
          <a:blip r:embed="rId3"/>
          <a:stretch/>
        </p:blipFill>
        <p:spPr>
          <a:xfrm>
            <a:off x="4608360" y="4800240"/>
            <a:ext cx="1145520" cy="914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52" name="PlaceHolder 2"/>
          <p:cNvSpPr>
            <a:spLocks noGrp="1"/>
          </p:cNvSpPr>
          <p:nvPr>
            <p:ph type="subTitle"/>
          </p:nvPr>
        </p:nvSpPr>
        <p:spPr>
          <a:xfrm>
            <a:off x="609480" y="4800600"/>
            <a:ext cx="9143640" cy="9140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54" name="PlaceHolder 2"/>
          <p:cNvSpPr>
            <a:spLocks noGrp="1"/>
          </p:cNvSpPr>
          <p:nvPr>
            <p:ph type="body"/>
          </p:nvPr>
        </p:nvSpPr>
        <p:spPr>
          <a:xfrm>
            <a:off x="609480" y="4800600"/>
            <a:ext cx="9143640" cy="91404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56" name="PlaceHolder 2"/>
          <p:cNvSpPr>
            <a:spLocks noGrp="1"/>
          </p:cNvSpPr>
          <p:nvPr>
            <p:ph type="body"/>
          </p:nvPr>
        </p:nvSpPr>
        <p:spPr>
          <a:xfrm>
            <a:off x="609480" y="4800600"/>
            <a:ext cx="4461840" cy="914040"/>
          </a:xfrm>
          <a:prstGeom prst="rect">
            <a:avLst/>
          </a:prstGeom>
        </p:spPr>
        <p:txBody>
          <a:bodyPr lIns="0" rIns="0" tIns="0" bIns="0"/>
          <a:p>
            <a:endParaRPr/>
          </a:p>
        </p:txBody>
      </p:sp>
      <p:sp>
        <p:nvSpPr>
          <p:cNvPr id="57" name="PlaceHolder 3"/>
          <p:cNvSpPr>
            <a:spLocks noGrp="1"/>
          </p:cNvSpPr>
          <p:nvPr>
            <p:ph type="body"/>
          </p:nvPr>
        </p:nvSpPr>
        <p:spPr>
          <a:xfrm>
            <a:off x="5294880" y="4800600"/>
            <a:ext cx="4461840" cy="91404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28600"/>
            <a:ext cx="10362960" cy="4571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3966840"/>
            <a:ext cx="10362960" cy="137160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61"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62" name="PlaceHolder 3"/>
          <p:cNvSpPr>
            <a:spLocks noGrp="1"/>
          </p:cNvSpPr>
          <p:nvPr>
            <p:ph type="body"/>
          </p:nvPr>
        </p:nvSpPr>
        <p:spPr>
          <a:xfrm>
            <a:off x="609480" y="5278320"/>
            <a:ext cx="4461840" cy="435960"/>
          </a:xfrm>
          <a:prstGeom prst="rect">
            <a:avLst/>
          </a:prstGeom>
        </p:spPr>
        <p:txBody>
          <a:bodyPr lIns="0" rIns="0" tIns="0" bIns="0"/>
          <a:p>
            <a:endParaRPr/>
          </a:p>
        </p:txBody>
      </p:sp>
      <p:sp>
        <p:nvSpPr>
          <p:cNvPr id="63" name="PlaceHolder 4"/>
          <p:cNvSpPr>
            <a:spLocks noGrp="1"/>
          </p:cNvSpPr>
          <p:nvPr>
            <p:ph type="body"/>
          </p:nvPr>
        </p:nvSpPr>
        <p:spPr>
          <a:xfrm>
            <a:off x="5294880" y="4800600"/>
            <a:ext cx="4461840" cy="91404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8" name="PlaceHolder 2"/>
          <p:cNvSpPr>
            <a:spLocks noGrp="1"/>
          </p:cNvSpPr>
          <p:nvPr>
            <p:ph type="subTitle"/>
          </p:nvPr>
        </p:nvSpPr>
        <p:spPr>
          <a:xfrm>
            <a:off x="609480" y="4800600"/>
            <a:ext cx="9143640" cy="9140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65" name="PlaceHolder 2"/>
          <p:cNvSpPr>
            <a:spLocks noGrp="1"/>
          </p:cNvSpPr>
          <p:nvPr>
            <p:ph type="body"/>
          </p:nvPr>
        </p:nvSpPr>
        <p:spPr>
          <a:xfrm>
            <a:off x="609480" y="4800600"/>
            <a:ext cx="4461840" cy="914040"/>
          </a:xfrm>
          <a:prstGeom prst="rect">
            <a:avLst/>
          </a:prstGeom>
        </p:spPr>
        <p:txBody>
          <a:bodyPr lIns="0" rIns="0" tIns="0" bIns="0"/>
          <a:p>
            <a:endParaRPr/>
          </a:p>
        </p:txBody>
      </p:sp>
      <p:sp>
        <p:nvSpPr>
          <p:cNvPr id="66"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67" name="PlaceHolder 4"/>
          <p:cNvSpPr>
            <a:spLocks noGrp="1"/>
          </p:cNvSpPr>
          <p:nvPr>
            <p:ph type="body"/>
          </p:nvPr>
        </p:nvSpPr>
        <p:spPr>
          <a:xfrm>
            <a:off x="5294880" y="5278320"/>
            <a:ext cx="4461840" cy="4359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69"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70"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71" name="PlaceHolder 4"/>
          <p:cNvSpPr>
            <a:spLocks noGrp="1"/>
          </p:cNvSpPr>
          <p:nvPr>
            <p:ph type="body"/>
          </p:nvPr>
        </p:nvSpPr>
        <p:spPr>
          <a:xfrm>
            <a:off x="609480" y="5278320"/>
            <a:ext cx="9143640" cy="4359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73" name="PlaceHolder 2"/>
          <p:cNvSpPr>
            <a:spLocks noGrp="1"/>
          </p:cNvSpPr>
          <p:nvPr>
            <p:ph type="body"/>
          </p:nvPr>
        </p:nvSpPr>
        <p:spPr>
          <a:xfrm>
            <a:off x="609480" y="4800600"/>
            <a:ext cx="9143640" cy="435960"/>
          </a:xfrm>
          <a:prstGeom prst="rect">
            <a:avLst/>
          </a:prstGeom>
        </p:spPr>
        <p:txBody>
          <a:bodyPr lIns="0" rIns="0" tIns="0" bIns="0"/>
          <a:p>
            <a:endParaRPr/>
          </a:p>
        </p:txBody>
      </p:sp>
      <p:sp>
        <p:nvSpPr>
          <p:cNvPr id="74" name="PlaceHolder 3"/>
          <p:cNvSpPr>
            <a:spLocks noGrp="1"/>
          </p:cNvSpPr>
          <p:nvPr>
            <p:ph type="body"/>
          </p:nvPr>
        </p:nvSpPr>
        <p:spPr>
          <a:xfrm>
            <a:off x="609480" y="5278320"/>
            <a:ext cx="9143640" cy="4359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76"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77"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78" name="PlaceHolder 4"/>
          <p:cNvSpPr>
            <a:spLocks noGrp="1"/>
          </p:cNvSpPr>
          <p:nvPr>
            <p:ph type="body"/>
          </p:nvPr>
        </p:nvSpPr>
        <p:spPr>
          <a:xfrm>
            <a:off x="5294880" y="5278320"/>
            <a:ext cx="4461840" cy="435960"/>
          </a:xfrm>
          <a:prstGeom prst="rect">
            <a:avLst/>
          </a:prstGeom>
        </p:spPr>
        <p:txBody>
          <a:bodyPr lIns="0" rIns="0" tIns="0" bIns="0"/>
          <a:p>
            <a:endParaRPr/>
          </a:p>
        </p:txBody>
      </p:sp>
      <p:sp>
        <p:nvSpPr>
          <p:cNvPr id="79" name="PlaceHolder 5"/>
          <p:cNvSpPr>
            <a:spLocks noGrp="1"/>
          </p:cNvSpPr>
          <p:nvPr>
            <p:ph type="body"/>
          </p:nvPr>
        </p:nvSpPr>
        <p:spPr>
          <a:xfrm>
            <a:off x="609480" y="5278320"/>
            <a:ext cx="4461840" cy="4359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81" name="PlaceHolder 2"/>
          <p:cNvSpPr>
            <a:spLocks noGrp="1"/>
          </p:cNvSpPr>
          <p:nvPr>
            <p:ph type="body"/>
          </p:nvPr>
        </p:nvSpPr>
        <p:spPr>
          <a:xfrm>
            <a:off x="609480" y="4800600"/>
            <a:ext cx="9143640" cy="914040"/>
          </a:xfrm>
          <a:prstGeom prst="rect">
            <a:avLst/>
          </a:prstGeom>
        </p:spPr>
        <p:txBody>
          <a:bodyPr lIns="0" rIns="0" tIns="0" bIns="0"/>
          <a:p>
            <a:endParaRPr/>
          </a:p>
        </p:txBody>
      </p:sp>
      <p:sp>
        <p:nvSpPr>
          <p:cNvPr id="82" name="PlaceHolder 3"/>
          <p:cNvSpPr>
            <a:spLocks noGrp="1"/>
          </p:cNvSpPr>
          <p:nvPr>
            <p:ph type="body"/>
          </p:nvPr>
        </p:nvSpPr>
        <p:spPr>
          <a:xfrm>
            <a:off x="609480" y="4800600"/>
            <a:ext cx="9143640" cy="914040"/>
          </a:xfrm>
          <a:prstGeom prst="rect">
            <a:avLst/>
          </a:prstGeom>
        </p:spPr>
        <p:txBody>
          <a:bodyPr lIns="0" rIns="0" tIns="0" bIns="0"/>
          <a:p>
            <a:endParaRPr/>
          </a:p>
        </p:txBody>
      </p:sp>
      <p:pic>
        <p:nvPicPr>
          <p:cNvPr id="83" name="" descr=""/>
          <p:cNvPicPr/>
          <p:nvPr/>
        </p:nvPicPr>
        <p:blipFill>
          <a:blip r:embed="rId2"/>
          <a:stretch/>
        </p:blipFill>
        <p:spPr>
          <a:xfrm>
            <a:off x="4608360" y="4800240"/>
            <a:ext cx="1145520" cy="914040"/>
          </a:xfrm>
          <a:prstGeom prst="rect">
            <a:avLst/>
          </a:prstGeom>
          <a:ln>
            <a:noFill/>
          </a:ln>
        </p:spPr>
      </p:pic>
      <p:pic>
        <p:nvPicPr>
          <p:cNvPr id="84" name="" descr=""/>
          <p:cNvPicPr/>
          <p:nvPr/>
        </p:nvPicPr>
        <p:blipFill>
          <a:blip r:embed="rId3"/>
          <a:stretch/>
        </p:blipFill>
        <p:spPr>
          <a:xfrm>
            <a:off x="4608360" y="4800240"/>
            <a:ext cx="1145520" cy="914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10" name="PlaceHolder 2"/>
          <p:cNvSpPr>
            <a:spLocks noGrp="1"/>
          </p:cNvSpPr>
          <p:nvPr>
            <p:ph type="body"/>
          </p:nvPr>
        </p:nvSpPr>
        <p:spPr>
          <a:xfrm>
            <a:off x="609480" y="4800600"/>
            <a:ext cx="9143640" cy="9140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12" name="PlaceHolder 2"/>
          <p:cNvSpPr>
            <a:spLocks noGrp="1"/>
          </p:cNvSpPr>
          <p:nvPr>
            <p:ph type="body"/>
          </p:nvPr>
        </p:nvSpPr>
        <p:spPr>
          <a:xfrm>
            <a:off x="609480" y="4800600"/>
            <a:ext cx="4461840" cy="914040"/>
          </a:xfrm>
          <a:prstGeom prst="rect">
            <a:avLst/>
          </a:prstGeom>
        </p:spPr>
        <p:txBody>
          <a:bodyPr lIns="0" rIns="0" tIns="0" bIns="0"/>
          <a:p>
            <a:endParaRPr/>
          </a:p>
        </p:txBody>
      </p:sp>
      <p:sp>
        <p:nvSpPr>
          <p:cNvPr id="13" name="PlaceHolder 3"/>
          <p:cNvSpPr>
            <a:spLocks noGrp="1"/>
          </p:cNvSpPr>
          <p:nvPr>
            <p:ph type="body"/>
          </p:nvPr>
        </p:nvSpPr>
        <p:spPr>
          <a:xfrm>
            <a:off x="5294880" y="4800600"/>
            <a:ext cx="4461840" cy="9140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28600"/>
            <a:ext cx="10362960" cy="4571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3966840"/>
            <a:ext cx="10362960" cy="137160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17"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18" name="PlaceHolder 3"/>
          <p:cNvSpPr>
            <a:spLocks noGrp="1"/>
          </p:cNvSpPr>
          <p:nvPr>
            <p:ph type="body"/>
          </p:nvPr>
        </p:nvSpPr>
        <p:spPr>
          <a:xfrm>
            <a:off x="609480" y="5278320"/>
            <a:ext cx="4461840" cy="435960"/>
          </a:xfrm>
          <a:prstGeom prst="rect">
            <a:avLst/>
          </a:prstGeom>
        </p:spPr>
        <p:txBody>
          <a:bodyPr lIns="0" rIns="0" tIns="0" bIns="0"/>
          <a:p>
            <a:endParaRPr/>
          </a:p>
        </p:txBody>
      </p:sp>
      <p:sp>
        <p:nvSpPr>
          <p:cNvPr id="19" name="PlaceHolder 4"/>
          <p:cNvSpPr>
            <a:spLocks noGrp="1"/>
          </p:cNvSpPr>
          <p:nvPr>
            <p:ph type="body"/>
          </p:nvPr>
        </p:nvSpPr>
        <p:spPr>
          <a:xfrm>
            <a:off x="5294880" y="4800600"/>
            <a:ext cx="4461840" cy="9140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21" name="PlaceHolder 2"/>
          <p:cNvSpPr>
            <a:spLocks noGrp="1"/>
          </p:cNvSpPr>
          <p:nvPr>
            <p:ph type="body"/>
          </p:nvPr>
        </p:nvSpPr>
        <p:spPr>
          <a:xfrm>
            <a:off x="609480" y="4800600"/>
            <a:ext cx="4461840" cy="914040"/>
          </a:xfrm>
          <a:prstGeom prst="rect">
            <a:avLst/>
          </a:prstGeom>
        </p:spPr>
        <p:txBody>
          <a:bodyPr lIns="0" rIns="0" tIns="0" bIns="0"/>
          <a:p>
            <a:endParaRPr/>
          </a:p>
        </p:txBody>
      </p:sp>
      <p:sp>
        <p:nvSpPr>
          <p:cNvPr id="22"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23" name="PlaceHolder 4"/>
          <p:cNvSpPr>
            <a:spLocks noGrp="1"/>
          </p:cNvSpPr>
          <p:nvPr>
            <p:ph type="body"/>
          </p:nvPr>
        </p:nvSpPr>
        <p:spPr>
          <a:xfrm>
            <a:off x="5294880" y="5278320"/>
            <a:ext cx="4461840" cy="4359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28600"/>
            <a:ext cx="10362960" cy="4571640"/>
          </a:xfrm>
          <a:prstGeom prst="rect">
            <a:avLst/>
          </a:prstGeom>
        </p:spPr>
        <p:txBody>
          <a:bodyPr lIns="0" rIns="0" tIns="0" bIns="0" anchor="ctr"/>
          <a:p>
            <a:endParaRPr/>
          </a:p>
        </p:txBody>
      </p:sp>
      <p:sp>
        <p:nvSpPr>
          <p:cNvPr id="25" name="PlaceHolder 2"/>
          <p:cNvSpPr>
            <a:spLocks noGrp="1"/>
          </p:cNvSpPr>
          <p:nvPr>
            <p:ph type="body"/>
          </p:nvPr>
        </p:nvSpPr>
        <p:spPr>
          <a:xfrm>
            <a:off x="609480" y="4800600"/>
            <a:ext cx="4461840" cy="435960"/>
          </a:xfrm>
          <a:prstGeom prst="rect">
            <a:avLst/>
          </a:prstGeom>
        </p:spPr>
        <p:txBody>
          <a:bodyPr lIns="0" rIns="0" tIns="0" bIns="0"/>
          <a:p>
            <a:endParaRPr/>
          </a:p>
        </p:txBody>
      </p:sp>
      <p:sp>
        <p:nvSpPr>
          <p:cNvPr id="26" name="PlaceHolder 3"/>
          <p:cNvSpPr>
            <a:spLocks noGrp="1"/>
          </p:cNvSpPr>
          <p:nvPr>
            <p:ph type="body"/>
          </p:nvPr>
        </p:nvSpPr>
        <p:spPr>
          <a:xfrm>
            <a:off x="5294880" y="4800600"/>
            <a:ext cx="4461840" cy="435960"/>
          </a:xfrm>
          <a:prstGeom prst="rect">
            <a:avLst/>
          </a:prstGeom>
        </p:spPr>
        <p:txBody>
          <a:bodyPr lIns="0" rIns="0" tIns="0" bIns="0"/>
          <a:p>
            <a:endParaRPr/>
          </a:p>
        </p:txBody>
      </p:sp>
      <p:sp>
        <p:nvSpPr>
          <p:cNvPr id="27" name="PlaceHolder 4"/>
          <p:cNvSpPr>
            <a:spLocks noGrp="1"/>
          </p:cNvSpPr>
          <p:nvPr>
            <p:ph type="body"/>
          </p:nvPr>
        </p:nvSpPr>
        <p:spPr>
          <a:xfrm>
            <a:off x="609480" y="5278320"/>
            <a:ext cx="9143640" cy="4359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2001320" y="0"/>
            <a:ext cx="190080" cy="1371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12001320" y="1371600"/>
            <a:ext cx="190080" cy="5486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dt"/>
          </p:nvPr>
        </p:nvSpPr>
        <p:spPr>
          <a:xfrm>
            <a:off x="609480" y="6172200"/>
            <a:ext cx="4571640" cy="304560"/>
          </a:xfrm>
          <a:prstGeom prst="rect">
            <a:avLst/>
          </a:prstGeom>
        </p:spPr>
        <p:txBody>
          <a:bodyPr bIns="0" anchor="b"/>
          <a:p>
            <a:pPr>
              <a:lnSpc>
                <a:spcPct val="100000"/>
              </a:lnSpc>
            </a:pPr>
            <a:r>
              <a:rPr lang="en-US" sz="1000" strike="noStrike">
                <a:solidFill>
                  <a:srgbClr val="000000"/>
                </a:solidFill>
                <a:latin typeface="Book Antiqua"/>
              </a:rPr>
              <a:t>3/28/15</a:t>
            </a:r>
            <a:endParaRPr/>
          </a:p>
        </p:txBody>
      </p:sp>
      <p:sp>
        <p:nvSpPr>
          <p:cNvPr id="3" name="PlaceHolder 4"/>
          <p:cNvSpPr>
            <a:spLocks noGrp="1"/>
          </p:cNvSpPr>
          <p:nvPr>
            <p:ph type="ftr"/>
          </p:nvPr>
        </p:nvSpPr>
        <p:spPr>
          <a:xfrm>
            <a:off x="609480" y="6492960"/>
            <a:ext cx="4571640" cy="283320"/>
          </a:xfrm>
          <a:prstGeom prst="rect">
            <a:avLst/>
          </a:prstGeom>
        </p:spPr>
        <p:txBody>
          <a:bodyPr/>
          <a:p>
            <a:endParaRPr/>
          </a:p>
        </p:txBody>
      </p:sp>
      <p:sp>
        <p:nvSpPr>
          <p:cNvPr id="4" name="PlaceHolder 5"/>
          <p:cNvSpPr>
            <a:spLocks noGrp="1"/>
          </p:cNvSpPr>
          <p:nvPr>
            <p:ph type="sldNum"/>
          </p:nvPr>
        </p:nvSpPr>
        <p:spPr>
          <a:xfrm rot="16200000">
            <a:off x="11188800" y="5824800"/>
            <a:ext cx="1315440" cy="486360"/>
          </a:xfrm>
          <a:prstGeom prst="rect">
            <a:avLst/>
          </a:prstGeom>
        </p:spPr>
        <p:txBody>
          <a:bodyPr lIns="45720" rIns="45720" tIns="91440" bIns="91440" anchor="ctr"/>
          <a:p>
            <a:pPr>
              <a:lnSpc>
                <a:spcPct val="100000"/>
              </a:lnSpc>
            </a:pPr>
            <a:fld id="{292050EB-7875-4CD5-9E20-F7DCDA1AAAA8}" type="slidenum">
              <a:rPr b="1" lang="en-US" sz="2400" strike="noStrike">
                <a:solidFill>
                  <a:srgbClr val="d1282e"/>
                </a:solidFill>
                <a:latin typeface="Book Antiqua"/>
              </a:rPr>
              <a:t>&lt;number&gt;</a:t>
            </a:fld>
            <a:endParaRPr/>
          </a:p>
        </p:txBody>
      </p:sp>
      <p:sp>
        <p:nvSpPr>
          <p:cNvPr id="5" name="PlaceHolder 6"/>
          <p:cNvSpPr>
            <a:spLocks noGrp="1"/>
          </p:cNvSpPr>
          <p:nvPr>
            <p:ph type="title"/>
          </p:nvPr>
        </p:nvSpPr>
        <p:spPr>
          <a:xfrm>
            <a:off x="609480" y="273600"/>
            <a:ext cx="10972440" cy="1144800"/>
          </a:xfrm>
          <a:prstGeom prst="rect">
            <a:avLst/>
          </a:prstGeom>
        </p:spPr>
        <p:txBody>
          <a:bodyPr lIns="0" rIns="0" tIns="0" bIns="0" anchor="ctr"/>
          <a:p>
            <a:r>
              <a:rPr lang="en-US">
                <a:latin typeface="Book Antiqua"/>
              </a:rPr>
              <a:t>Click to edit the title text format</a:t>
            </a:r>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b="1" lang="en-US" sz="2000">
                <a:latin typeface="Book Antiqua"/>
              </a:rPr>
              <a:t>Click to edit the outline text format</a:t>
            </a:r>
            <a:endParaRPr/>
          </a:p>
          <a:p>
            <a:pPr lvl="1">
              <a:buSzPct val="75000"/>
              <a:buFont typeface="StarSymbol"/>
              <a:buChar char=""/>
            </a:pPr>
            <a:r>
              <a:rPr lang="en-US">
                <a:latin typeface="Book Antiqua"/>
              </a:rPr>
              <a:t>Second Outline Level</a:t>
            </a:r>
            <a:endParaRPr/>
          </a:p>
          <a:p>
            <a:pPr lvl="2">
              <a:buSzPct val="45000"/>
              <a:buFont typeface="StarSymbol"/>
              <a:buChar char=""/>
            </a:pPr>
            <a:r>
              <a:rPr lang="en-US">
                <a:latin typeface="Book Antiqua"/>
              </a:rPr>
              <a:t>Third Outline Level</a:t>
            </a:r>
            <a:endParaRPr/>
          </a:p>
          <a:p>
            <a:pPr lvl="3">
              <a:buSzPct val="75000"/>
              <a:buFont typeface="StarSymbol"/>
              <a:buChar char=""/>
            </a:pPr>
            <a:r>
              <a:rPr lang="en-US">
                <a:latin typeface="Book Antiqua"/>
              </a:rPr>
              <a:t>Fourth Outline Level</a:t>
            </a:r>
            <a:endParaRPr/>
          </a:p>
          <a:p>
            <a:pPr lvl="4">
              <a:buSzPct val="45000"/>
              <a:buFont typeface="StarSymbol"/>
              <a:buChar char=""/>
            </a:pPr>
            <a:r>
              <a:rPr lang="en-US" sz="2000">
                <a:latin typeface="Book Antiqua"/>
              </a:rPr>
              <a:t>Fifth Outline Level</a:t>
            </a:r>
            <a:endParaRPr/>
          </a:p>
          <a:p>
            <a:pPr lvl="5">
              <a:buSzPct val="45000"/>
              <a:buFont typeface="StarSymbol"/>
              <a:buChar char=""/>
            </a:pPr>
            <a:r>
              <a:rPr lang="en-US" sz="2000">
                <a:latin typeface="Book Antiqua"/>
              </a:rPr>
              <a:t>Sixth Outline Level</a:t>
            </a:r>
            <a:endParaRPr/>
          </a:p>
          <a:p>
            <a:pPr lvl="6">
              <a:buSzPct val="45000"/>
              <a:buFont typeface="StarSymbol"/>
              <a:buChar char=""/>
            </a:pPr>
            <a:r>
              <a:rPr lang="en-US" sz="2000">
                <a:latin typeface="Book Antiqua"/>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12001320" y="0"/>
            <a:ext cx="190080" cy="13712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12001320" y="1371600"/>
            <a:ext cx="190080" cy="5486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3" name="PlaceHolder 3"/>
          <p:cNvSpPr>
            <a:spLocks noGrp="1"/>
          </p:cNvSpPr>
          <p:nvPr>
            <p:ph type="title"/>
          </p:nvPr>
        </p:nvSpPr>
        <p:spPr>
          <a:xfrm>
            <a:off x="609480" y="228600"/>
            <a:ext cx="10362960" cy="4571640"/>
          </a:xfrm>
          <a:prstGeom prst="rect">
            <a:avLst/>
          </a:prstGeom>
        </p:spPr>
        <p:txBody>
          <a:bodyPr anchor="ctr"/>
          <a:p>
            <a:pPr>
              <a:lnSpc>
                <a:spcPct val="100000"/>
              </a:lnSpc>
            </a:pPr>
            <a:r>
              <a:rPr lang="en-US" sz="8800" strike="noStrike" cap="all">
                <a:solidFill>
                  <a:srgbClr val="000000"/>
                </a:solidFill>
                <a:latin typeface="Lucida Sans"/>
              </a:rPr>
              <a:t>Click to edit Master title style</a:t>
            </a:r>
            <a:endParaRPr/>
          </a:p>
        </p:txBody>
      </p:sp>
      <p:sp>
        <p:nvSpPr>
          <p:cNvPr id="44" name="PlaceHolder 4"/>
          <p:cNvSpPr>
            <a:spLocks noGrp="1"/>
          </p:cNvSpPr>
          <p:nvPr>
            <p:ph type="subTitle"/>
          </p:nvPr>
        </p:nvSpPr>
        <p:spPr>
          <a:xfrm>
            <a:off x="609480" y="4800600"/>
            <a:ext cx="9143640" cy="914040"/>
          </a:xfrm>
          <a:prstGeom prst="rect">
            <a:avLst/>
          </a:prstGeom>
        </p:spPr>
        <p:txBody>
          <a:bodyPr/>
          <a:p>
            <a:pPr>
              <a:lnSpc>
                <a:spcPct val="100000"/>
              </a:lnSpc>
            </a:pPr>
            <a:r>
              <a:rPr lang="en-US" sz="2000" strike="noStrike" cap="all">
                <a:solidFill>
                  <a:srgbClr val="d1282e"/>
                </a:solidFill>
                <a:latin typeface="Lucida Sans"/>
              </a:rPr>
              <a:t>Click to edit Master subtitle style</a:t>
            </a:r>
            <a:endParaRPr/>
          </a:p>
        </p:txBody>
      </p:sp>
      <p:sp>
        <p:nvSpPr>
          <p:cNvPr id="45" name="PlaceHolder 5"/>
          <p:cNvSpPr>
            <a:spLocks noGrp="1"/>
          </p:cNvSpPr>
          <p:nvPr>
            <p:ph type="dt"/>
          </p:nvPr>
        </p:nvSpPr>
        <p:spPr>
          <a:xfrm>
            <a:off x="609480" y="6172200"/>
            <a:ext cx="4571640" cy="304560"/>
          </a:xfrm>
          <a:prstGeom prst="rect">
            <a:avLst/>
          </a:prstGeom>
        </p:spPr>
        <p:txBody>
          <a:bodyPr bIns="0" anchor="b"/>
          <a:p>
            <a:pPr>
              <a:lnSpc>
                <a:spcPct val="100000"/>
              </a:lnSpc>
            </a:pPr>
            <a:r>
              <a:rPr lang="en-US" sz="1000" strike="noStrike">
                <a:solidFill>
                  <a:srgbClr val="000000"/>
                </a:solidFill>
                <a:latin typeface="Book Antiqua"/>
              </a:rPr>
              <a:t>3/28/15</a:t>
            </a:r>
            <a:endParaRPr/>
          </a:p>
        </p:txBody>
      </p:sp>
      <p:sp>
        <p:nvSpPr>
          <p:cNvPr id="46" name="PlaceHolder 6"/>
          <p:cNvSpPr>
            <a:spLocks noGrp="1"/>
          </p:cNvSpPr>
          <p:nvPr>
            <p:ph type="ftr"/>
          </p:nvPr>
        </p:nvSpPr>
        <p:spPr>
          <a:xfrm>
            <a:off x="609480" y="6492960"/>
            <a:ext cx="4571640" cy="283320"/>
          </a:xfrm>
          <a:prstGeom prst="rect">
            <a:avLst/>
          </a:prstGeom>
        </p:spPr>
        <p:txBody>
          <a:bodyPr/>
          <a:p>
            <a:endParaRPr/>
          </a:p>
        </p:txBody>
      </p:sp>
      <p:sp>
        <p:nvSpPr>
          <p:cNvPr id="47" name="CustomShape 7"/>
          <p:cNvSpPr/>
          <p:nvPr/>
        </p:nvSpPr>
        <p:spPr>
          <a:xfrm>
            <a:off x="12001320" y="4846320"/>
            <a:ext cx="190080" cy="20113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8" name="CustomShape 8"/>
          <p:cNvSpPr/>
          <p:nvPr/>
        </p:nvSpPr>
        <p:spPr>
          <a:xfrm>
            <a:off x="12001320" y="0"/>
            <a:ext cx="190080" cy="4845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49" name="PlaceHolder 9"/>
          <p:cNvSpPr>
            <a:spLocks noGrp="1"/>
          </p:cNvSpPr>
          <p:nvPr>
            <p:ph type="sldNum"/>
          </p:nvPr>
        </p:nvSpPr>
        <p:spPr>
          <a:xfrm rot="16200000">
            <a:off x="11188800" y="5824800"/>
            <a:ext cx="1315440" cy="486360"/>
          </a:xfrm>
          <a:prstGeom prst="rect">
            <a:avLst/>
          </a:prstGeom>
        </p:spPr>
        <p:txBody>
          <a:bodyPr lIns="45720" rIns="45720" tIns="91440" bIns="91440" anchor="ctr"/>
          <a:p>
            <a:pPr>
              <a:lnSpc>
                <a:spcPct val="100000"/>
              </a:lnSpc>
            </a:pPr>
            <a:fld id="{E2A0209A-0B31-4CE4-B5C3-3E40F69199E9}" type="slidenum">
              <a:rPr b="1" lang="en-US" sz="2400" strike="noStrike">
                <a:solidFill>
                  <a:srgbClr val="000000"/>
                </a:solidFill>
                <a:latin typeface="Book Antiqua"/>
              </a:rPr>
              <a:t>&lt;number&gt;</a:t>
            </a:fld>
            <a:endParaRPr/>
          </a:p>
        </p:txBody>
      </p:sp>
      <p:sp>
        <p:nvSpPr>
          <p:cNvPr id="50" name="PlaceHolder 10"/>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b="1" lang="en-US" sz="2000">
                <a:latin typeface="Book Antiqua"/>
              </a:rPr>
              <a:t>Click to edit the outline text format</a:t>
            </a:r>
            <a:endParaRPr/>
          </a:p>
          <a:p>
            <a:pPr lvl="1">
              <a:buSzPct val="75000"/>
              <a:buFont typeface="StarSymbol"/>
              <a:buChar char=""/>
            </a:pPr>
            <a:r>
              <a:rPr lang="en-US">
                <a:latin typeface="Book Antiqua"/>
              </a:rPr>
              <a:t>Second Outline Level</a:t>
            </a:r>
            <a:endParaRPr/>
          </a:p>
          <a:p>
            <a:pPr lvl="2">
              <a:buSzPct val="45000"/>
              <a:buFont typeface="StarSymbol"/>
              <a:buChar char=""/>
            </a:pPr>
            <a:r>
              <a:rPr lang="en-US">
                <a:latin typeface="Book Antiqua"/>
              </a:rPr>
              <a:t>Third Outline Level</a:t>
            </a:r>
            <a:endParaRPr/>
          </a:p>
          <a:p>
            <a:pPr lvl="3">
              <a:buSzPct val="75000"/>
              <a:buFont typeface="StarSymbol"/>
              <a:buChar char=""/>
            </a:pPr>
            <a:r>
              <a:rPr lang="en-US">
                <a:latin typeface="Book Antiqua"/>
              </a:rPr>
              <a:t>Fourth Outline Level</a:t>
            </a:r>
            <a:endParaRPr/>
          </a:p>
          <a:p>
            <a:pPr lvl="4">
              <a:buSzPct val="45000"/>
              <a:buFont typeface="StarSymbol"/>
              <a:buChar char=""/>
            </a:pPr>
            <a:r>
              <a:rPr lang="en-US" sz="2000">
                <a:latin typeface="Book Antiqua"/>
              </a:rPr>
              <a:t>Fifth Outline Level</a:t>
            </a:r>
            <a:endParaRPr/>
          </a:p>
          <a:p>
            <a:pPr lvl="5">
              <a:buSzPct val="45000"/>
              <a:buFont typeface="StarSymbol"/>
              <a:buChar char=""/>
            </a:pPr>
            <a:r>
              <a:rPr lang="en-US" sz="2000">
                <a:latin typeface="Book Antiqua"/>
              </a:rPr>
              <a:t>Sixth Outline Level</a:t>
            </a:r>
            <a:endParaRPr/>
          </a:p>
          <a:p>
            <a:pPr lvl="6">
              <a:buSzPct val="45000"/>
              <a:buFont typeface="StarSymbol"/>
              <a:buChar char=""/>
            </a:pPr>
            <a:r>
              <a:rPr lang="en-US" sz="2000">
                <a:latin typeface="Book Antiqua"/>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4.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flipV="1">
            <a:off x="5791320" y="2940120"/>
            <a:ext cx="360" cy="1322640"/>
          </a:xfrm>
          <a:prstGeom prst="straightConnector1">
            <a:avLst/>
          </a:prstGeom>
          <a:noFill/>
          <a:ln w="38160">
            <a:solidFill>
              <a:schemeClr val="dk2"/>
            </a:solidFill>
            <a:round/>
            <a:tailEnd len="lg" type="triangle" w="lg"/>
          </a:ln>
        </p:spPr>
        <p:style>
          <a:lnRef idx="0"/>
          <a:fillRef idx="0"/>
          <a:effectRef idx="0"/>
          <a:fontRef idx="minor"/>
        </p:style>
      </p:sp>
      <p:sp>
        <p:nvSpPr>
          <p:cNvPr id="86" name="CustomShape 2"/>
          <p:cNvSpPr/>
          <p:nvPr/>
        </p:nvSpPr>
        <p:spPr>
          <a:xfrm>
            <a:off x="1084320" y="4462920"/>
            <a:ext cx="9413640" cy="1473840"/>
          </a:xfrm>
          <a:prstGeom prst="rect">
            <a:avLst/>
          </a:prstGeom>
          <a:noFill/>
          <a:ln>
            <a:noFill/>
          </a:ln>
        </p:spPr>
        <p:style>
          <a:lnRef idx="0"/>
          <a:fillRef idx="0"/>
          <a:effectRef idx="0"/>
          <a:fontRef idx="minor"/>
        </p:style>
        <p:txBody>
          <a:bodyPr tIns="91440" bIns="91440"/>
          <a:p>
            <a:pPr>
              <a:lnSpc>
                <a:spcPct val="100000"/>
              </a:lnSpc>
            </a:pPr>
            <a:r>
              <a:rPr lang="en-US" sz="2400" strike="noStrike">
                <a:solidFill>
                  <a:srgbClr val="434343"/>
                </a:solidFill>
                <a:latin typeface="Book Antiqua"/>
              </a:rPr>
              <a:t>Technology has the opportunity to completely disrupt conventional education system by democratizing learning</a:t>
            </a:r>
            <a:endParaRPr/>
          </a:p>
        </p:txBody>
      </p:sp>
      <p:pic>
        <p:nvPicPr>
          <p:cNvPr id="87" name="Picture 1" descr=""/>
          <p:cNvPicPr/>
          <p:nvPr/>
        </p:nvPicPr>
        <p:blipFill>
          <a:blip r:embed="rId1"/>
          <a:stretch/>
        </p:blipFill>
        <p:spPr>
          <a:xfrm>
            <a:off x="1754640" y="1219320"/>
            <a:ext cx="8303400" cy="1350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5" name="Picture 2" descr=""/>
          <p:cNvPicPr/>
          <p:nvPr/>
        </p:nvPicPr>
        <p:blipFill>
          <a:blip r:embed="rId1"/>
          <a:stretch/>
        </p:blipFill>
        <p:spPr>
          <a:xfrm>
            <a:off x="10118520" y="6123960"/>
            <a:ext cx="1523520" cy="209160"/>
          </a:xfrm>
          <a:prstGeom prst="rect">
            <a:avLst/>
          </a:prstGeom>
          <a:ln>
            <a:noFill/>
          </a:ln>
        </p:spPr>
      </p:pic>
      <p:sp>
        <p:nvSpPr>
          <p:cNvPr id="136"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37"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Dependency Injection </a:t>
            </a:r>
            <a:endParaRPr/>
          </a:p>
        </p:txBody>
      </p:sp>
      <p:sp>
        <p:nvSpPr>
          <p:cNvPr id="138" name="Line 3"/>
          <p:cNvSpPr/>
          <p:nvPr/>
        </p:nvSpPr>
        <p:spPr>
          <a:xfrm flipV="1">
            <a:off x="445320" y="1172160"/>
            <a:ext cx="11312640" cy="35280"/>
          </a:xfrm>
          <a:prstGeom prst="line">
            <a:avLst/>
          </a:prstGeom>
          <a:ln w="38160">
            <a:solidFill>
              <a:srgbClr val="c00000"/>
            </a:solidFill>
            <a:round/>
          </a:ln>
        </p:spPr>
      </p:sp>
      <p:sp>
        <p:nvSpPr>
          <p:cNvPr id="139" name="Line 4"/>
          <p:cNvSpPr/>
          <p:nvPr/>
        </p:nvSpPr>
        <p:spPr>
          <a:xfrm flipV="1">
            <a:off x="679680" y="6732000"/>
            <a:ext cx="10792080" cy="8640"/>
          </a:xfrm>
          <a:prstGeom prst="line">
            <a:avLst/>
          </a:prstGeom>
          <a:ln w="38160">
            <a:solidFill>
              <a:schemeClr val="bg1">
                <a:lumMod val="75000"/>
              </a:schemeClr>
            </a:solidFill>
            <a:round/>
          </a:ln>
        </p:spPr>
      </p:sp>
      <p:sp>
        <p:nvSpPr>
          <p:cNvPr id="140" name="CustomShape 5"/>
          <p:cNvSpPr/>
          <p:nvPr/>
        </p:nvSpPr>
        <p:spPr>
          <a:xfrm>
            <a:off x="419400" y="1305720"/>
            <a:ext cx="11312280" cy="243468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Book Antiqua"/>
              </a:rPr>
              <a:t>Implicit Annotation</a:t>
            </a:r>
            <a:endParaRPr/>
          </a:p>
          <a:p>
            <a:pPr>
              <a:lnSpc>
                <a:spcPct val="100000"/>
              </a:lnSpc>
            </a:pPr>
            <a:r>
              <a:rPr lang="en-US" sz="1400" strike="noStrike">
                <a:solidFill>
                  <a:srgbClr val="000000"/>
                </a:solidFill>
                <a:latin typeface="Book Antiqua"/>
              </a:rPr>
              <a:t>If you plan to minify your code, your service names will get renamed and break your app.</a:t>
            </a:r>
            <a:endParaRPr/>
          </a:p>
          <a:p>
            <a:pPr>
              <a:lnSpc>
                <a:spcPct val="100000"/>
              </a:lnSpc>
            </a:pPr>
            <a:r>
              <a:rPr lang="en-US" sz="1400" strike="noStrike">
                <a:solidFill>
                  <a:srgbClr val="000000"/>
                </a:solidFill>
                <a:latin typeface="Book Antiqua"/>
              </a:rPr>
              <a:t>The simplest way to get hold of the dependencies is to assume that the function parameter names are the names of the dependencies.</a:t>
            </a:r>
            <a:endParaRPr/>
          </a:p>
          <a:p>
            <a:pPr>
              <a:lnSpc>
                <a:spcPct val="100000"/>
              </a:lnSpc>
            </a:pPr>
            <a:endParaRPr/>
          </a:p>
          <a:p>
            <a:pPr>
              <a:lnSpc>
                <a:spcPct val="100000"/>
              </a:lnSpc>
            </a:pPr>
            <a:r>
              <a:rPr lang="en-US" sz="1400" strike="noStrike">
                <a:solidFill>
                  <a:srgbClr val="000000"/>
                </a:solidFill>
                <a:latin typeface="Book Antiqua"/>
              </a:rPr>
              <a:t>someModule.controller('MyController', function($scope, greeter) {</a:t>
            </a:r>
            <a:endParaRPr/>
          </a:p>
          <a:p>
            <a:pPr>
              <a:lnSpc>
                <a:spcPct val="100000"/>
              </a:lnSpc>
            </a:pPr>
            <a:r>
              <a:rPr lang="en-US" sz="1400" strike="noStrike">
                <a:solidFill>
                  <a:srgbClr val="000000"/>
                </a:solidFill>
                <a:latin typeface="Book Antiqua"/>
              </a:rPr>
              <a:t>  </a:t>
            </a:r>
            <a:r>
              <a:rPr lang="en-US" sz="1400" strike="noStrike">
                <a:solidFill>
                  <a:srgbClr val="000000"/>
                </a:solidFill>
                <a:latin typeface="Book Antiqua"/>
              </a:rPr>
              <a:t>// ...</a:t>
            </a:r>
            <a:endParaRPr/>
          </a:p>
          <a:p>
            <a:pPr>
              <a:lnSpc>
                <a:spcPct val="100000"/>
              </a:lnSpc>
            </a:pPr>
            <a:r>
              <a:rPr lang="en-US" sz="1400" strike="noStrike">
                <a:solidFill>
                  <a:srgbClr val="000000"/>
                </a:solidFill>
                <a:latin typeface="Book Antiqua"/>
              </a:rPr>
              <a:t>});</a:t>
            </a:r>
            <a:endParaRPr/>
          </a:p>
          <a:p>
            <a:pPr>
              <a:lnSpc>
                <a:spcPct val="100000"/>
              </a:lnSpc>
            </a:pPr>
            <a:endParaRPr/>
          </a:p>
          <a:p>
            <a:pPr>
              <a:lnSpc>
                <a:spcPct val="100000"/>
              </a:lnSpc>
            </a:pPr>
            <a:r>
              <a:rPr lang="en-US" sz="1400" strike="noStrike">
                <a:solidFill>
                  <a:srgbClr val="000000"/>
                </a:solidFill>
                <a:latin typeface="Book Antiqua"/>
              </a:rPr>
              <a:t>You can add an ng-strict-di directive on the same element as ng-app to opt into strict DI mode:</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1" name="Picture 2" descr=""/>
          <p:cNvPicPr/>
          <p:nvPr/>
        </p:nvPicPr>
        <p:blipFill>
          <a:blip r:embed="rId1"/>
          <a:stretch/>
        </p:blipFill>
        <p:spPr>
          <a:xfrm>
            <a:off x="10118520" y="6123960"/>
            <a:ext cx="1523520" cy="209160"/>
          </a:xfrm>
          <a:prstGeom prst="rect">
            <a:avLst/>
          </a:prstGeom>
          <a:ln>
            <a:noFill/>
          </a:ln>
        </p:spPr>
      </p:pic>
      <p:sp>
        <p:nvSpPr>
          <p:cNvPr id="142"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43"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r>
              <a:rPr b="1" lang="en-US" sz="4400">
                <a:latin typeface="Times New Roman"/>
              </a:rPr>
              <a:t>Module 5: $http and Server Interaction</a:t>
            </a:r>
            <a:endParaRPr/>
          </a:p>
        </p:txBody>
      </p:sp>
      <p:sp>
        <p:nvSpPr>
          <p:cNvPr id="144" name="Line 3"/>
          <p:cNvSpPr/>
          <p:nvPr/>
        </p:nvSpPr>
        <p:spPr>
          <a:xfrm flipV="1">
            <a:off x="445320" y="1172160"/>
            <a:ext cx="11312640" cy="35280"/>
          </a:xfrm>
          <a:prstGeom prst="line">
            <a:avLst/>
          </a:prstGeom>
          <a:ln w="38160">
            <a:solidFill>
              <a:srgbClr val="c00000"/>
            </a:solidFill>
            <a:round/>
          </a:ln>
        </p:spPr>
      </p:sp>
      <p:sp>
        <p:nvSpPr>
          <p:cNvPr id="145" name="Line 4"/>
          <p:cNvSpPr/>
          <p:nvPr/>
        </p:nvSpPr>
        <p:spPr>
          <a:xfrm flipV="1">
            <a:off x="679680" y="6732000"/>
            <a:ext cx="10792080" cy="8640"/>
          </a:xfrm>
          <a:prstGeom prst="line">
            <a:avLst/>
          </a:prstGeom>
          <a:ln w="38160">
            <a:solidFill>
              <a:schemeClr val="bg1">
                <a:lumMod val="75000"/>
              </a:schemeClr>
            </a:solidFill>
            <a:round/>
          </a:ln>
        </p:spPr>
      </p:sp>
      <p:sp>
        <p:nvSpPr>
          <p:cNvPr id="146" name="CustomShape 5"/>
          <p:cNvSpPr/>
          <p:nvPr/>
        </p:nvSpPr>
        <p:spPr>
          <a:xfrm>
            <a:off x="419400" y="1305720"/>
            <a:ext cx="11312280" cy="11869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Book Antiqua"/>
              </a:rPr>
              <a:t>$http service</a:t>
            </a:r>
            <a:endParaRPr/>
          </a:p>
          <a:p>
            <a:pPr>
              <a:lnSpc>
                <a:spcPct val="100000"/>
              </a:lnSpc>
            </a:pPr>
            <a:endParaRPr/>
          </a:p>
          <a:p>
            <a:pPr>
              <a:lnSpc>
                <a:spcPct val="100000"/>
              </a:lnSpc>
            </a:pPr>
            <a:r>
              <a:rPr lang="en-US" sz="2400" strike="noStrike">
                <a:solidFill>
                  <a:srgbClr val="000000"/>
                </a:solidFill>
                <a:latin typeface="Book Antiqua"/>
              </a:rPr>
              <a:t>$resource service</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7" name="Picture 2" descr=""/>
          <p:cNvPicPr/>
          <p:nvPr/>
        </p:nvPicPr>
        <p:blipFill>
          <a:blip r:embed="rId1"/>
          <a:stretch/>
        </p:blipFill>
        <p:spPr>
          <a:xfrm>
            <a:off x="10118520" y="6123960"/>
            <a:ext cx="1523520" cy="209160"/>
          </a:xfrm>
          <a:prstGeom prst="rect">
            <a:avLst/>
          </a:prstGeom>
          <a:ln>
            <a:noFill/>
          </a:ln>
        </p:spPr>
      </p:pic>
      <p:sp>
        <p:nvSpPr>
          <p:cNvPr id="148"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49" name="CustomShape 2"/>
          <p:cNvSpPr/>
          <p:nvPr/>
        </p:nvSpPr>
        <p:spPr>
          <a:xfrm>
            <a:off x="586080" y="304920"/>
            <a:ext cx="10386360" cy="759960"/>
          </a:xfrm>
          <a:prstGeom prst="rect">
            <a:avLst/>
          </a:prstGeom>
          <a:noFill/>
          <a:ln>
            <a:noFill/>
          </a:ln>
        </p:spPr>
        <p:style>
          <a:lnRef idx="0"/>
          <a:fillRef idx="0"/>
          <a:effectRef idx="0"/>
          <a:fontRef idx="minor"/>
        </p:style>
        <p:txBody>
          <a:bodyPr lIns="90000" rIns="90000" tIns="45000" bIns="45000"/>
          <a:p>
            <a:r>
              <a:rPr b="1" lang="en-US" sz="4400">
                <a:latin typeface="Times New Roman"/>
              </a:rPr>
              <a:t>$http service</a:t>
            </a:r>
            <a:endParaRPr/>
          </a:p>
        </p:txBody>
      </p:sp>
      <p:sp>
        <p:nvSpPr>
          <p:cNvPr id="150" name="Line 3"/>
          <p:cNvSpPr/>
          <p:nvPr/>
        </p:nvSpPr>
        <p:spPr>
          <a:xfrm flipV="1">
            <a:off x="445320" y="1172160"/>
            <a:ext cx="11312640" cy="35280"/>
          </a:xfrm>
          <a:prstGeom prst="line">
            <a:avLst/>
          </a:prstGeom>
          <a:ln w="38160">
            <a:solidFill>
              <a:srgbClr val="c00000"/>
            </a:solidFill>
            <a:round/>
          </a:ln>
        </p:spPr>
      </p:sp>
      <p:sp>
        <p:nvSpPr>
          <p:cNvPr id="151" name="Line 4"/>
          <p:cNvSpPr/>
          <p:nvPr/>
        </p:nvSpPr>
        <p:spPr>
          <a:xfrm flipV="1">
            <a:off x="679680" y="6732000"/>
            <a:ext cx="10792080" cy="8640"/>
          </a:xfrm>
          <a:prstGeom prst="line">
            <a:avLst/>
          </a:prstGeom>
          <a:ln w="38160">
            <a:solidFill>
              <a:schemeClr val="bg1">
                <a:lumMod val="75000"/>
              </a:schemeClr>
            </a:solidFill>
            <a:round/>
          </a:ln>
        </p:spPr>
      </p:sp>
      <p:sp>
        <p:nvSpPr>
          <p:cNvPr id="152" name="CustomShape 5"/>
          <p:cNvSpPr/>
          <p:nvPr/>
        </p:nvSpPr>
        <p:spPr>
          <a:xfrm>
            <a:off x="419400" y="1305720"/>
            <a:ext cx="11312280" cy="1919880"/>
          </a:xfrm>
          <a:prstGeom prst="rect">
            <a:avLst/>
          </a:prstGeom>
          <a:noFill/>
          <a:ln>
            <a:noFill/>
          </a:ln>
        </p:spPr>
        <p:style>
          <a:lnRef idx="0"/>
          <a:fillRef idx="0"/>
          <a:effectRef idx="0"/>
          <a:fontRef idx="minor"/>
        </p:style>
        <p:txBody>
          <a:bodyPr lIns="90000" rIns="90000" tIns="45000" bIns="45000"/>
          <a:p>
            <a:pPr>
              <a:lnSpc>
                <a:spcPct val="100000"/>
              </a:lnSpc>
            </a:pPr>
            <a:r>
              <a:rPr lang="en-US" sz="2000" strike="noStrike">
                <a:solidFill>
                  <a:srgbClr val="000000"/>
                </a:solidFill>
                <a:latin typeface="Book Antiqua"/>
              </a:rPr>
              <a:t>The $http service is a core Angular service that facilitates communication with the remote HTTP servers via the browser's XMLHttpRequest object or via JSONP. </a:t>
            </a:r>
            <a:endParaRPr/>
          </a:p>
          <a:p>
            <a:pPr>
              <a:lnSpc>
                <a:spcPct val="100000"/>
              </a:lnSpc>
            </a:pPr>
            <a:endParaRPr/>
          </a:p>
          <a:p>
            <a:pPr>
              <a:lnSpc>
                <a:spcPct val="100000"/>
              </a:lnSpc>
            </a:pPr>
            <a:r>
              <a:rPr lang="en-US" sz="2000" strike="noStrike">
                <a:solidFill>
                  <a:srgbClr val="000000"/>
                </a:solidFill>
                <a:latin typeface="Book Antiqua"/>
              </a:rPr>
              <a:t>The $http service is a function which takes a single argument — a configuration object — that is used to generate an HTTP request and returns a promise with two $http specific methods: success and error. </a:t>
            </a:r>
            <a:endParaRPr/>
          </a:p>
        </p:txBody>
      </p:sp>
      <p:sp>
        <p:nvSpPr>
          <p:cNvPr id="153" name="TextShape 6"/>
          <p:cNvSpPr txBox="1"/>
          <p:nvPr/>
        </p:nvSpPr>
        <p:spPr>
          <a:xfrm>
            <a:off x="568800" y="3567960"/>
            <a:ext cx="4277520" cy="3633840"/>
          </a:xfrm>
          <a:prstGeom prst="rect">
            <a:avLst/>
          </a:prstGeom>
          <a:noFill/>
          <a:ln>
            <a:noFill/>
          </a:ln>
        </p:spPr>
        <p:txBody>
          <a:bodyPr lIns="90000" rIns="90000" tIns="45000" bIns="45000"/>
          <a:p>
            <a:pPr>
              <a:lnSpc>
                <a:spcPct val="100000"/>
              </a:lnSpc>
            </a:pPr>
            <a:r>
              <a:rPr lang="en-US" sz="1000">
                <a:latin typeface="Consolas"/>
              </a:rPr>
              <a:t>// Simple GET request example :</a:t>
            </a:r>
            <a:endParaRPr/>
          </a:p>
          <a:p>
            <a:pPr>
              <a:lnSpc>
                <a:spcPct val="100000"/>
              </a:lnSpc>
            </a:pPr>
            <a:r>
              <a:rPr lang="en-US" sz="1000">
                <a:solidFill>
                  <a:srgbClr val="333333"/>
                </a:solidFill>
                <a:latin typeface="Consolas"/>
                <a:ea typeface="Consolas"/>
              </a:rPr>
              <a:t>    </a:t>
            </a:r>
            <a:r>
              <a:rPr lang="en-US" sz="1000">
                <a:solidFill>
                  <a:srgbClr val="333333"/>
                </a:solidFill>
                <a:latin typeface="Consolas"/>
                <a:ea typeface="Consolas"/>
              </a:rPr>
              <a:t>$http.get(</a:t>
            </a:r>
            <a:r>
              <a:rPr lang="en-US" sz="1000">
                <a:solidFill>
                  <a:srgbClr val="dd1144"/>
                </a:solidFill>
                <a:latin typeface="Consolas"/>
                <a:ea typeface="Consolas"/>
              </a:rPr>
              <a:t>'/someUrl'</a:t>
            </a:r>
            <a:r>
              <a:rPr lang="en-US" sz="1000">
                <a:solidFill>
                  <a:srgbClr val="333333"/>
                </a:solidFill>
                <a:latin typeface="Consolas"/>
                <a:ea typeface="Consolas"/>
              </a:rPr>
              <a:t>).</a:t>
            </a:r>
            <a:endParaRPr/>
          </a:p>
          <a:p>
            <a:pPr>
              <a:lnSpc>
                <a:spcPct val="100000"/>
              </a:lnSpc>
            </a:pPr>
            <a:r>
              <a:rPr lang="en-US" sz="1000">
                <a:solidFill>
                  <a:srgbClr val="333333"/>
                </a:solidFill>
                <a:latin typeface="Consolas"/>
                <a:ea typeface="Consolas"/>
              </a:rPr>
              <a:t>    </a:t>
            </a:r>
            <a:r>
              <a:rPr lang="en-US" sz="1000">
                <a:solidFill>
                  <a:srgbClr val="333333"/>
                </a:solidFill>
                <a:latin typeface="Consolas"/>
                <a:ea typeface="Consolas"/>
              </a:rPr>
              <a:t>success(function(data, status, headers, config) {</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this callback will be called asynchronously</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when the response is available</a:t>
            </a:r>
            <a:endParaRPr/>
          </a:p>
          <a:p>
            <a:pPr>
              <a:lnSpc>
                <a:spcPct val="100000"/>
              </a:lnSpc>
            </a:pPr>
            <a:r>
              <a:rPr lang="en-US">
                <a:latin typeface="Consolas"/>
              </a:rPr>
              <a:t>  </a:t>
            </a:r>
            <a:r>
              <a:rPr lang="en-US" sz="1000">
                <a:solidFill>
                  <a:srgbClr val="333333"/>
                </a:solidFill>
                <a:latin typeface="Consolas"/>
                <a:ea typeface="Consolas"/>
              </a:rPr>
              <a:t>}).</a:t>
            </a:r>
            <a:endParaRPr/>
          </a:p>
          <a:p>
            <a:pPr>
              <a:lnSpc>
                <a:spcPct val="100000"/>
              </a:lnSpc>
            </a:pPr>
            <a:r>
              <a:rPr lang="en-US" sz="1000">
                <a:solidFill>
                  <a:srgbClr val="333333"/>
                </a:solidFill>
                <a:latin typeface="Consolas"/>
                <a:ea typeface="Consolas"/>
              </a:rPr>
              <a:t>    </a:t>
            </a:r>
            <a:r>
              <a:rPr lang="en-US" sz="1000">
                <a:solidFill>
                  <a:srgbClr val="333333"/>
                </a:solidFill>
                <a:latin typeface="Consolas"/>
                <a:ea typeface="Consolas"/>
              </a:rPr>
              <a:t>error(function(data, status, headers, config) {</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called asynchronously if an error occurs</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or server returns response with an error status.</a:t>
            </a:r>
            <a:endParaRPr/>
          </a:p>
          <a:p>
            <a:pPr>
              <a:lnSpc>
                <a:spcPct val="100000"/>
              </a:lnSpc>
            </a:pPr>
            <a:r>
              <a:rPr lang="en-US">
                <a:latin typeface="Consolas"/>
              </a:rPr>
              <a:t>  </a:t>
            </a:r>
            <a:r>
              <a:rPr lang="en-US" sz="1000">
                <a:solidFill>
                  <a:srgbClr val="333333"/>
                </a:solidFill>
                <a:latin typeface="Consolas"/>
                <a:ea typeface="Consolas"/>
              </a:rPr>
              <a:t>});</a:t>
            </a:r>
            <a:endParaRPr/>
          </a:p>
          <a:p>
            <a:pPr>
              <a:lnSpc>
                <a:spcPct val="100000"/>
              </a:lnSpc>
            </a:pPr>
            <a:endParaRPr/>
          </a:p>
        </p:txBody>
      </p:sp>
      <p:sp>
        <p:nvSpPr>
          <p:cNvPr id="154" name="TextShape 7"/>
          <p:cNvSpPr txBox="1"/>
          <p:nvPr/>
        </p:nvSpPr>
        <p:spPr>
          <a:xfrm>
            <a:off x="5852160" y="3573000"/>
            <a:ext cx="4255920" cy="3742200"/>
          </a:xfrm>
          <a:prstGeom prst="rect">
            <a:avLst/>
          </a:prstGeom>
          <a:noFill/>
          <a:ln>
            <a:noFill/>
          </a:ln>
        </p:spPr>
        <p:txBody>
          <a:bodyPr lIns="90000" rIns="90000" tIns="45000" bIns="45000"/>
          <a:p>
            <a:pPr>
              <a:lnSpc>
                <a:spcPct val="100000"/>
              </a:lnSpc>
            </a:pPr>
            <a:r>
              <a:rPr lang="en-US" sz="1000">
                <a:latin typeface="Consolas"/>
              </a:rPr>
              <a:t>// Simple POST request example (passing data) :</a:t>
            </a:r>
            <a:endParaRPr/>
          </a:p>
          <a:p>
            <a:pPr>
              <a:lnSpc>
                <a:spcPct val="100000"/>
              </a:lnSpc>
            </a:pPr>
            <a:r>
              <a:rPr lang="en-US" sz="1000">
                <a:solidFill>
                  <a:srgbClr val="333333"/>
                </a:solidFill>
                <a:latin typeface="Consolas"/>
                <a:ea typeface="Consolas"/>
              </a:rPr>
              <a:t>$http.post(</a:t>
            </a:r>
            <a:r>
              <a:rPr lang="en-US" sz="1000">
                <a:solidFill>
                  <a:srgbClr val="dd1144"/>
                </a:solidFill>
                <a:latin typeface="Consolas"/>
                <a:ea typeface="Consolas"/>
              </a:rPr>
              <a:t>'/someUrl'</a:t>
            </a:r>
            <a:r>
              <a:rPr lang="en-US" sz="1000">
                <a:solidFill>
                  <a:srgbClr val="333333"/>
                </a:solidFill>
                <a:latin typeface="Consolas"/>
                <a:ea typeface="Consolas"/>
              </a:rPr>
              <a:t>, {msg:</a:t>
            </a:r>
            <a:r>
              <a:rPr lang="en-US" sz="1000">
                <a:solidFill>
                  <a:srgbClr val="dd1144"/>
                </a:solidFill>
                <a:latin typeface="Consolas"/>
                <a:ea typeface="Consolas"/>
              </a:rPr>
              <a:t>'hello word!'</a:t>
            </a:r>
            <a:r>
              <a:rPr lang="en-US" sz="1000">
                <a:solidFill>
                  <a:srgbClr val="333333"/>
                </a:solidFill>
                <a:latin typeface="Consolas"/>
                <a:ea typeface="Consolas"/>
              </a:rPr>
              <a:t>}).</a:t>
            </a:r>
            <a:r>
              <a:rPr lang="en-US">
                <a:latin typeface="Consolas"/>
              </a:rPr>
              <a:t>  </a:t>
            </a:r>
            <a:r>
              <a:rPr lang="en-US" sz="1000">
                <a:solidFill>
                  <a:srgbClr val="333333"/>
                </a:solidFill>
                <a:latin typeface="Consolas"/>
                <a:ea typeface="Consolas"/>
              </a:rPr>
              <a:t>success(function(data, status, headers, config) {</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this callback will be called asynchronously</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when the response is available</a:t>
            </a:r>
            <a:endParaRPr/>
          </a:p>
          <a:p>
            <a:pPr>
              <a:lnSpc>
                <a:spcPct val="100000"/>
              </a:lnSpc>
            </a:pPr>
            <a:r>
              <a:rPr lang="en-US">
                <a:latin typeface="Consolas"/>
              </a:rPr>
              <a:t>  </a:t>
            </a:r>
            <a:r>
              <a:rPr lang="en-US" sz="1000">
                <a:solidFill>
                  <a:srgbClr val="333333"/>
                </a:solidFill>
                <a:latin typeface="Consolas"/>
                <a:ea typeface="Consolas"/>
              </a:rPr>
              <a:t>}).                                        </a:t>
            </a:r>
            <a:r>
              <a:rPr lang="en-US" sz="1000">
                <a:solidFill>
                  <a:srgbClr val="333333"/>
                </a:solidFill>
                <a:latin typeface="Consolas"/>
                <a:ea typeface="Consolas"/>
              </a:rPr>
              <a:t>error(function(data, status, headers, config) {</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called asynchronously if an error occurs</a:t>
            </a:r>
            <a:endParaRPr/>
          </a:p>
          <a:p>
            <a:pPr>
              <a:lnSpc>
                <a:spcPct val="100000"/>
              </a:lnSpc>
            </a:pPr>
            <a:r>
              <a:rPr lang="en-US">
                <a:solidFill>
                  <a:srgbClr val="333333"/>
                </a:solidFill>
                <a:latin typeface="Consolas"/>
                <a:ea typeface="Consolas"/>
              </a:rPr>
              <a:t>    </a:t>
            </a:r>
            <a:r>
              <a:rPr lang="en-US" sz="1000">
                <a:solidFill>
                  <a:srgbClr val="999988"/>
                </a:solidFill>
                <a:latin typeface="Consolas"/>
                <a:ea typeface="Consolas"/>
              </a:rPr>
              <a:t>// or server returns response with an error status.</a:t>
            </a:r>
            <a:endParaRPr/>
          </a:p>
          <a:p>
            <a:pPr>
              <a:lnSpc>
                <a:spcPct val="100000"/>
              </a:lnSpc>
            </a:pPr>
            <a:r>
              <a:rPr lang="en-US">
                <a:latin typeface="Consolas"/>
              </a:rPr>
              <a:t>  </a:t>
            </a:r>
            <a:r>
              <a:rPr lang="en-US" sz="1000">
                <a:solidFill>
                  <a:srgbClr val="333333"/>
                </a:solidFill>
                <a:latin typeface="Consolas"/>
                <a:ea typeface="Consolas"/>
              </a:rPr>
              <a:t>});</a:t>
            </a:r>
            <a:endParaRPr/>
          </a:p>
          <a:p>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55" name="Picture 2" descr=""/>
          <p:cNvPicPr/>
          <p:nvPr/>
        </p:nvPicPr>
        <p:blipFill>
          <a:blip r:embed="rId1"/>
          <a:stretch/>
        </p:blipFill>
        <p:spPr>
          <a:xfrm>
            <a:off x="10118520" y="6123960"/>
            <a:ext cx="1523520" cy="209160"/>
          </a:xfrm>
          <a:prstGeom prst="rect">
            <a:avLst/>
          </a:prstGeom>
          <a:ln>
            <a:noFill/>
          </a:ln>
        </p:spPr>
      </p:pic>
      <p:sp>
        <p:nvSpPr>
          <p:cNvPr id="156"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57" name="CustomShape 2"/>
          <p:cNvSpPr/>
          <p:nvPr/>
        </p:nvSpPr>
        <p:spPr>
          <a:xfrm>
            <a:off x="586080" y="304920"/>
            <a:ext cx="10386360" cy="759960"/>
          </a:xfrm>
          <a:prstGeom prst="rect">
            <a:avLst/>
          </a:prstGeom>
          <a:noFill/>
          <a:ln>
            <a:noFill/>
          </a:ln>
        </p:spPr>
        <p:style>
          <a:lnRef idx="0"/>
          <a:fillRef idx="0"/>
          <a:effectRef idx="0"/>
          <a:fontRef idx="minor"/>
        </p:style>
        <p:txBody>
          <a:bodyPr lIns="90000" rIns="90000" tIns="45000" bIns="45000"/>
          <a:p>
            <a:r>
              <a:rPr b="1" lang="en-US" sz="4400">
                <a:latin typeface="Times New Roman"/>
              </a:rPr>
              <a:t>$http service</a:t>
            </a:r>
            <a:endParaRPr/>
          </a:p>
        </p:txBody>
      </p:sp>
      <p:sp>
        <p:nvSpPr>
          <p:cNvPr id="158" name="Line 3"/>
          <p:cNvSpPr/>
          <p:nvPr/>
        </p:nvSpPr>
        <p:spPr>
          <a:xfrm flipV="1">
            <a:off x="445320" y="1172160"/>
            <a:ext cx="11312640" cy="35280"/>
          </a:xfrm>
          <a:prstGeom prst="line">
            <a:avLst/>
          </a:prstGeom>
          <a:ln w="38160">
            <a:solidFill>
              <a:srgbClr val="c00000"/>
            </a:solidFill>
            <a:round/>
          </a:ln>
        </p:spPr>
      </p:sp>
      <p:sp>
        <p:nvSpPr>
          <p:cNvPr id="159" name="Line 4"/>
          <p:cNvSpPr/>
          <p:nvPr/>
        </p:nvSpPr>
        <p:spPr>
          <a:xfrm flipV="1">
            <a:off x="679680" y="6732000"/>
            <a:ext cx="10792080" cy="8640"/>
          </a:xfrm>
          <a:prstGeom prst="line">
            <a:avLst/>
          </a:prstGeom>
          <a:ln w="38160">
            <a:solidFill>
              <a:schemeClr val="bg1">
                <a:lumMod val="75000"/>
              </a:schemeClr>
            </a:solidFill>
            <a:round/>
          </a:ln>
        </p:spPr>
      </p:sp>
      <p:sp>
        <p:nvSpPr>
          <p:cNvPr id="160" name="CustomShape 5"/>
          <p:cNvSpPr/>
          <p:nvPr/>
        </p:nvSpPr>
        <p:spPr>
          <a:xfrm>
            <a:off x="419400" y="1305720"/>
            <a:ext cx="11312280" cy="1005120"/>
          </a:xfrm>
          <a:prstGeom prst="rect">
            <a:avLst/>
          </a:prstGeom>
          <a:noFill/>
          <a:ln>
            <a:noFill/>
          </a:ln>
        </p:spPr>
        <p:style>
          <a:lnRef idx="0"/>
          <a:fillRef idx="0"/>
          <a:effectRef idx="0"/>
          <a:fontRef idx="minor"/>
        </p:style>
        <p:txBody>
          <a:bodyPr lIns="90000" rIns="90000" tIns="45000" bIns="45000"/>
          <a:p>
            <a:r>
              <a:rPr lang="en-US" sz="2000" strike="noStrike">
                <a:solidFill>
                  <a:srgbClr val="000000"/>
                </a:solidFill>
                <a:latin typeface="Book Antiqua"/>
                <a:ea typeface="Helvetica;Arial"/>
              </a:rPr>
              <a:t>A response status code between 200 and 299 is considered a success status and will result in the success callback being called. Note that if the response is a redirect, XMLHttpRequest will transparently follow it, meaning that the error callback will not be called for such responses.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1" name="Picture 2" descr=""/>
          <p:cNvPicPr/>
          <p:nvPr/>
        </p:nvPicPr>
        <p:blipFill>
          <a:blip r:embed="rId1"/>
          <a:stretch/>
        </p:blipFill>
        <p:spPr>
          <a:xfrm>
            <a:off x="10118520" y="6123960"/>
            <a:ext cx="1523520" cy="209160"/>
          </a:xfrm>
          <a:prstGeom prst="rect">
            <a:avLst/>
          </a:prstGeom>
          <a:ln>
            <a:noFill/>
          </a:ln>
        </p:spPr>
      </p:pic>
      <p:sp>
        <p:nvSpPr>
          <p:cNvPr id="162"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63" name="CustomShape 2"/>
          <p:cNvSpPr/>
          <p:nvPr/>
        </p:nvSpPr>
        <p:spPr>
          <a:xfrm>
            <a:off x="586080" y="304920"/>
            <a:ext cx="10386360" cy="759960"/>
          </a:xfrm>
          <a:prstGeom prst="rect">
            <a:avLst/>
          </a:prstGeom>
          <a:noFill/>
          <a:ln>
            <a:noFill/>
          </a:ln>
        </p:spPr>
        <p:style>
          <a:lnRef idx="0"/>
          <a:fillRef idx="0"/>
          <a:effectRef idx="0"/>
          <a:fontRef idx="minor"/>
        </p:style>
        <p:txBody>
          <a:bodyPr lIns="90000" rIns="90000" tIns="45000" bIns="45000"/>
          <a:p>
            <a:r>
              <a:rPr b="1" lang="en-US" sz="4400">
                <a:latin typeface="Times New Roman"/>
              </a:rPr>
              <a:t>$resource service</a:t>
            </a:r>
            <a:endParaRPr/>
          </a:p>
        </p:txBody>
      </p:sp>
      <p:sp>
        <p:nvSpPr>
          <p:cNvPr id="164" name="Line 3"/>
          <p:cNvSpPr/>
          <p:nvPr/>
        </p:nvSpPr>
        <p:spPr>
          <a:xfrm flipV="1">
            <a:off x="445320" y="1172160"/>
            <a:ext cx="11312640" cy="35280"/>
          </a:xfrm>
          <a:prstGeom prst="line">
            <a:avLst/>
          </a:prstGeom>
          <a:ln w="38160">
            <a:solidFill>
              <a:srgbClr val="c00000"/>
            </a:solidFill>
            <a:round/>
          </a:ln>
        </p:spPr>
      </p:sp>
      <p:sp>
        <p:nvSpPr>
          <p:cNvPr id="165" name="Line 4"/>
          <p:cNvSpPr/>
          <p:nvPr/>
        </p:nvSpPr>
        <p:spPr>
          <a:xfrm flipV="1">
            <a:off x="679680" y="6732000"/>
            <a:ext cx="10792080" cy="8640"/>
          </a:xfrm>
          <a:prstGeom prst="line">
            <a:avLst/>
          </a:prstGeom>
          <a:ln w="38160">
            <a:solidFill>
              <a:schemeClr val="bg1">
                <a:lumMod val="75000"/>
              </a:schemeClr>
            </a:solidFill>
            <a:round/>
          </a:ln>
        </p:spPr>
      </p:sp>
      <p:sp>
        <p:nvSpPr>
          <p:cNvPr id="166" name="CustomShape 5"/>
          <p:cNvSpPr/>
          <p:nvPr/>
        </p:nvSpPr>
        <p:spPr>
          <a:xfrm>
            <a:off x="419400" y="1305720"/>
            <a:ext cx="11312280" cy="5028120"/>
          </a:xfrm>
          <a:prstGeom prst="rect">
            <a:avLst/>
          </a:prstGeom>
          <a:noFill/>
          <a:ln>
            <a:noFill/>
          </a:ln>
        </p:spPr>
        <p:style>
          <a:lnRef idx="0"/>
          <a:fillRef idx="0"/>
          <a:effectRef idx="0"/>
          <a:fontRef idx="minor"/>
        </p:style>
        <p:txBody>
          <a:bodyPr lIns="90000" rIns="90000" tIns="45000" bIns="45000"/>
          <a:p>
            <a:r>
              <a:rPr lang="en-US" strike="noStrike">
                <a:solidFill>
                  <a:srgbClr val="000000"/>
                </a:solidFill>
                <a:latin typeface="Book Antiqua"/>
                <a:ea typeface="Helvetica;Arial"/>
              </a:rPr>
              <a:t>A factory which creates a resource object that lets you interact with RESTful server-side data sources.</a:t>
            </a:r>
            <a:endParaRPr/>
          </a:p>
          <a:p>
            <a:endParaRPr/>
          </a:p>
          <a:p>
            <a:r>
              <a:rPr lang="en-US" strike="noStrike">
                <a:solidFill>
                  <a:srgbClr val="000000"/>
                </a:solidFill>
                <a:latin typeface="Book Antiqua"/>
                <a:ea typeface="Helvetica;Arial"/>
              </a:rPr>
              <a:t>The returned resource object has action methods which provide high-level behaviors without the need to interact with the low level $http service. $resource is a higher level service than $http.</a:t>
            </a:r>
            <a:endParaRPr/>
          </a:p>
          <a:p>
            <a:endParaRPr/>
          </a:p>
          <a:p>
            <a:r>
              <a:rPr lang="en-US" strike="noStrike">
                <a:solidFill>
                  <a:srgbClr val="000000"/>
                </a:solidFill>
                <a:latin typeface="Book Antiqua"/>
                <a:ea typeface="Helvetica;Arial"/>
              </a:rPr>
              <a:t>Requires the ngResource module to be installed: </a:t>
            </a:r>
            <a:endParaRPr/>
          </a:p>
          <a:p>
            <a:pPr>
              <a:lnSpc>
                <a:spcPct val="100000"/>
              </a:lnSpc>
              <a:buFont typeface="StarSymbol"/>
              <a:buAutoNum type="arabicParenR"/>
            </a:pPr>
            <a:r>
              <a:rPr lang="en-US" strike="noStrike">
                <a:solidFill>
                  <a:srgbClr val="000000"/>
                </a:solidFill>
                <a:latin typeface="Book Antiqua"/>
                <a:ea typeface="Helvetica;Arial"/>
              </a:rPr>
              <a:t>First include angular-resource.js in your HTML:</a:t>
            </a:r>
            <a:endParaRPr/>
          </a:p>
          <a:p>
            <a:pPr lvl="1">
              <a:lnSpc>
                <a:spcPct val="100000"/>
              </a:lnSpc>
              <a:buFont typeface="StarSymbol"/>
              <a:buAutoNum type="arabicParenR"/>
            </a:pPr>
            <a:r>
              <a:rPr lang="en-US" strike="noStrike">
                <a:solidFill>
                  <a:srgbClr val="000000"/>
                </a:solidFill>
                <a:latin typeface="Book Antiqua"/>
                <a:ea typeface="Helvetica;Arial"/>
              </a:rPr>
              <a:t>&lt;script src="angular.js"&gt;</a:t>
            </a:r>
            <a:endParaRPr/>
          </a:p>
          <a:p>
            <a:pPr lvl="1">
              <a:lnSpc>
                <a:spcPct val="100000"/>
              </a:lnSpc>
              <a:buFont typeface="StarSymbol"/>
              <a:buAutoNum type="arabicParenR"/>
            </a:pPr>
            <a:r>
              <a:rPr lang="en-US" strike="noStrike">
                <a:solidFill>
                  <a:srgbClr val="000000"/>
                </a:solidFill>
                <a:latin typeface="Book Antiqua"/>
                <a:ea typeface="Helvetica;Arial"/>
              </a:rPr>
              <a:t>&lt;script src="angular-resource.js"&gt;</a:t>
            </a:r>
            <a:endParaRPr/>
          </a:p>
          <a:p>
            <a:pPr>
              <a:lnSpc>
                <a:spcPct val="100000"/>
              </a:lnSpc>
              <a:buFont typeface="StarSymbol"/>
              <a:buAutoNum type="arabicParenR"/>
            </a:pPr>
            <a:r>
              <a:rPr lang="en-US" strike="noStrike">
                <a:solidFill>
                  <a:srgbClr val="000000"/>
                </a:solidFill>
                <a:latin typeface="Book Antiqua"/>
                <a:ea typeface="Helvetica;Arial"/>
              </a:rPr>
              <a:t>Then load the module in your application by adding it as a dependent module:</a:t>
            </a:r>
            <a:r>
              <a:rPr lang="en-US" strike="noStrike">
                <a:solidFill>
                  <a:srgbClr val="000000"/>
                </a:solidFill>
                <a:latin typeface="Book Antiqua"/>
                <a:ea typeface="Helvetica;Arial"/>
              </a:rPr>
              <a:t>	</a:t>
            </a:r>
            <a:endParaRPr/>
          </a:p>
          <a:p>
            <a:pPr lvl="1">
              <a:lnSpc>
                <a:spcPct val="100000"/>
              </a:lnSpc>
              <a:buFont typeface="StarSymbol"/>
              <a:buAutoNum type="arabicParenR"/>
            </a:pPr>
            <a:r>
              <a:rPr lang="en-US" strike="noStrike">
                <a:solidFill>
                  <a:srgbClr val="000000"/>
                </a:solidFill>
                <a:latin typeface="Book Antiqua"/>
                <a:ea typeface="Helvetica;Arial"/>
              </a:rPr>
              <a:t>angular.module('app', ['ngResource']);</a:t>
            </a:r>
            <a:endParaRPr/>
          </a:p>
          <a:p>
            <a:pPr>
              <a:lnSpc>
                <a:spcPct val="100000"/>
              </a:lnSpc>
            </a:pPr>
            <a:r>
              <a:rPr lang="en-US" strike="noStrike">
                <a:solidFill>
                  <a:srgbClr val="000000"/>
                </a:solidFill>
                <a:latin typeface="Book Antiqua"/>
                <a:ea typeface="Helvetica;Arial"/>
              </a:rPr>
              <a:t>
</a:t>
            </a:r>
            <a:r>
              <a:rPr lang="en-US" strike="noStrike">
                <a:solidFill>
                  <a:srgbClr val="000000"/>
                </a:solidFill>
                <a:latin typeface="Book Antiqua"/>
                <a:ea typeface="Helvetica;Arial"/>
              </a:rPr>
              <a:t>Default actions in a resource: </a:t>
            </a:r>
            <a:r>
              <a:rPr lang="en-US" strike="noStrike">
                <a:solidFill>
                  <a:srgbClr val="000000"/>
                </a:solidFill>
                <a:latin typeface="Book Antiqua"/>
                <a:ea typeface="Helvetica;Arial"/>
              </a:rPr>
              <a:t>
</a:t>
            </a:r>
            <a:r>
              <a:rPr lang="en-US" strike="noStrike">
                <a:solidFill>
                  <a:srgbClr val="000000"/>
                </a:solidFill>
                <a:latin typeface="Book Antiqua"/>
                <a:ea typeface="Helvetica;Arial"/>
              </a:rPr>
              <a:t>{ 'get':    {method:'GET'},</a:t>
            </a:r>
            <a:endParaRPr/>
          </a:p>
          <a:p>
            <a:pPr>
              <a:lnSpc>
                <a:spcPct val="100000"/>
              </a:lnSpc>
            </a:pPr>
            <a:r>
              <a:rPr lang="en-US" strike="noStrike">
                <a:solidFill>
                  <a:srgbClr val="000000"/>
                </a:solidFill>
                <a:latin typeface="Book Antiqua"/>
                <a:ea typeface="Helvetica;Arial"/>
              </a:rPr>
              <a:t>  </a:t>
            </a:r>
            <a:r>
              <a:rPr lang="en-US" strike="noStrike">
                <a:solidFill>
                  <a:srgbClr val="000000"/>
                </a:solidFill>
                <a:latin typeface="Book Antiqua"/>
                <a:ea typeface="Helvetica;Arial"/>
              </a:rPr>
              <a:t>'save':   {method:'POST'},</a:t>
            </a:r>
            <a:endParaRPr/>
          </a:p>
          <a:p>
            <a:pPr>
              <a:lnSpc>
                <a:spcPct val="100000"/>
              </a:lnSpc>
            </a:pPr>
            <a:r>
              <a:rPr lang="en-US" strike="noStrike">
                <a:solidFill>
                  <a:srgbClr val="000000"/>
                </a:solidFill>
                <a:latin typeface="Book Antiqua"/>
                <a:ea typeface="Helvetica;Arial"/>
              </a:rPr>
              <a:t>  </a:t>
            </a:r>
            <a:r>
              <a:rPr lang="en-US" strike="noStrike">
                <a:solidFill>
                  <a:srgbClr val="000000"/>
                </a:solidFill>
                <a:latin typeface="Book Antiqua"/>
                <a:ea typeface="Helvetica;Arial"/>
              </a:rPr>
              <a:t>'query':  {method:'GET', isArray:true},</a:t>
            </a:r>
            <a:endParaRPr/>
          </a:p>
          <a:p>
            <a:pPr>
              <a:lnSpc>
                <a:spcPct val="100000"/>
              </a:lnSpc>
            </a:pPr>
            <a:r>
              <a:rPr lang="en-US" strike="noStrike">
                <a:solidFill>
                  <a:srgbClr val="000000"/>
                </a:solidFill>
                <a:latin typeface="Book Antiqua"/>
                <a:ea typeface="Helvetica;Arial"/>
              </a:rPr>
              <a:t>  </a:t>
            </a:r>
            <a:r>
              <a:rPr lang="en-US" strike="noStrike">
                <a:solidFill>
                  <a:srgbClr val="000000"/>
                </a:solidFill>
                <a:latin typeface="Book Antiqua"/>
                <a:ea typeface="Helvetica;Arial"/>
              </a:rPr>
              <a:t>'remove': {method:'DELETE'},</a:t>
            </a:r>
            <a:endParaRPr/>
          </a:p>
          <a:p>
            <a:pPr>
              <a:lnSpc>
                <a:spcPct val="100000"/>
              </a:lnSpc>
            </a:pPr>
            <a:r>
              <a:rPr lang="en-US" strike="noStrike">
                <a:solidFill>
                  <a:srgbClr val="000000"/>
                </a:solidFill>
                <a:latin typeface="Book Antiqua"/>
                <a:ea typeface="Helvetica;Arial"/>
              </a:rPr>
              <a:t>  </a:t>
            </a:r>
            <a:r>
              <a:rPr lang="en-US" strike="noStrike">
                <a:solidFill>
                  <a:srgbClr val="000000"/>
                </a:solidFill>
                <a:latin typeface="Book Antiqua"/>
                <a:ea typeface="Helvetica;Arial"/>
              </a:rPr>
              <a:t>'delete': {method:'DELETE'}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67" name="Picture 2" descr=""/>
          <p:cNvPicPr/>
          <p:nvPr/>
        </p:nvPicPr>
        <p:blipFill>
          <a:blip r:embed="rId1"/>
          <a:stretch/>
        </p:blipFill>
        <p:spPr>
          <a:xfrm>
            <a:off x="10118520" y="6123960"/>
            <a:ext cx="1523520" cy="209160"/>
          </a:xfrm>
          <a:prstGeom prst="rect">
            <a:avLst/>
          </a:prstGeom>
          <a:ln>
            <a:noFill/>
          </a:ln>
        </p:spPr>
      </p:pic>
      <p:sp>
        <p:nvSpPr>
          <p:cNvPr id="168"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69" name="CustomShape 2"/>
          <p:cNvSpPr/>
          <p:nvPr/>
        </p:nvSpPr>
        <p:spPr>
          <a:xfrm>
            <a:off x="574560" y="210960"/>
            <a:ext cx="10386360" cy="639000"/>
          </a:xfrm>
          <a:prstGeom prst="rect">
            <a:avLst/>
          </a:prstGeom>
          <a:noFill/>
          <a:ln>
            <a:noFill/>
          </a:ln>
        </p:spPr>
        <p:style>
          <a:lnRef idx="0"/>
          <a:fillRef idx="0"/>
          <a:effectRef idx="0"/>
          <a:fontRef idx="minor"/>
        </p:style>
        <p:txBody>
          <a:bodyPr lIns="90000" rIns="90000" tIns="45000" bIns="45000"/>
          <a:p>
            <a:pPr>
              <a:lnSpc>
                <a:spcPct val="150000"/>
              </a:lnSpc>
            </a:pPr>
            <a:r>
              <a:rPr b="1" lang="en-US" sz="3600" strike="noStrike">
                <a:solidFill>
                  <a:srgbClr val="c00000"/>
                </a:solidFill>
                <a:latin typeface="Times New Roman"/>
                <a:ea typeface="Arial"/>
              </a:rPr>
              <a:t>Any Questions</a:t>
            </a:r>
            <a:endParaRPr/>
          </a:p>
        </p:txBody>
      </p:sp>
      <p:sp>
        <p:nvSpPr>
          <p:cNvPr id="170" name="Line 3"/>
          <p:cNvSpPr/>
          <p:nvPr/>
        </p:nvSpPr>
        <p:spPr>
          <a:xfrm flipV="1">
            <a:off x="445320" y="1172160"/>
            <a:ext cx="11312640" cy="35280"/>
          </a:xfrm>
          <a:prstGeom prst="line">
            <a:avLst/>
          </a:prstGeom>
          <a:ln w="38160">
            <a:solidFill>
              <a:srgbClr val="c00000"/>
            </a:solidFill>
            <a:round/>
          </a:ln>
        </p:spPr>
      </p:sp>
      <p:sp>
        <p:nvSpPr>
          <p:cNvPr id="171" name="Line 4"/>
          <p:cNvSpPr/>
          <p:nvPr/>
        </p:nvSpPr>
        <p:spPr>
          <a:xfrm flipV="1">
            <a:off x="679680" y="6732000"/>
            <a:ext cx="10792080" cy="8640"/>
          </a:xfrm>
          <a:prstGeom prst="line">
            <a:avLst/>
          </a:prstGeom>
          <a:ln w="38160">
            <a:solidFill>
              <a:schemeClr val="bg1">
                <a:lumMod val="75000"/>
              </a:schemeClr>
            </a:solidFill>
            <a:round/>
          </a:ln>
        </p:spPr>
      </p:sp>
      <p:pic>
        <p:nvPicPr>
          <p:cNvPr id="172" name="Picture 8" descr=""/>
          <p:cNvPicPr/>
          <p:nvPr/>
        </p:nvPicPr>
        <p:blipFill>
          <a:blip r:embed="rId2"/>
          <a:stretch/>
        </p:blipFill>
        <p:spPr>
          <a:xfrm>
            <a:off x="3547440" y="1916640"/>
            <a:ext cx="3251520" cy="32371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3" name="Picture 2" descr=""/>
          <p:cNvPicPr/>
          <p:nvPr/>
        </p:nvPicPr>
        <p:blipFill>
          <a:blip r:embed="rId1"/>
          <a:stretch/>
        </p:blipFill>
        <p:spPr>
          <a:xfrm>
            <a:off x="10118520" y="6123960"/>
            <a:ext cx="1523520" cy="209160"/>
          </a:xfrm>
          <a:prstGeom prst="rect">
            <a:avLst/>
          </a:prstGeom>
          <a:ln>
            <a:noFill/>
          </a:ln>
        </p:spPr>
      </p:pic>
      <p:sp>
        <p:nvSpPr>
          <p:cNvPr id="174"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75" name="CustomShape 2"/>
          <p:cNvSpPr/>
          <p:nvPr/>
        </p:nvSpPr>
        <p:spPr>
          <a:xfrm>
            <a:off x="331200" y="10836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Feedback from learners</a:t>
            </a:r>
            <a:endParaRPr/>
          </a:p>
        </p:txBody>
      </p:sp>
      <p:sp>
        <p:nvSpPr>
          <p:cNvPr id="176" name="Line 3"/>
          <p:cNvSpPr/>
          <p:nvPr/>
        </p:nvSpPr>
        <p:spPr>
          <a:xfrm flipV="1">
            <a:off x="445320" y="1172160"/>
            <a:ext cx="11312640" cy="35280"/>
          </a:xfrm>
          <a:prstGeom prst="line">
            <a:avLst/>
          </a:prstGeom>
          <a:ln w="38160">
            <a:solidFill>
              <a:srgbClr val="c00000"/>
            </a:solidFill>
            <a:round/>
          </a:ln>
        </p:spPr>
      </p:sp>
      <p:sp>
        <p:nvSpPr>
          <p:cNvPr id="177" name="Line 4"/>
          <p:cNvSpPr/>
          <p:nvPr/>
        </p:nvSpPr>
        <p:spPr>
          <a:xfrm flipV="1">
            <a:off x="679680" y="6732000"/>
            <a:ext cx="10792080" cy="8640"/>
          </a:xfrm>
          <a:prstGeom prst="line">
            <a:avLst/>
          </a:prstGeom>
          <a:ln w="38160">
            <a:solidFill>
              <a:schemeClr val="bg1">
                <a:lumMod val="75000"/>
              </a:schemeClr>
            </a:solidFill>
            <a:round/>
          </a:ln>
        </p:spPr>
      </p:sp>
      <p:sp>
        <p:nvSpPr>
          <p:cNvPr id="178" name="CustomShape 5"/>
          <p:cNvSpPr/>
          <p:nvPr/>
        </p:nvSpPr>
        <p:spPr>
          <a:xfrm>
            <a:off x="445320" y="1575360"/>
            <a:ext cx="9923400" cy="45612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ArialMT"/>
              </a:rPr>
              <a:t>Body</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9" name="Picture 2" descr=""/>
          <p:cNvPicPr/>
          <p:nvPr/>
        </p:nvPicPr>
        <p:blipFill>
          <a:blip r:embed="rId1"/>
          <a:stretch/>
        </p:blipFill>
        <p:spPr>
          <a:xfrm>
            <a:off x="10118520" y="6123960"/>
            <a:ext cx="1523520" cy="209160"/>
          </a:xfrm>
          <a:prstGeom prst="rect">
            <a:avLst/>
          </a:prstGeom>
          <a:ln>
            <a:noFill/>
          </a:ln>
        </p:spPr>
      </p:pic>
      <p:sp>
        <p:nvSpPr>
          <p:cNvPr id="180"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81" name="Line 2"/>
          <p:cNvSpPr/>
          <p:nvPr/>
        </p:nvSpPr>
        <p:spPr>
          <a:xfrm flipV="1">
            <a:off x="445320" y="1172160"/>
            <a:ext cx="11312640" cy="35280"/>
          </a:xfrm>
          <a:prstGeom prst="line">
            <a:avLst/>
          </a:prstGeom>
          <a:ln w="38160">
            <a:solidFill>
              <a:srgbClr val="c00000"/>
            </a:solidFill>
            <a:round/>
          </a:ln>
        </p:spPr>
      </p:sp>
      <p:sp>
        <p:nvSpPr>
          <p:cNvPr id="182" name="Line 3"/>
          <p:cNvSpPr/>
          <p:nvPr/>
        </p:nvSpPr>
        <p:spPr>
          <a:xfrm flipV="1">
            <a:off x="679680" y="6732000"/>
            <a:ext cx="10792080" cy="8640"/>
          </a:xfrm>
          <a:prstGeom prst="line">
            <a:avLst/>
          </a:prstGeom>
          <a:ln w="38160">
            <a:solidFill>
              <a:schemeClr val="bg1">
                <a:lumMod val="75000"/>
              </a:schemeClr>
            </a:solidFill>
            <a:round/>
          </a:ln>
        </p:spPr>
      </p:sp>
      <p:pic>
        <p:nvPicPr>
          <p:cNvPr id="183" name="Picture 8" descr=""/>
          <p:cNvPicPr/>
          <p:nvPr/>
        </p:nvPicPr>
        <p:blipFill>
          <a:blip r:embed="rId2"/>
          <a:stretch/>
        </p:blipFill>
        <p:spPr>
          <a:xfrm>
            <a:off x="3506760" y="1600920"/>
            <a:ext cx="4910040" cy="4452480"/>
          </a:xfrm>
          <a:prstGeom prst="rect">
            <a:avLst/>
          </a:prstGeom>
          <a:ln>
            <a:noFill/>
          </a:ln>
          <a:effectLst>
            <a:reflection algn="bl" blurRad="12700" dir="5400000" dist="5000" endPos="28000" rotWithShape="0" stA="38000" sy="-100000"/>
          </a:effectLst>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88" name="Picture 2" descr=""/>
          <p:cNvPicPr/>
          <p:nvPr/>
        </p:nvPicPr>
        <p:blipFill>
          <a:blip r:embed="rId1"/>
          <a:stretch/>
        </p:blipFill>
        <p:spPr>
          <a:xfrm>
            <a:off x="10118520" y="6123960"/>
            <a:ext cx="1523520" cy="209160"/>
          </a:xfrm>
          <a:prstGeom prst="rect">
            <a:avLst/>
          </a:prstGeom>
          <a:ln>
            <a:noFill/>
          </a:ln>
        </p:spPr>
      </p:pic>
      <p:sp>
        <p:nvSpPr>
          <p:cNvPr id="89"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90"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Module 4 </a:t>
            </a:r>
            <a:endParaRPr/>
          </a:p>
        </p:txBody>
      </p:sp>
      <p:sp>
        <p:nvSpPr>
          <p:cNvPr id="91" name="Line 3"/>
          <p:cNvSpPr/>
          <p:nvPr/>
        </p:nvSpPr>
        <p:spPr>
          <a:xfrm flipV="1">
            <a:off x="445320" y="1172160"/>
            <a:ext cx="11312640" cy="35280"/>
          </a:xfrm>
          <a:prstGeom prst="line">
            <a:avLst/>
          </a:prstGeom>
          <a:ln w="38160">
            <a:solidFill>
              <a:srgbClr val="c00000"/>
            </a:solidFill>
            <a:round/>
          </a:ln>
        </p:spPr>
      </p:sp>
      <p:sp>
        <p:nvSpPr>
          <p:cNvPr id="92" name="Line 4"/>
          <p:cNvSpPr/>
          <p:nvPr/>
        </p:nvSpPr>
        <p:spPr>
          <a:xfrm flipV="1">
            <a:off x="679680" y="6732000"/>
            <a:ext cx="10792080" cy="8640"/>
          </a:xfrm>
          <a:prstGeom prst="line">
            <a:avLst/>
          </a:prstGeom>
          <a:ln w="38160">
            <a:solidFill>
              <a:schemeClr val="bg1">
                <a:lumMod val="75000"/>
              </a:schemeClr>
            </a:solidFill>
            <a:round/>
          </a:ln>
        </p:spPr>
      </p:sp>
      <p:sp>
        <p:nvSpPr>
          <p:cNvPr id="93" name="CustomShape 5"/>
          <p:cNvSpPr/>
          <p:nvPr/>
        </p:nvSpPr>
        <p:spPr>
          <a:xfrm>
            <a:off x="445320" y="1575360"/>
            <a:ext cx="11312280" cy="4479480"/>
          </a:xfrm>
          <a:prstGeom prst="rect">
            <a:avLst/>
          </a:prstGeom>
          <a:noFill/>
          <a:ln>
            <a:noFill/>
          </a:ln>
        </p:spPr>
        <p:style>
          <a:lnRef idx="0"/>
          <a:fillRef idx="0"/>
          <a:effectRef idx="0"/>
          <a:fontRef idx="minor"/>
        </p:style>
        <p:txBody>
          <a:bodyPr lIns="90000" rIns="90000" tIns="45000" bIns="45000"/>
          <a:p>
            <a:pPr>
              <a:lnSpc>
                <a:spcPct val="100000"/>
              </a:lnSpc>
            </a:pPr>
            <a:r>
              <a:rPr b="1" lang="en-US" sz="2400" strike="noStrike">
                <a:solidFill>
                  <a:srgbClr val="000000"/>
                </a:solidFill>
                <a:latin typeface="Book Antiqua"/>
              </a:rPr>
              <a:t>Module 4: Under the Hood</a:t>
            </a:r>
            <a:endParaRPr/>
          </a:p>
          <a:p>
            <a:pPr>
              <a:lnSpc>
                <a:spcPct val="100000"/>
              </a:lnSpc>
            </a:pPr>
            <a:r>
              <a:rPr lang="en-US" sz="2400" strike="noStrike">
                <a:solidFill>
                  <a:srgbClr val="000000"/>
                </a:solidFill>
                <a:latin typeface="Book Antiqua"/>
              </a:rPr>
              <a:t>$scope vs. scope</a:t>
            </a:r>
            <a:endParaRPr/>
          </a:p>
          <a:p>
            <a:pPr>
              <a:lnSpc>
                <a:spcPct val="100000"/>
              </a:lnSpc>
            </a:pPr>
            <a:r>
              <a:rPr lang="en-US" sz="2400" strike="noStrike">
                <a:solidFill>
                  <a:srgbClr val="000000"/>
                </a:solidFill>
                <a:latin typeface="Book Antiqua"/>
              </a:rPr>
              <a:t>Controllers Hierarchy</a:t>
            </a:r>
            <a:endParaRPr/>
          </a:p>
          <a:p>
            <a:pPr>
              <a:lnSpc>
                <a:spcPct val="100000"/>
              </a:lnSpc>
            </a:pPr>
            <a:r>
              <a:rPr lang="en-US" sz="2400" strike="noStrike">
                <a:solidFill>
                  <a:srgbClr val="000000"/>
                </a:solidFill>
                <a:latin typeface="Book Antiqua"/>
              </a:rPr>
              <a:t>Providers</a:t>
            </a:r>
            <a:endParaRPr/>
          </a:p>
          <a:p>
            <a:pPr>
              <a:lnSpc>
                <a:spcPct val="100000"/>
              </a:lnSpc>
            </a:pPr>
            <a:r>
              <a:rPr lang="en-US" sz="2400" strike="noStrike">
                <a:solidFill>
                  <a:srgbClr val="000000"/>
                </a:solidFill>
                <a:latin typeface="Book Antiqua"/>
              </a:rPr>
              <a:t>Services</a:t>
            </a:r>
            <a:endParaRPr/>
          </a:p>
          <a:p>
            <a:pPr>
              <a:lnSpc>
                <a:spcPct val="100000"/>
              </a:lnSpc>
            </a:pPr>
            <a:r>
              <a:rPr lang="en-US" sz="2400" strike="noStrike">
                <a:solidFill>
                  <a:srgbClr val="000000"/>
                </a:solidFill>
                <a:latin typeface="Book Antiqua"/>
              </a:rPr>
              <a:t>Factory</a:t>
            </a:r>
            <a:endParaRPr/>
          </a:p>
          <a:p>
            <a:pPr>
              <a:lnSpc>
                <a:spcPct val="100000"/>
              </a:lnSpc>
            </a:pPr>
            <a:r>
              <a:rPr lang="en-US" sz="2400" strike="noStrike">
                <a:solidFill>
                  <a:srgbClr val="000000"/>
                </a:solidFill>
                <a:latin typeface="Book Antiqua"/>
              </a:rPr>
              <a:t>Dependency Injection</a:t>
            </a:r>
            <a:endParaRPr/>
          </a:p>
          <a:p>
            <a:pPr>
              <a:lnSpc>
                <a:spcPct val="100000"/>
              </a:lnSpc>
            </a:pPr>
            <a:endParaRPr/>
          </a:p>
          <a:p>
            <a:pPr>
              <a:lnSpc>
                <a:spcPct val="100000"/>
              </a:lnSpc>
            </a:pPr>
            <a:r>
              <a:rPr b="1" lang="en-US" sz="2400" strike="noStrike">
                <a:solidFill>
                  <a:srgbClr val="000000"/>
                </a:solidFill>
                <a:latin typeface="Book Antiqua"/>
              </a:rPr>
              <a:t>Module 5: $http and Server Interaction</a:t>
            </a:r>
            <a:endParaRPr/>
          </a:p>
          <a:p>
            <a:pPr>
              <a:lnSpc>
                <a:spcPct val="100000"/>
              </a:lnSpc>
            </a:pPr>
            <a:r>
              <a:rPr lang="en-US" sz="2400" strike="noStrike">
                <a:solidFill>
                  <a:srgbClr val="000000"/>
                </a:solidFill>
                <a:latin typeface="Book Antiqua"/>
              </a:rPr>
              <a:t>$http service</a:t>
            </a:r>
            <a:endParaRPr/>
          </a:p>
          <a:p>
            <a:pPr>
              <a:lnSpc>
                <a:spcPct val="100000"/>
              </a:lnSpc>
            </a:pPr>
            <a:r>
              <a:rPr lang="en-US" sz="2400" strike="noStrike">
                <a:solidFill>
                  <a:srgbClr val="000000"/>
                </a:solidFill>
                <a:latin typeface="Book Antiqua"/>
              </a:rPr>
              <a:t>$resource service</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4" name="Picture 2" descr=""/>
          <p:cNvPicPr/>
          <p:nvPr/>
        </p:nvPicPr>
        <p:blipFill>
          <a:blip r:embed="rId1"/>
          <a:stretch/>
        </p:blipFill>
        <p:spPr>
          <a:xfrm>
            <a:off x="10118520" y="6123960"/>
            <a:ext cx="1523520" cy="209160"/>
          </a:xfrm>
          <a:prstGeom prst="rect">
            <a:avLst/>
          </a:prstGeom>
          <a:ln>
            <a:noFill/>
          </a:ln>
        </p:spPr>
      </p:pic>
      <p:sp>
        <p:nvSpPr>
          <p:cNvPr id="95"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96"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$scope vs. scope</a:t>
            </a:r>
            <a:endParaRPr/>
          </a:p>
        </p:txBody>
      </p:sp>
      <p:sp>
        <p:nvSpPr>
          <p:cNvPr id="97" name="Line 3"/>
          <p:cNvSpPr/>
          <p:nvPr/>
        </p:nvSpPr>
        <p:spPr>
          <a:xfrm flipV="1">
            <a:off x="445320" y="1172160"/>
            <a:ext cx="11312640" cy="35280"/>
          </a:xfrm>
          <a:prstGeom prst="line">
            <a:avLst/>
          </a:prstGeom>
          <a:ln w="38160">
            <a:solidFill>
              <a:srgbClr val="c00000"/>
            </a:solidFill>
            <a:round/>
          </a:ln>
        </p:spPr>
      </p:sp>
      <p:sp>
        <p:nvSpPr>
          <p:cNvPr id="98" name="Line 4"/>
          <p:cNvSpPr/>
          <p:nvPr/>
        </p:nvSpPr>
        <p:spPr>
          <a:xfrm flipV="1">
            <a:off x="679680" y="6732000"/>
            <a:ext cx="10792080" cy="8640"/>
          </a:xfrm>
          <a:prstGeom prst="line">
            <a:avLst/>
          </a:prstGeom>
          <a:ln w="38160">
            <a:solidFill>
              <a:schemeClr val="bg1">
                <a:lumMod val="75000"/>
              </a:schemeClr>
            </a:solidFill>
            <a:round/>
          </a:ln>
        </p:spPr>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99" name="Picture 2" descr=""/>
          <p:cNvPicPr/>
          <p:nvPr/>
        </p:nvPicPr>
        <p:blipFill>
          <a:blip r:embed="rId1"/>
          <a:stretch/>
        </p:blipFill>
        <p:spPr>
          <a:xfrm>
            <a:off x="10118520" y="6123960"/>
            <a:ext cx="1523520" cy="209160"/>
          </a:xfrm>
          <a:prstGeom prst="rect">
            <a:avLst/>
          </a:prstGeom>
          <a:ln>
            <a:noFill/>
          </a:ln>
        </p:spPr>
      </p:pic>
      <p:sp>
        <p:nvSpPr>
          <p:cNvPr id="100"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01"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Controllers Hierarchy </a:t>
            </a:r>
            <a:endParaRPr/>
          </a:p>
        </p:txBody>
      </p:sp>
      <p:sp>
        <p:nvSpPr>
          <p:cNvPr id="102" name="Line 3"/>
          <p:cNvSpPr/>
          <p:nvPr/>
        </p:nvSpPr>
        <p:spPr>
          <a:xfrm flipV="1">
            <a:off x="445320" y="1172160"/>
            <a:ext cx="11312640" cy="35280"/>
          </a:xfrm>
          <a:prstGeom prst="line">
            <a:avLst/>
          </a:prstGeom>
          <a:ln w="38160">
            <a:solidFill>
              <a:srgbClr val="c00000"/>
            </a:solidFill>
            <a:round/>
          </a:ln>
        </p:spPr>
      </p:sp>
      <p:sp>
        <p:nvSpPr>
          <p:cNvPr id="103" name="Line 4"/>
          <p:cNvSpPr/>
          <p:nvPr/>
        </p:nvSpPr>
        <p:spPr>
          <a:xfrm flipV="1">
            <a:off x="679680" y="6732000"/>
            <a:ext cx="10792080" cy="8640"/>
          </a:xfrm>
          <a:prstGeom prst="line">
            <a:avLst/>
          </a:prstGeom>
          <a:ln w="38160">
            <a:solidFill>
              <a:schemeClr val="bg1">
                <a:lumMod val="75000"/>
              </a:schemeClr>
            </a:solidFill>
            <a:round/>
          </a:ln>
        </p:spPr>
      </p:sp>
      <p:pic>
        <p:nvPicPr>
          <p:cNvPr id="104" name="Picture 10" descr=""/>
          <p:cNvPicPr/>
          <p:nvPr/>
        </p:nvPicPr>
        <p:blipFill>
          <a:blip r:embed="rId2"/>
          <a:stretch/>
        </p:blipFill>
        <p:spPr>
          <a:xfrm>
            <a:off x="2990880" y="1690560"/>
            <a:ext cx="6210000" cy="34761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05" name="Picture 2" descr=""/>
          <p:cNvPicPr/>
          <p:nvPr/>
        </p:nvPicPr>
        <p:blipFill>
          <a:blip r:embed="rId1"/>
          <a:stretch/>
        </p:blipFill>
        <p:spPr>
          <a:xfrm>
            <a:off x="10118520" y="6123960"/>
            <a:ext cx="1523520" cy="209160"/>
          </a:xfrm>
          <a:prstGeom prst="rect">
            <a:avLst/>
          </a:prstGeom>
          <a:ln>
            <a:noFill/>
          </a:ln>
        </p:spPr>
      </p:pic>
      <p:sp>
        <p:nvSpPr>
          <p:cNvPr id="106"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07"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Providers</a:t>
            </a:r>
            <a:endParaRPr/>
          </a:p>
        </p:txBody>
      </p:sp>
      <p:sp>
        <p:nvSpPr>
          <p:cNvPr id="108" name="Line 3"/>
          <p:cNvSpPr/>
          <p:nvPr/>
        </p:nvSpPr>
        <p:spPr>
          <a:xfrm flipV="1">
            <a:off x="445320" y="1172160"/>
            <a:ext cx="11312640" cy="35280"/>
          </a:xfrm>
          <a:prstGeom prst="line">
            <a:avLst/>
          </a:prstGeom>
          <a:ln w="38160">
            <a:solidFill>
              <a:srgbClr val="c00000"/>
            </a:solidFill>
            <a:round/>
          </a:ln>
        </p:spPr>
      </p:sp>
      <p:sp>
        <p:nvSpPr>
          <p:cNvPr id="109" name="Line 4"/>
          <p:cNvSpPr/>
          <p:nvPr/>
        </p:nvSpPr>
        <p:spPr>
          <a:xfrm flipV="1">
            <a:off x="679680" y="6732000"/>
            <a:ext cx="10792080" cy="8640"/>
          </a:xfrm>
          <a:prstGeom prst="line">
            <a:avLst/>
          </a:prstGeom>
          <a:ln w="38160">
            <a:solidFill>
              <a:schemeClr val="bg1">
                <a:lumMod val="75000"/>
              </a:schemeClr>
            </a:solidFill>
            <a:round/>
          </a:ln>
        </p:spPr>
      </p:sp>
      <p:sp>
        <p:nvSpPr>
          <p:cNvPr id="110" name="CustomShape 5"/>
          <p:cNvSpPr/>
          <p:nvPr/>
        </p:nvSpPr>
        <p:spPr>
          <a:xfrm>
            <a:off x="419400" y="1553760"/>
            <a:ext cx="11312280" cy="283356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333333"/>
                </a:solidFill>
                <a:latin typeface="Helvetica Neue"/>
              </a:rPr>
              <a:t>Provider is the core type and all the other types are just syntactic sugar on top of it. It is the most verbose with the most abilities. </a:t>
            </a:r>
            <a:r>
              <a:rPr lang="en-US" strike="noStrike">
                <a:solidFill>
                  <a:srgbClr val="333333"/>
                </a:solidFill>
                <a:latin typeface="Helvetica Neue"/>
              </a:rPr>
              <a:t>
</a:t>
            </a:r>
            <a:endParaRPr/>
          </a:p>
          <a:p>
            <a:pPr>
              <a:lnSpc>
                <a:spcPct val="100000"/>
              </a:lnSpc>
            </a:pPr>
            <a:r>
              <a:rPr lang="en-US" strike="noStrike">
                <a:solidFill>
                  <a:srgbClr val="333333"/>
                </a:solidFill>
                <a:latin typeface="Helvetica Neue"/>
              </a:rPr>
              <a:t>The Provider recipe is syntactically defined as a custom type that implements a $get method. This method is a factory function just like the one we use in the Factory recipe. In fact, if you define a Factory recipe, an empty Provider type with the $get method set to your factory function is automatically created under the hood.</a:t>
            </a:r>
            <a:endParaRPr/>
          </a:p>
          <a:p>
            <a:pPr>
              <a:lnSpc>
                <a:spcPct val="100000"/>
              </a:lnSpc>
            </a:pPr>
            <a:endParaRPr/>
          </a:p>
          <a:p>
            <a:pPr>
              <a:lnSpc>
                <a:spcPct val="100000"/>
              </a:lnSpc>
            </a:pPr>
            <a:r>
              <a:rPr lang="en-US" strike="noStrike">
                <a:solidFill>
                  <a:srgbClr val="333333"/>
                </a:solidFill>
                <a:latin typeface="Helvetica Neue"/>
              </a:rPr>
              <a:t>You should use the Provider recipe only when you want to expose an API for application-wide configuration that must be made before the application starts. This is usually interesting only for reusable services whose behavior might need to vary slightly between applications.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1" name="Picture 2" descr=""/>
          <p:cNvPicPr/>
          <p:nvPr/>
        </p:nvPicPr>
        <p:blipFill>
          <a:blip r:embed="rId1"/>
          <a:stretch/>
        </p:blipFill>
        <p:spPr>
          <a:xfrm>
            <a:off x="10118520" y="6123960"/>
            <a:ext cx="1523520" cy="209160"/>
          </a:xfrm>
          <a:prstGeom prst="rect">
            <a:avLst/>
          </a:prstGeom>
          <a:ln>
            <a:noFill/>
          </a:ln>
        </p:spPr>
      </p:pic>
      <p:sp>
        <p:nvSpPr>
          <p:cNvPr id="112"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13"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Services</a:t>
            </a:r>
            <a:endParaRPr/>
          </a:p>
        </p:txBody>
      </p:sp>
      <p:sp>
        <p:nvSpPr>
          <p:cNvPr id="114" name="Line 3"/>
          <p:cNvSpPr/>
          <p:nvPr/>
        </p:nvSpPr>
        <p:spPr>
          <a:xfrm flipV="1">
            <a:off x="445320" y="1172160"/>
            <a:ext cx="11312640" cy="35280"/>
          </a:xfrm>
          <a:prstGeom prst="line">
            <a:avLst/>
          </a:prstGeom>
          <a:ln w="38160">
            <a:solidFill>
              <a:srgbClr val="c00000"/>
            </a:solidFill>
            <a:round/>
          </a:ln>
        </p:spPr>
      </p:sp>
      <p:sp>
        <p:nvSpPr>
          <p:cNvPr id="115" name="Line 4"/>
          <p:cNvSpPr/>
          <p:nvPr/>
        </p:nvSpPr>
        <p:spPr>
          <a:xfrm flipV="1">
            <a:off x="679680" y="6732000"/>
            <a:ext cx="10792080" cy="8640"/>
          </a:xfrm>
          <a:prstGeom prst="line">
            <a:avLst/>
          </a:prstGeom>
          <a:ln w="38160">
            <a:solidFill>
              <a:schemeClr val="bg1">
                <a:lumMod val="75000"/>
              </a:schemeClr>
            </a:solidFill>
            <a:round/>
          </a:ln>
        </p:spPr>
      </p:sp>
      <p:sp>
        <p:nvSpPr>
          <p:cNvPr id="116" name="CustomShape 5"/>
          <p:cNvSpPr/>
          <p:nvPr/>
        </p:nvSpPr>
        <p:spPr>
          <a:xfrm>
            <a:off x="419400" y="1473120"/>
            <a:ext cx="11312280" cy="22924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Book Antiqua"/>
              </a:rPr>
              <a:t>Angular services are substitutable objects that are wired together using </a:t>
            </a:r>
            <a:r>
              <a:rPr lang="en-US" strike="noStrike" u="sng">
                <a:solidFill>
                  <a:srgbClr val="cc9900"/>
                </a:solidFill>
                <a:latin typeface="Book Antiqua"/>
              </a:rPr>
              <a:t>dependency injection (DI)</a:t>
            </a:r>
            <a:r>
              <a:rPr lang="en-US" strike="noStrike">
                <a:solidFill>
                  <a:srgbClr val="000000"/>
                </a:solidFill>
                <a:latin typeface="Book Antiqua"/>
              </a:rPr>
              <a:t>. You can use services to organize and share code across your app.</a:t>
            </a:r>
            <a:endParaRPr/>
          </a:p>
          <a:p>
            <a:pPr>
              <a:lnSpc>
                <a:spcPct val="100000"/>
              </a:lnSpc>
            </a:pPr>
            <a:endParaRPr/>
          </a:p>
          <a:p>
            <a:pPr>
              <a:lnSpc>
                <a:spcPct val="100000"/>
              </a:lnSpc>
            </a:pPr>
            <a:r>
              <a:rPr lang="en-US" strike="noStrike">
                <a:solidFill>
                  <a:srgbClr val="000000"/>
                </a:solidFill>
                <a:latin typeface="Book Antiqua"/>
              </a:rPr>
              <a:t>Angular services are:</a:t>
            </a:r>
            <a:endParaRPr/>
          </a:p>
          <a:p>
            <a:pPr lvl="1">
              <a:lnSpc>
                <a:spcPct val="100000"/>
              </a:lnSpc>
              <a:buFont typeface="Arial"/>
              <a:buChar char="•"/>
            </a:pPr>
            <a:r>
              <a:rPr lang="en-US" strike="noStrike">
                <a:solidFill>
                  <a:srgbClr val="000000"/>
                </a:solidFill>
                <a:latin typeface="Book Antiqua"/>
              </a:rPr>
              <a:t>Lazily instantiated – Angular only instantiates a service when an application component depends on it.</a:t>
            </a:r>
            <a:endParaRPr/>
          </a:p>
          <a:p>
            <a:pPr lvl="1">
              <a:lnSpc>
                <a:spcPct val="100000"/>
              </a:lnSpc>
              <a:buFont typeface="Arial"/>
              <a:buChar char="•"/>
            </a:pPr>
            <a:r>
              <a:rPr lang="en-US" strike="noStrike">
                <a:solidFill>
                  <a:srgbClr val="000000"/>
                </a:solidFill>
                <a:latin typeface="Book Antiqua"/>
              </a:rPr>
              <a:t>Singletons – Each component dependent on a service gets a reference to the single instance generated by the service factory.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7" name="Picture 2" descr=""/>
          <p:cNvPicPr/>
          <p:nvPr/>
        </p:nvPicPr>
        <p:blipFill>
          <a:blip r:embed="rId1"/>
          <a:stretch/>
        </p:blipFill>
        <p:spPr>
          <a:xfrm>
            <a:off x="10118520" y="6123960"/>
            <a:ext cx="1523520" cy="209160"/>
          </a:xfrm>
          <a:prstGeom prst="rect">
            <a:avLst/>
          </a:prstGeom>
          <a:ln>
            <a:noFill/>
          </a:ln>
        </p:spPr>
      </p:pic>
      <p:sp>
        <p:nvSpPr>
          <p:cNvPr id="118"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19"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Services</a:t>
            </a:r>
            <a:endParaRPr/>
          </a:p>
        </p:txBody>
      </p:sp>
      <p:sp>
        <p:nvSpPr>
          <p:cNvPr id="120" name="Line 3"/>
          <p:cNvSpPr/>
          <p:nvPr/>
        </p:nvSpPr>
        <p:spPr>
          <a:xfrm flipV="1">
            <a:off x="445320" y="1172160"/>
            <a:ext cx="11312640" cy="35280"/>
          </a:xfrm>
          <a:prstGeom prst="line">
            <a:avLst/>
          </a:prstGeom>
          <a:ln w="38160">
            <a:solidFill>
              <a:srgbClr val="c00000"/>
            </a:solidFill>
            <a:round/>
          </a:ln>
        </p:spPr>
      </p:sp>
      <p:sp>
        <p:nvSpPr>
          <p:cNvPr id="121" name="Line 4"/>
          <p:cNvSpPr/>
          <p:nvPr/>
        </p:nvSpPr>
        <p:spPr>
          <a:xfrm flipV="1">
            <a:off x="679680" y="6732000"/>
            <a:ext cx="10792080" cy="8640"/>
          </a:xfrm>
          <a:prstGeom prst="line">
            <a:avLst/>
          </a:prstGeom>
          <a:ln w="38160">
            <a:solidFill>
              <a:schemeClr val="bg1">
                <a:lumMod val="75000"/>
              </a:schemeClr>
            </a:solidFill>
            <a:round/>
          </a:ln>
        </p:spPr>
      </p:sp>
      <p:sp>
        <p:nvSpPr>
          <p:cNvPr id="122" name="CustomShape 5"/>
          <p:cNvSpPr/>
          <p:nvPr/>
        </p:nvSpPr>
        <p:spPr>
          <a:xfrm>
            <a:off x="419400" y="1473120"/>
            <a:ext cx="11312280" cy="22924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Book Antiqua"/>
              </a:rPr>
              <a:t>Angular services are substitutable objects that are wired together using </a:t>
            </a:r>
            <a:r>
              <a:rPr lang="en-US" strike="noStrike" u="sng">
                <a:solidFill>
                  <a:srgbClr val="cc9900"/>
                </a:solidFill>
                <a:latin typeface="Book Antiqua"/>
              </a:rPr>
              <a:t>dependency injection (DI)</a:t>
            </a:r>
            <a:r>
              <a:rPr lang="en-US" strike="noStrike">
                <a:solidFill>
                  <a:srgbClr val="000000"/>
                </a:solidFill>
                <a:latin typeface="Book Antiqua"/>
              </a:rPr>
              <a:t>. You can use services to organize and share code across your app.</a:t>
            </a:r>
            <a:endParaRPr/>
          </a:p>
          <a:p>
            <a:pPr>
              <a:lnSpc>
                <a:spcPct val="100000"/>
              </a:lnSpc>
            </a:pPr>
            <a:endParaRPr/>
          </a:p>
          <a:p>
            <a:pPr>
              <a:lnSpc>
                <a:spcPct val="100000"/>
              </a:lnSpc>
            </a:pPr>
            <a:r>
              <a:rPr lang="en-US" strike="noStrike">
                <a:solidFill>
                  <a:srgbClr val="000000"/>
                </a:solidFill>
                <a:latin typeface="Book Antiqua"/>
              </a:rPr>
              <a:t>Angular services are:</a:t>
            </a:r>
            <a:endParaRPr/>
          </a:p>
          <a:p>
            <a:pPr lvl="1">
              <a:lnSpc>
                <a:spcPct val="100000"/>
              </a:lnSpc>
              <a:buFont typeface="Arial"/>
              <a:buChar char="•"/>
            </a:pPr>
            <a:r>
              <a:rPr lang="en-US" strike="noStrike">
                <a:solidFill>
                  <a:srgbClr val="000000"/>
                </a:solidFill>
                <a:latin typeface="Book Antiqua"/>
              </a:rPr>
              <a:t>Lazily instantiated – Angular only instantiates a service when an application component depends on it.</a:t>
            </a:r>
            <a:endParaRPr/>
          </a:p>
          <a:p>
            <a:pPr lvl="1">
              <a:lnSpc>
                <a:spcPct val="100000"/>
              </a:lnSpc>
              <a:buFont typeface="Arial"/>
              <a:buChar char="•"/>
            </a:pPr>
            <a:r>
              <a:rPr lang="en-US" strike="noStrike">
                <a:solidFill>
                  <a:srgbClr val="000000"/>
                </a:solidFill>
                <a:latin typeface="Book Antiqua"/>
              </a:rPr>
              <a:t>Singletons – Each component dependent on a service gets a reference to the single instance generated by the service factory.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3" name="Picture 2" descr=""/>
          <p:cNvPicPr/>
          <p:nvPr/>
        </p:nvPicPr>
        <p:blipFill>
          <a:blip r:embed="rId1"/>
          <a:stretch/>
        </p:blipFill>
        <p:spPr>
          <a:xfrm>
            <a:off x="10118520" y="6123960"/>
            <a:ext cx="1523520" cy="209160"/>
          </a:xfrm>
          <a:prstGeom prst="rect">
            <a:avLst/>
          </a:prstGeom>
          <a:ln>
            <a:noFill/>
          </a:ln>
        </p:spPr>
      </p:pic>
      <p:sp>
        <p:nvSpPr>
          <p:cNvPr id="124"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25"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Dependency Injection </a:t>
            </a:r>
            <a:endParaRPr/>
          </a:p>
        </p:txBody>
      </p:sp>
      <p:sp>
        <p:nvSpPr>
          <p:cNvPr id="126" name="Line 3"/>
          <p:cNvSpPr/>
          <p:nvPr/>
        </p:nvSpPr>
        <p:spPr>
          <a:xfrm flipV="1">
            <a:off x="445320" y="1172160"/>
            <a:ext cx="11312640" cy="35280"/>
          </a:xfrm>
          <a:prstGeom prst="line">
            <a:avLst/>
          </a:prstGeom>
          <a:ln w="38160">
            <a:solidFill>
              <a:srgbClr val="c00000"/>
            </a:solidFill>
            <a:round/>
          </a:ln>
        </p:spPr>
      </p:sp>
      <p:sp>
        <p:nvSpPr>
          <p:cNvPr id="127" name="Line 4"/>
          <p:cNvSpPr/>
          <p:nvPr/>
        </p:nvSpPr>
        <p:spPr>
          <a:xfrm flipV="1">
            <a:off x="679680" y="6732000"/>
            <a:ext cx="10792080" cy="8640"/>
          </a:xfrm>
          <a:prstGeom prst="line">
            <a:avLst/>
          </a:prstGeom>
          <a:ln w="38160">
            <a:solidFill>
              <a:schemeClr val="bg1">
                <a:lumMod val="75000"/>
              </a:schemeClr>
            </a:solidFill>
            <a:round/>
          </a:ln>
        </p:spPr>
      </p:sp>
      <p:sp>
        <p:nvSpPr>
          <p:cNvPr id="128" name="CustomShape 5"/>
          <p:cNvSpPr/>
          <p:nvPr/>
        </p:nvSpPr>
        <p:spPr>
          <a:xfrm>
            <a:off x="419400" y="1473120"/>
            <a:ext cx="11312280" cy="520092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Book Antiqua"/>
              </a:rPr>
              <a:t>Dependency Injection (DI) is a software design pattern that deals with how components get hold of their dependencies.</a:t>
            </a:r>
            <a:endParaRPr/>
          </a:p>
          <a:p>
            <a:pPr>
              <a:lnSpc>
                <a:spcPct val="100000"/>
              </a:lnSpc>
            </a:pPr>
            <a:endParaRPr/>
          </a:p>
          <a:p>
            <a:pPr>
              <a:lnSpc>
                <a:spcPct val="100000"/>
              </a:lnSpc>
            </a:pPr>
            <a:r>
              <a:rPr lang="en-US" sz="1600" strike="noStrike">
                <a:solidFill>
                  <a:srgbClr val="000000"/>
                </a:solidFill>
                <a:latin typeface="Book Antiqua"/>
              </a:rPr>
              <a:t>The Angular injector subsystem is in charge of creating components, resolving their dependencies, and providing them to other components as requested.</a:t>
            </a:r>
            <a:endParaRPr/>
          </a:p>
          <a:p>
            <a:pPr>
              <a:lnSpc>
                <a:spcPct val="100000"/>
              </a:lnSpc>
            </a:pPr>
            <a:endParaRPr/>
          </a:p>
          <a:p>
            <a:pPr>
              <a:lnSpc>
                <a:spcPct val="100000"/>
              </a:lnSpc>
            </a:pPr>
            <a:r>
              <a:rPr lang="en-US" sz="1600" strike="noStrike">
                <a:solidFill>
                  <a:srgbClr val="000000"/>
                </a:solidFill>
                <a:latin typeface="Book Antiqua"/>
              </a:rPr>
              <a:t>Using Dependency Injection: </a:t>
            </a:r>
            <a:endParaRPr/>
          </a:p>
          <a:p>
            <a:pPr>
              <a:lnSpc>
                <a:spcPct val="100000"/>
              </a:lnSpc>
            </a:pPr>
            <a:r>
              <a:rPr lang="en-US" sz="1600" strike="noStrike">
                <a:solidFill>
                  <a:srgbClr val="000000"/>
                </a:solidFill>
                <a:latin typeface="Book Antiqua"/>
              </a:rPr>
              <a:t>DI is pervasive throughout Angular. You can use it when defining components or when providing run and config blocks for a module.</a:t>
            </a:r>
            <a:endParaRPr/>
          </a:p>
          <a:p>
            <a:pPr>
              <a:lnSpc>
                <a:spcPct val="100000"/>
              </a:lnSpc>
            </a:pPr>
            <a:endParaRPr/>
          </a:p>
          <a:p>
            <a:pPr lvl="1">
              <a:lnSpc>
                <a:spcPct val="100000"/>
              </a:lnSpc>
              <a:buFont typeface="Arial"/>
              <a:buChar char="•"/>
            </a:pPr>
            <a:r>
              <a:rPr lang="en-US" sz="1600" strike="noStrike">
                <a:solidFill>
                  <a:srgbClr val="000000"/>
                </a:solidFill>
                <a:latin typeface="Book Antiqua"/>
              </a:rPr>
              <a:t>Components such as services, directives, filters, and animations are defined by an injectable factory method or constructor function. These components can be injected with "service" and "value" components as dependencies.</a:t>
            </a:r>
            <a:endParaRPr/>
          </a:p>
          <a:p>
            <a:pPr>
              <a:lnSpc>
                <a:spcPct val="100000"/>
              </a:lnSpc>
            </a:pPr>
            <a:endParaRPr/>
          </a:p>
          <a:p>
            <a:pPr lvl="1">
              <a:lnSpc>
                <a:spcPct val="100000"/>
              </a:lnSpc>
              <a:buFont typeface="Arial"/>
              <a:buChar char="•"/>
            </a:pPr>
            <a:r>
              <a:rPr lang="en-US" sz="1600" strike="noStrike">
                <a:solidFill>
                  <a:srgbClr val="000000"/>
                </a:solidFill>
                <a:latin typeface="Book Antiqua"/>
              </a:rPr>
              <a:t>Controllers are defined by a constructor function, which can be injected with any of the "service" and "value" components as dependencies, but they can also be provided with special dependencies. See Controllers below for a list of these special dependencies.</a:t>
            </a:r>
            <a:endParaRPr/>
          </a:p>
          <a:p>
            <a:pPr>
              <a:lnSpc>
                <a:spcPct val="100000"/>
              </a:lnSpc>
            </a:pPr>
            <a:endParaRPr/>
          </a:p>
          <a:p>
            <a:pPr lvl="1">
              <a:lnSpc>
                <a:spcPct val="100000"/>
              </a:lnSpc>
              <a:buFont typeface="Arial"/>
              <a:buChar char="•"/>
            </a:pPr>
            <a:r>
              <a:rPr lang="en-US" sz="1600" strike="noStrike">
                <a:solidFill>
                  <a:srgbClr val="000000"/>
                </a:solidFill>
                <a:latin typeface="Book Antiqua"/>
              </a:rPr>
              <a:t>The run method accepts a function, which can be injected with "service", "value" and "constant" components as dependencies. Note that you cannot inject "providers" into run blocks.</a:t>
            </a:r>
            <a:endParaRPr/>
          </a:p>
          <a:p>
            <a:pPr>
              <a:lnSpc>
                <a:spcPct val="100000"/>
              </a:lnSpc>
            </a:pPr>
            <a:endParaRPr/>
          </a:p>
          <a:p>
            <a:pPr lvl="1">
              <a:lnSpc>
                <a:spcPct val="100000"/>
              </a:lnSpc>
              <a:buFont typeface="Arial"/>
              <a:buChar char="•"/>
            </a:pPr>
            <a:r>
              <a:rPr lang="en-US" sz="1600" strike="noStrike">
                <a:solidFill>
                  <a:srgbClr val="000000"/>
                </a:solidFill>
                <a:latin typeface="Book Antiqua"/>
              </a:rPr>
              <a:t>The config method accepts a function, which can be injected with "provider" and "constant" components as dependencies. Note that you cannot inject "service" or "value" components into configuration.</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10118520" y="6123960"/>
            <a:ext cx="1523520" cy="209160"/>
          </a:xfrm>
          <a:prstGeom prst="rect">
            <a:avLst/>
          </a:prstGeom>
          <a:ln>
            <a:noFill/>
          </a:ln>
        </p:spPr>
      </p:pic>
      <p:sp>
        <p:nvSpPr>
          <p:cNvPr id="130" name="CustomShape 1"/>
          <p:cNvSpPr/>
          <p:nvPr/>
        </p:nvSpPr>
        <p:spPr>
          <a:xfrm>
            <a:off x="10564200" y="6436080"/>
            <a:ext cx="1814760" cy="249120"/>
          </a:xfrm>
          <a:prstGeom prst="rect">
            <a:avLst/>
          </a:prstGeom>
          <a:noFill/>
          <a:ln>
            <a:noFill/>
          </a:ln>
        </p:spPr>
        <p:style>
          <a:lnRef idx="0"/>
          <a:fillRef idx="0"/>
          <a:effectRef idx="0"/>
          <a:fontRef idx="minor"/>
        </p:style>
        <p:txBody>
          <a:bodyPr lIns="90000" rIns="90000" tIns="45000" bIns="45000"/>
          <a:p>
            <a:pPr>
              <a:lnSpc>
                <a:spcPct val="100000"/>
              </a:lnSpc>
            </a:pPr>
            <a:r>
              <a:rPr lang="en-US" sz="1050" strike="noStrike">
                <a:solidFill>
                  <a:srgbClr val="000000"/>
                </a:solidFill>
                <a:latin typeface="Arial"/>
                <a:ea typeface="Arial"/>
              </a:rPr>
              <a:t>Copyright 2013-14</a:t>
            </a:r>
            <a:endParaRPr/>
          </a:p>
        </p:txBody>
      </p:sp>
      <p:sp>
        <p:nvSpPr>
          <p:cNvPr id="131" name="CustomShape 2"/>
          <p:cNvSpPr/>
          <p:nvPr/>
        </p:nvSpPr>
        <p:spPr>
          <a:xfrm>
            <a:off x="586080" y="304920"/>
            <a:ext cx="10386360" cy="760680"/>
          </a:xfrm>
          <a:prstGeom prst="rect">
            <a:avLst/>
          </a:prstGeom>
          <a:noFill/>
          <a:ln>
            <a:noFill/>
          </a:ln>
        </p:spPr>
        <p:style>
          <a:lnRef idx="0"/>
          <a:fillRef idx="0"/>
          <a:effectRef idx="0"/>
          <a:fontRef idx="minor"/>
        </p:style>
        <p:txBody>
          <a:bodyPr lIns="90000" rIns="90000" tIns="45000" bIns="45000"/>
          <a:p>
            <a:pPr>
              <a:lnSpc>
                <a:spcPct val="100000"/>
              </a:lnSpc>
            </a:pPr>
            <a:r>
              <a:rPr b="1" lang="en-US" sz="4400" strike="noStrike">
                <a:solidFill>
                  <a:srgbClr val="c00000"/>
                </a:solidFill>
                <a:latin typeface="Times New Roman"/>
                <a:ea typeface="Arial"/>
              </a:rPr>
              <a:t>Dependency Injection </a:t>
            </a:r>
            <a:endParaRPr/>
          </a:p>
        </p:txBody>
      </p:sp>
      <p:sp>
        <p:nvSpPr>
          <p:cNvPr id="132" name="Line 3"/>
          <p:cNvSpPr/>
          <p:nvPr/>
        </p:nvSpPr>
        <p:spPr>
          <a:xfrm flipV="1">
            <a:off x="445320" y="1172160"/>
            <a:ext cx="11312640" cy="35280"/>
          </a:xfrm>
          <a:prstGeom prst="line">
            <a:avLst/>
          </a:prstGeom>
          <a:ln w="38160">
            <a:solidFill>
              <a:srgbClr val="c00000"/>
            </a:solidFill>
            <a:round/>
          </a:ln>
        </p:spPr>
      </p:sp>
      <p:sp>
        <p:nvSpPr>
          <p:cNvPr id="133" name="Line 4"/>
          <p:cNvSpPr/>
          <p:nvPr/>
        </p:nvSpPr>
        <p:spPr>
          <a:xfrm flipV="1">
            <a:off x="679680" y="6732000"/>
            <a:ext cx="10792080" cy="8640"/>
          </a:xfrm>
          <a:prstGeom prst="line">
            <a:avLst/>
          </a:prstGeom>
          <a:ln w="38160">
            <a:solidFill>
              <a:schemeClr val="bg1">
                <a:lumMod val="75000"/>
              </a:schemeClr>
            </a:solidFill>
            <a:round/>
          </a:ln>
        </p:spPr>
      </p:sp>
      <p:sp>
        <p:nvSpPr>
          <p:cNvPr id="134" name="CustomShape 5"/>
          <p:cNvSpPr/>
          <p:nvPr/>
        </p:nvSpPr>
        <p:spPr>
          <a:xfrm>
            <a:off x="419400" y="1305720"/>
            <a:ext cx="11312280" cy="4992120"/>
          </a:xfrm>
          <a:prstGeom prst="rect">
            <a:avLst/>
          </a:prstGeom>
          <a:noFill/>
          <a:ln>
            <a:noFill/>
          </a:ln>
        </p:spPr>
        <p:style>
          <a:lnRef idx="0"/>
          <a:fillRef idx="0"/>
          <a:effectRef idx="0"/>
          <a:fontRef idx="minor"/>
        </p:style>
        <p:txBody>
          <a:bodyPr lIns="90000" rIns="90000" tIns="45000" bIns="45000"/>
          <a:p>
            <a:pPr>
              <a:lnSpc>
                <a:spcPct val="100000"/>
              </a:lnSpc>
            </a:pPr>
            <a:r>
              <a:rPr lang="en-US" sz="1400" strike="noStrike">
                <a:solidFill>
                  <a:srgbClr val="000000"/>
                </a:solidFill>
                <a:latin typeface="Book Antiqua"/>
              </a:rPr>
              <a:t>Dependency Annotation</a:t>
            </a:r>
            <a:endParaRPr/>
          </a:p>
          <a:p>
            <a:pPr>
              <a:lnSpc>
                <a:spcPct val="100000"/>
              </a:lnSpc>
            </a:pPr>
            <a:r>
              <a:rPr lang="en-US" sz="1400" strike="noStrike">
                <a:solidFill>
                  <a:srgbClr val="000000"/>
                </a:solidFill>
                <a:latin typeface="Book Antiqua"/>
              </a:rPr>
              <a:t>Angular invokes certain functions (like service factories and controllers) via the injector. You need to annotate these functions so that the injector knows what services to inject into the function. Three ways of annotating your code with service name information:</a:t>
            </a:r>
            <a:endParaRPr/>
          </a:p>
          <a:p>
            <a:pPr lvl="1">
              <a:lnSpc>
                <a:spcPct val="100000"/>
              </a:lnSpc>
              <a:buFont typeface="Lucida Sans"/>
              <a:buAutoNum type="arabicPeriod"/>
            </a:pPr>
            <a:r>
              <a:rPr lang="en-US" sz="1400" strike="noStrike">
                <a:solidFill>
                  <a:srgbClr val="000000"/>
                </a:solidFill>
                <a:latin typeface="Book Antiqua"/>
              </a:rPr>
              <a:t>Using the inline array annotation (preferred)</a:t>
            </a:r>
            <a:endParaRPr/>
          </a:p>
          <a:p>
            <a:pPr lvl="1">
              <a:lnSpc>
                <a:spcPct val="100000"/>
              </a:lnSpc>
              <a:buFont typeface="Lucida Sans"/>
              <a:buAutoNum type="arabicPeriod"/>
            </a:pPr>
            <a:r>
              <a:rPr lang="en-US" sz="1400" strike="noStrike">
                <a:solidFill>
                  <a:srgbClr val="000000"/>
                </a:solidFill>
                <a:latin typeface="Book Antiqua"/>
              </a:rPr>
              <a:t>Using the $inject property annotation</a:t>
            </a:r>
            <a:endParaRPr/>
          </a:p>
          <a:p>
            <a:pPr lvl="1">
              <a:lnSpc>
                <a:spcPct val="100000"/>
              </a:lnSpc>
              <a:buFont typeface="Lucida Sans"/>
              <a:buAutoNum type="arabicPeriod"/>
            </a:pPr>
            <a:r>
              <a:rPr lang="en-US" sz="1400" strike="noStrike">
                <a:solidFill>
                  <a:srgbClr val="000000"/>
                </a:solidFill>
                <a:latin typeface="Book Antiqua"/>
              </a:rPr>
              <a:t>Implicitly from the function parameter names (has caveats)</a:t>
            </a:r>
            <a:endParaRPr/>
          </a:p>
          <a:p>
            <a:pPr>
              <a:lnSpc>
                <a:spcPct val="100000"/>
              </a:lnSpc>
            </a:pPr>
            <a:endParaRPr/>
          </a:p>
          <a:p>
            <a:pPr>
              <a:lnSpc>
                <a:spcPct val="100000"/>
              </a:lnSpc>
            </a:pPr>
            <a:r>
              <a:rPr lang="en-US" sz="1400" strike="noStrike">
                <a:solidFill>
                  <a:srgbClr val="000000"/>
                </a:solidFill>
                <a:latin typeface="Book Antiqua"/>
              </a:rPr>
              <a:t>Inline Array Annotation:</a:t>
            </a:r>
            <a:endParaRPr/>
          </a:p>
          <a:p>
            <a:pPr>
              <a:lnSpc>
                <a:spcPct val="100000"/>
              </a:lnSpc>
            </a:pPr>
            <a:r>
              <a:rPr lang="en-US" sz="1400" strike="noStrike">
                <a:solidFill>
                  <a:srgbClr val="000000"/>
                </a:solidFill>
                <a:latin typeface="Book Antiqua"/>
              </a:rPr>
              <a:t>This is the preferred way to annotate application components.</a:t>
            </a:r>
            <a:endParaRPr/>
          </a:p>
          <a:p>
            <a:pPr>
              <a:lnSpc>
                <a:spcPct val="100000"/>
              </a:lnSpc>
            </a:pPr>
            <a:r>
              <a:rPr lang="en-US" sz="1400" strike="noStrike">
                <a:solidFill>
                  <a:srgbClr val="000000"/>
                </a:solidFill>
                <a:latin typeface="Book Antiqua"/>
              </a:rPr>
              <a:t>For example:</a:t>
            </a:r>
            <a:endParaRPr/>
          </a:p>
          <a:p>
            <a:pPr>
              <a:lnSpc>
                <a:spcPct val="100000"/>
              </a:lnSpc>
            </a:pPr>
            <a:r>
              <a:rPr lang="en-US" sz="1400" strike="noStrike">
                <a:solidFill>
                  <a:srgbClr val="000000"/>
                </a:solidFill>
                <a:latin typeface="Book Antiqua"/>
              </a:rPr>
              <a:t>someModule.controller('MyController', ['$scope', 'greeter', function($scope, greeter) {</a:t>
            </a:r>
            <a:endParaRPr/>
          </a:p>
          <a:p>
            <a:pPr>
              <a:lnSpc>
                <a:spcPct val="100000"/>
              </a:lnSpc>
            </a:pPr>
            <a:r>
              <a:rPr lang="en-US" sz="1400" strike="noStrike">
                <a:solidFill>
                  <a:srgbClr val="000000"/>
                </a:solidFill>
                <a:latin typeface="Book Antiqua"/>
              </a:rPr>
              <a:t>  </a:t>
            </a:r>
            <a:r>
              <a:rPr lang="en-US" sz="1400" strike="noStrike">
                <a:solidFill>
                  <a:srgbClr val="000000"/>
                </a:solidFill>
                <a:latin typeface="Book Antiqua"/>
              </a:rPr>
              <a:t>// ...</a:t>
            </a:r>
            <a:endParaRPr/>
          </a:p>
          <a:p>
            <a:pPr>
              <a:lnSpc>
                <a:spcPct val="100000"/>
              </a:lnSpc>
            </a:pPr>
            <a:r>
              <a:rPr lang="en-US" sz="1400" strike="noStrike">
                <a:solidFill>
                  <a:srgbClr val="000000"/>
                </a:solidFill>
                <a:latin typeface="Book Antiqua"/>
              </a:rPr>
              <a:t>}]);</a:t>
            </a:r>
            <a:endParaRPr/>
          </a:p>
          <a:p>
            <a:pPr>
              <a:lnSpc>
                <a:spcPct val="100000"/>
              </a:lnSpc>
            </a:pPr>
            <a:endParaRPr/>
          </a:p>
          <a:p>
            <a:pPr>
              <a:lnSpc>
                <a:spcPct val="100000"/>
              </a:lnSpc>
            </a:pPr>
            <a:r>
              <a:rPr lang="en-US" sz="1400" strike="noStrike">
                <a:solidFill>
                  <a:srgbClr val="000000"/>
                </a:solidFill>
                <a:latin typeface="Book Antiqua"/>
              </a:rPr>
              <a:t>$inject Property Annotation:</a:t>
            </a:r>
            <a:endParaRPr/>
          </a:p>
          <a:p>
            <a:pPr>
              <a:lnSpc>
                <a:spcPct val="100000"/>
              </a:lnSpc>
            </a:pPr>
            <a:r>
              <a:rPr lang="en-US" sz="1400" strike="noStrike">
                <a:solidFill>
                  <a:srgbClr val="000000"/>
                </a:solidFill>
                <a:latin typeface="Book Antiqua"/>
              </a:rPr>
              <a:t>To allow the minifiers to rename the function parameters and still be able to inject the right services, the function needs to be annotated with the $inject property. The $inject property is an array of service names to inject.</a:t>
            </a:r>
            <a:endParaRPr/>
          </a:p>
          <a:p>
            <a:pPr>
              <a:lnSpc>
                <a:spcPct val="100000"/>
              </a:lnSpc>
            </a:pPr>
            <a:endParaRPr/>
          </a:p>
          <a:p>
            <a:pPr>
              <a:lnSpc>
                <a:spcPct val="100000"/>
              </a:lnSpc>
            </a:pPr>
            <a:r>
              <a:rPr lang="en-US" sz="1400" strike="noStrike">
                <a:solidFill>
                  <a:srgbClr val="000000"/>
                </a:solidFill>
                <a:latin typeface="Book Antiqua"/>
              </a:rPr>
              <a:t>var MyController = function($scope, greeter) {</a:t>
            </a:r>
            <a:endParaRPr/>
          </a:p>
          <a:p>
            <a:pPr>
              <a:lnSpc>
                <a:spcPct val="100000"/>
              </a:lnSpc>
            </a:pPr>
            <a:r>
              <a:rPr lang="en-US" sz="1400" strike="noStrike">
                <a:solidFill>
                  <a:srgbClr val="000000"/>
                </a:solidFill>
                <a:latin typeface="Book Antiqua"/>
              </a:rPr>
              <a:t>  </a:t>
            </a:r>
            <a:r>
              <a:rPr lang="en-US" sz="1400" strike="noStrike">
                <a:solidFill>
                  <a:srgbClr val="000000"/>
                </a:solidFill>
                <a:latin typeface="Book Antiqua"/>
              </a:rPr>
              <a:t>// ...</a:t>
            </a:r>
            <a:endParaRPr/>
          </a:p>
          <a:p>
            <a:pPr>
              <a:lnSpc>
                <a:spcPct val="100000"/>
              </a:lnSpc>
            </a:pPr>
            <a:r>
              <a:rPr lang="en-US" sz="1400" strike="noStrike">
                <a:solidFill>
                  <a:srgbClr val="000000"/>
                </a:solidFill>
                <a:latin typeface="Book Antiqua"/>
              </a:rPr>
              <a:t>}</a:t>
            </a:r>
            <a:endParaRPr/>
          </a:p>
          <a:p>
            <a:pPr>
              <a:lnSpc>
                <a:spcPct val="100000"/>
              </a:lnSpc>
            </a:pPr>
            <a:r>
              <a:rPr lang="en-US" sz="1400" strike="noStrike">
                <a:solidFill>
                  <a:srgbClr val="000000"/>
                </a:solidFill>
                <a:latin typeface="Book Antiqua"/>
              </a:rPr>
              <a:t>MyController.$inject = ['$scope', 'greeter'];</a:t>
            </a:r>
            <a:endParaRPr/>
          </a:p>
          <a:p>
            <a:pPr>
              <a:lnSpc>
                <a:spcPct val="100000"/>
              </a:lnSpc>
            </a:pPr>
            <a:r>
              <a:rPr lang="en-US" sz="1400" strike="noStrike">
                <a:solidFill>
                  <a:srgbClr val="000000"/>
                </a:solidFill>
                <a:latin typeface="Book Antiqua"/>
              </a:rPr>
              <a:t>someModule.controller('MyController', MyController);</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Essential</Template>
  <TotalTime>12692</TotalTime>
  <Application>LibreOffice/4.4.1.2$Windows_x86 LibreOffice_project/45e2de17089c24a1fa810c8f975a7171ba4cd432</Application>
  <Paragraphs>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2014-07-31T14:39:16Z</dcterms:created>
  <dc:creator>Prakash Rao Sunkara</dc:creator>
  <dc:language>en-US</dc:language>
  <dcterms:modified xsi:type="dcterms:W3CDTF">2015-03-28T06:41:00Z</dcterms:modified>
  <cp:revision>178</cp:revision>
  <dc:subject>Training Material</dc:subject>
  <dc:title>DIGITAL MARKETING INTRODUCTION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