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96" r:id="rId2"/>
    <p:sldId id="375" r:id="rId3"/>
    <p:sldId id="376" r:id="rId4"/>
    <p:sldId id="377" r:id="rId5"/>
    <p:sldId id="365" r:id="rId6"/>
    <p:sldId id="378" r:id="rId7"/>
    <p:sldId id="293" r:id="rId8"/>
    <p:sldId id="366" r:id="rId9"/>
    <p:sldId id="29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5" d="100"/>
          <a:sy n="85" d="100"/>
        </p:scale>
        <p:origin x="1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B61BEF0D-F0BB-DE4B-95CE-6DB70DBA9567}" type="datetimeFigureOut">
              <a:rPr lang="en-US" smtClean="0"/>
              <a:pPr/>
              <a:t>3/29/2015</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57F1E4F-1CFF-5643-939E-217C01CDF56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hape 33"/>
          <p:cNvCxnSpPr/>
          <p:nvPr/>
        </p:nvCxnSpPr>
        <p:spPr>
          <a:xfrm flipV="1">
            <a:off x="5791200" y="2940269"/>
            <a:ext cx="0" cy="1323110"/>
          </a:xfrm>
          <a:prstGeom prst="straightConnector1">
            <a:avLst/>
          </a:prstGeom>
          <a:noFill/>
          <a:ln w="38100" cap="flat">
            <a:solidFill>
              <a:schemeClr val="dk2"/>
            </a:solidFill>
            <a:prstDash val="solid"/>
            <a:round/>
            <a:headEnd type="none" w="lg" len="lg"/>
            <a:tailEnd type="triangle" w="lg" len="lg"/>
          </a:ln>
        </p:spPr>
      </p:cxnSp>
      <p:sp>
        <p:nvSpPr>
          <p:cNvPr id="8" name="Shape 32"/>
          <p:cNvSpPr txBox="1"/>
          <p:nvPr/>
        </p:nvSpPr>
        <p:spPr>
          <a:xfrm>
            <a:off x="1084149" y="4463058"/>
            <a:ext cx="9414101" cy="1474282"/>
          </a:xfrm>
          <a:prstGeom prst="rect">
            <a:avLst/>
          </a:prstGeom>
        </p:spPr>
        <p:txBody>
          <a:bodyPr lIns="91425" tIns="91425" rIns="91425" bIns="91425" anchor="t" anchorCtr="0">
            <a:noAutofit/>
          </a:bodyPr>
          <a:lstStyle/>
          <a:p>
            <a:pPr marL="914400" indent="0">
              <a:buNone/>
            </a:pPr>
            <a:r>
              <a:rPr lang="en" sz="2400" dirty="0">
                <a:solidFill>
                  <a:srgbClr val="434343"/>
                </a:solidFill>
              </a:rPr>
              <a:t>Technology has the opportunity to completely disrupt </a:t>
            </a:r>
            <a:r>
              <a:rPr lang="en" sz="2400" dirty="0" smtClean="0">
                <a:solidFill>
                  <a:srgbClr val="434343"/>
                </a:solidFill>
              </a:rPr>
              <a:t>conventional education system </a:t>
            </a:r>
            <a:r>
              <a:rPr lang="en" sz="2400" dirty="0">
                <a:solidFill>
                  <a:srgbClr val="434343"/>
                </a:solidFill>
              </a:rPr>
              <a:t>by </a:t>
            </a:r>
            <a:r>
              <a:rPr lang="en" sz="2400" dirty="0" smtClean="0">
                <a:solidFill>
                  <a:srgbClr val="434343"/>
                </a:solidFill>
              </a:rPr>
              <a:t>democratizing learning</a:t>
            </a:r>
            <a:endParaRPr lang="en" sz="2400" dirty="0">
              <a:solidFill>
                <a:srgbClr val="43434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57" y="1219200"/>
            <a:ext cx="8303844" cy="1350579"/>
          </a:xfrm>
          <a:prstGeom prst="rect">
            <a:avLst/>
          </a:prstGeom>
        </p:spPr>
      </p:pic>
    </p:spTree>
    <p:extLst>
      <p:ext uri="{BB962C8B-B14F-4D97-AF65-F5344CB8AC3E}">
        <p14:creationId xmlns:p14="http://schemas.microsoft.com/office/powerpoint/2010/main" val="2883927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Today’s Session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8" y="1575287"/>
            <a:ext cx="4961792" cy="4247317"/>
          </a:xfrm>
          <a:prstGeom prst="rect">
            <a:avLst/>
          </a:prstGeom>
          <a:noFill/>
        </p:spPr>
        <p:txBody>
          <a:bodyPr wrap="square" rtlCol="0">
            <a:spAutoFit/>
          </a:bodyPr>
          <a:lstStyle/>
          <a:p>
            <a:pPr fontAlgn="base"/>
            <a:r>
              <a:rPr lang="en-IN" b="1" dirty="0" smtClean="0"/>
              <a:t>Module </a:t>
            </a:r>
            <a:r>
              <a:rPr lang="en-IN" b="1" dirty="0"/>
              <a:t>6: Directives</a:t>
            </a:r>
            <a:endParaRPr lang="en-IN" dirty="0"/>
          </a:p>
          <a:p>
            <a:pPr lvl="0" fontAlgn="base"/>
            <a:r>
              <a:rPr lang="en-IN" dirty="0"/>
              <a:t>What is </a:t>
            </a:r>
            <a:r>
              <a:rPr lang="en-IN" dirty="0" smtClean="0"/>
              <a:t>Directive</a:t>
            </a:r>
          </a:p>
          <a:p>
            <a:pPr lvl="0" fontAlgn="base"/>
            <a:r>
              <a:rPr lang="en-IN" dirty="0" smtClean="0"/>
              <a:t>Directive </a:t>
            </a:r>
            <a:r>
              <a:rPr lang="en-IN" dirty="0"/>
              <a:t>Restrictions</a:t>
            </a:r>
          </a:p>
          <a:p>
            <a:pPr lvl="0" fontAlgn="base"/>
            <a:r>
              <a:rPr lang="en-IN" dirty="0"/>
              <a:t>Basic </a:t>
            </a:r>
            <a:r>
              <a:rPr lang="en-IN" dirty="0" err="1"/>
              <a:t>Behaviors</a:t>
            </a:r>
            <a:endParaRPr lang="en-IN" dirty="0"/>
          </a:p>
          <a:p>
            <a:pPr lvl="0" fontAlgn="base"/>
            <a:r>
              <a:rPr lang="en-IN" dirty="0"/>
              <a:t>Useful </a:t>
            </a:r>
            <a:r>
              <a:rPr lang="en-IN" dirty="0" err="1"/>
              <a:t>Behaviors</a:t>
            </a:r>
            <a:endParaRPr lang="en-IN" dirty="0"/>
          </a:p>
          <a:p>
            <a:pPr lvl="0" fontAlgn="base"/>
            <a:r>
              <a:rPr lang="en-IN" dirty="0"/>
              <a:t>Understanding Isolate Scope</a:t>
            </a:r>
            <a:br>
              <a:rPr lang="en-IN" dirty="0"/>
            </a:br>
            <a:r>
              <a:rPr lang="en-IN" dirty="0"/>
              <a:t>  - Scope "@" "=""&amp;"</a:t>
            </a:r>
          </a:p>
          <a:p>
            <a:pPr lvl="0" fontAlgn="base"/>
            <a:r>
              <a:rPr lang="en-IN" dirty="0"/>
              <a:t>Templates</a:t>
            </a:r>
            <a:br>
              <a:rPr lang="en-IN" dirty="0"/>
            </a:br>
            <a:r>
              <a:rPr lang="en-IN" dirty="0"/>
              <a:t>   - </a:t>
            </a:r>
            <a:r>
              <a:rPr lang="en-IN" dirty="0" err="1"/>
              <a:t>templateUrl</a:t>
            </a:r>
            <a:r>
              <a:rPr lang="en-IN" dirty="0"/>
              <a:t/>
            </a:r>
            <a:br>
              <a:rPr lang="en-IN" dirty="0"/>
            </a:br>
            <a:r>
              <a:rPr lang="en-IN" dirty="0"/>
              <a:t>   - $</a:t>
            </a:r>
            <a:r>
              <a:rPr lang="en-IN" dirty="0" err="1"/>
              <a:t>templateCache</a:t>
            </a:r>
            <a:endParaRPr lang="en-IN" dirty="0"/>
          </a:p>
          <a:p>
            <a:pPr lvl="0" fontAlgn="base"/>
            <a:r>
              <a:rPr lang="en-IN" dirty="0"/>
              <a:t>Directives Talking to Controllers</a:t>
            </a:r>
          </a:p>
          <a:p>
            <a:pPr lvl="0" fontAlgn="base"/>
            <a:r>
              <a:rPr lang="en-IN" dirty="0"/>
              <a:t>Directive to Directive Communication</a:t>
            </a:r>
          </a:p>
          <a:p>
            <a:pPr lvl="0" fontAlgn="base"/>
            <a:r>
              <a:rPr lang="en-IN" dirty="0" err="1"/>
              <a:t>Transclusion</a:t>
            </a:r>
            <a:r>
              <a:rPr lang="en-IN" dirty="0"/>
              <a:t> Basics</a:t>
            </a:r>
          </a:p>
          <a:p>
            <a:pPr lvl="0" fontAlgn="base"/>
            <a:r>
              <a:rPr lang="en-IN" dirty="0"/>
              <a:t>Components and Containers</a:t>
            </a:r>
          </a:p>
          <a:p>
            <a:pPr lvl="0" fontAlgn="base"/>
            <a:r>
              <a:rPr lang="en-IN" dirty="0"/>
              <a:t>Directive </a:t>
            </a:r>
            <a:r>
              <a:rPr lang="en-IN" dirty="0" smtClean="0"/>
              <a:t>Communication</a:t>
            </a:r>
            <a:endParaRPr lang="en-IN" dirty="0"/>
          </a:p>
        </p:txBody>
      </p:sp>
    </p:spTree>
    <p:extLst>
      <p:ext uri="{BB962C8B-B14F-4D97-AF65-F5344CB8AC3E}">
        <p14:creationId xmlns:p14="http://schemas.microsoft.com/office/powerpoint/2010/main" val="4018319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What is Directive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477" y="1376871"/>
            <a:ext cx="11197132" cy="3693319"/>
          </a:xfrm>
          <a:prstGeom prst="rect">
            <a:avLst/>
          </a:prstGeom>
          <a:noFill/>
        </p:spPr>
        <p:txBody>
          <a:bodyPr wrap="square" rtlCol="0">
            <a:spAutoFit/>
          </a:bodyPr>
          <a:lstStyle/>
          <a:p>
            <a:r>
              <a:rPr lang="en-IN" dirty="0">
                <a:latin typeface="ArialMT"/>
              </a:rPr>
              <a:t>At a high level, directives are markers on a DOM element (such as an attribute, element name, comment or CSS class) that tell </a:t>
            </a:r>
            <a:r>
              <a:rPr lang="en-IN" dirty="0" err="1">
                <a:latin typeface="ArialMT"/>
              </a:rPr>
              <a:t>AngularJS's</a:t>
            </a:r>
            <a:r>
              <a:rPr lang="en-IN" dirty="0">
                <a:latin typeface="ArialMT"/>
              </a:rPr>
              <a:t> HTML compiler ($compile) to attach a specified </a:t>
            </a:r>
            <a:r>
              <a:rPr lang="en-IN" dirty="0" err="1">
                <a:latin typeface="ArialMT"/>
              </a:rPr>
              <a:t>behavior</a:t>
            </a:r>
            <a:r>
              <a:rPr lang="en-IN" dirty="0">
                <a:latin typeface="ArialMT"/>
              </a:rPr>
              <a:t> to that DOM element or even transform the DOM element and its children</a:t>
            </a:r>
            <a:r>
              <a:rPr lang="en-IN" dirty="0" smtClean="0">
                <a:latin typeface="ArialMT"/>
              </a:rPr>
              <a:t>. </a:t>
            </a:r>
          </a:p>
          <a:p>
            <a:endParaRPr lang="en-US" dirty="0">
              <a:latin typeface="ArialMT"/>
            </a:endParaRPr>
          </a:p>
          <a:p>
            <a:r>
              <a:rPr lang="en-US" dirty="0" smtClean="0">
                <a:latin typeface="ArialMT"/>
              </a:rPr>
              <a:t>Native Angular directives </a:t>
            </a:r>
            <a:r>
              <a:rPr lang="en-US" dirty="0">
                <a:latin typeface="ArialMT"/>
              </a:rPr>
              <a:t>- </a:t>
            </a:r>
            <a:r>
              <a:rPr lang="en-US" dirty="0" err="1">
                <a:latin typeface="ArialMT"/>
              </a:rPr>
              <a:t>ngBind</a:t>
            </a:r>
            <a:r>
              <a:rPr lang="en-US" dirty="0" smtClean="0">
                <a:latin typeface="ArialMT"/>
              </a:rPr>
              <a:t>, </a:t>
            </a:r>
            <a:r>
              <a:rPr lang="en-US" dirty="0" err="1" smtClean="0">
                <a:latin typeface="ArialMT"/>
              </a:rPr>
              <a:t>ngModel</a:t>
            </a:r>
            <a:r>
              <a:rPr lang="en-US" dirty="0">
                <a:latin typeface="ArialMT"/>
              </a:rPr>
              <a:t>, </a:t>
            </a:r>
            <a:r>
              <a:rPr lang="en-US" dirty="0" err="1" smtClean="0">
                <a:latin typeface="ArialMT"/>
              </a:rPr>
              <a:t>ngClass</a:t>
            </a:r>
            <a:r>
              <a:rPr lang="en-US" dirty="0" smtClean="0">
                <a:latin typeface="ArialMT"/>
              </a:rPr>
              <a:t>, </a:t>
            </a:r>
            <a:r>
              <a:rPr lang="en-US" dirty="0" err="1" smtClean="0">
                <a:latin typeface="ArialMT"/>
              </a:rPr>
              <a:t>ngStyle</a:t>
            </a:r>
            <a:r>
              <a:rPr lang="en-US" dirty="0" smtClean="0">
                <a:latin typeface="ArialMT"/>
              </a:rPr>
              <a:t>, </a:t>
            </a:r>
            <a:r>
              <a:rPr lang="en-US" dirty="0" err="1" smtClean="0">
                <a:latin typeface="ArialMT"/>
              </a:rPr>
              <a:t>ngRepeat</a:t>
            </a:r>
            <a:r>
              <a:rPr lang="en-US" dirty="0" smtClean="0">
                <a:latin typeface="ArialMT"/>
              </a:rPr>
              <a:t>, etc. </a:t>
            </a:r>
          </a:p>
          <a:p>
            <a:endParaRPr lang="en-US" dirty="0">
              <a:latin typeface="ArialMT"/>
            </a:endParaRPr>
          </a:p>
          <a:p>
            <a:r>
              <a:rPr lang="en-IN" dirty="0">
                <a:latin typeface="ArialMT"/>
              </a:rPr>
              <a:t>When Angular bootstraps your application, the HTML compiler traverses the DOM matching directives against the DOM elements</a:t>
            </a:r>
            <a:r>
              <a:rPr lang="en-IN" dirty="0" smtClean="0">
                <a:latin typeface="ArialMT"/>
              </a:rPr>
              <a:t>.</a:t>
            </a:r>
          </a:p>
          <a:p>
            <a:endParaRPr lang="en-IN" dirty="0" smtClean="0">
              <a:latin typeface="ArialMT"/>
            </a:endParaRPr>
          </a:p>
          <a:p>
            <a:r>
              <a:rPr lang="en-IN" dirty="0">
                <a:latin typeface="ArialMT"/>
              </a:rPr>
              <a:t>For </a:t>
            </a:r>
            <a:r>
              <a:rPr lang="en-IN" dirty="0" err="1">
                <a:latin typeface="ArialMT"/>
              </a:rPr>
              <a:t>AngularJS</a:t>
            </a:r>
            <a:r>
              <a:rPr lang="en-IN" dirty="0">
                <a:latin typeface="ArialMT"/>
              </a:rPr>
              <a:t>, "compilation" means attaching event listeners to the HTML to make it interactive. The reason we use the term "compile" is that the recursive process of attaching directives mirrors the process of compiling source code in compiled programming languages.</a:t>
            </a:r>
            <a:endParaRPr lang="en-IN" dirty="0" smtClean="0">
              <a:latin typeface="ArialMT"/>
            </a:endParaRPr>
          </a:p>
          <a:p>
            <a:endParaRPr lang="en-US" dirty="0">
              <a:latin typeface="ArialMT"/>
            </a:endParaRPr>
          </a:p>
        </p:txBody>
      </p:sp>
    </p:spTree>
    <p:extLst>
      <p:ext uri="{BB962C8B-B14F-4D97-AF65-F5344CB8AC3E}">
        <p14:creationId xmlns:p14="http://schemas.microsoft.com/office/powerpoint/2010/main" val="338727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What is Directive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76871"/>
            <a:ext cx="11197132" cy="2862322"/>
          </a:xfrm>
          <a:prstGeom prst="rect">
            <a:avLst/>
          </a:prstGeom>
          <a:noFill/>
        </p:spPr>
        <p:txBody>
          <a:bodyPr wrap="square" rtlCol="0">
            <a:spAutoFit/>
          </a:bodyPr>
          <a:lstStyle/>
          <a:p>
            <a:r>
              <a:rPr lang="en-IN" b="1" dirty="0" smtClean="0">
                <a:latin typeface="ArialMT"/>
              </a:rPr>
              <a:t>Normalization</a:t>
            </a:r>
            <a:r>
              <a:rPr lang="en-IN" dirty="0" smtClean="0">
                <a:latin typeface="ArialMT"/>
              </a:rPr>
              <a:t>:</a:t>
            </a:r>
            <a:endParaRPr lang="en-IN" dirty="0">
              <a:latin typeface="ArialMT"/>
            </a:endParaRPr>
          </a:p>
          <a:p>
            <a:pPr lvl="1"/>
            <a:r>
              <a:rPr lang="en-IN" dirty="0" smtClean="0">
                <a:latin typeface="ArialMT"/>
              </a:rPr>
              <a:t>Angular </a:t>
            </a:r>
            <a:r>
              <a:rPr lang="en-IN" dirty="0">
                <a:latin typeface="ArialMT"/>
              </a:rPr>
              <a:t>normalizes an element's tag and attribute name to determine which elements match which directives. We typically refer to directives by their case-sensitive </a:t>
            </a:r>
            <a:r>
              <a:rPr lang="en-IN" dirty="0" err="1">
                <a:latin typeface="ArialMT"/>
              </a:rPr>
              <a:t>camelCase</a:t>
            </a:r>
            <a:r>
              <a:rPr lang="en-IN" dirty="0">
                <a:latin typeface="ArialMT"/>
              </a:rPr>
              <a:t> normalized name (e.g. </a:t>
            </a:r>
            <a:r>
              <a:rPr lang="en-IN" dirty="0" err="1">
                <a:latin typeface="ArialMT"/>
              </a:rPr>
              <a:t>ngModel</a:t>
            </a:r>
            <a:r>
              <a:rPr lang="en-IN" dirty="0">
                <a:latin typeface="ArialMT"/>
              </a:rPr>
              <a:t>). However, since HTML is case-insensitive, we refer to directives in the DOM by lower-case forms, typically using dash-delimited attributes on DOM elements (e.g. </a:t>
            </a:r>
            <a:r>
              <a:rPr lang="en-IN" dirty="0" err="1">
                <a:latin typeface="ArialMT"/>
              </a:rPr>
              <a:t>ng</a:t>
            </a:r>
            <a:r>
              <a:rPr lang="en-IN" dirty="0">
                <a:latin typeface="ArialMT"/>
              </a:rPr>
              <a:t>-model).</a:t>
            </a:r>
          </a:p>
          <a:p>
            <a:pPr lvl="1"/>
            <a:endParaRPr lang="en-IN" dirty="0">
              <a:latin typeface="ArialMT"/>
            </a:endParaRPr>
          </a:p>
          <a:p>
            <a:pPr lvl="1"/>
            <a:r>
              <a:rPr lang="en-IN" dirty="0">
                <a:latin typeface="ArialMT"/>
              </a:rPr>
              <a:t>The normalization process is as follows</a:t>
            </a:r>
            <a:r>
              <a:rPr lang="en-IN" dirty="0" smtClean="0">
                <a:latin typeface="ArialMT"/>
              </a:rPr>
              <a:t>:</a:t>
            </a:r>
            <a:endParaRPr lang="en-IN" dirty="0">
              <a:latin typeface="ArialMT"/>
            </a:endParaRPr>
          </a:p>
          <a:p>
            <a:pPr marL="800100" lvl="1" indent="-342900">
              <a:buFont typeface="+mj-lt"/>
              <a:buAutoNum type="arabicPeriod"/>
            </a:pPr>
            <a:r>
              <a:rPr lang="en-IN" dirty="0">
                <a:latin typeface="ArialMT"/>
              </a:rPr>
              <a:t>Strip x- and data- from the front of the element/attributes.</a:t>
            </a:r>
          </a:p>
          <a:p>
            <a:pPr marL="800100" lvl="1" indent="-342900">
              <a:buFont typeface="+mj-lt"/>
              <a:buAutoNum type="arabicPeriod"/>
            </a:pPr>
            <a:r>
              <a:rPr lang="en-IN" dirty="0">
                <a:latin typeface="ArialMT"/>
              </a:rPr>
              <a:t>Convert the :, -, or _-delimited name to </a:t>
            </a:r>
            <a:r>
              <a:rPr lang="en-IN" dirty="0" err="1">
                <a:latin typeface="ArialMT"/>
              </a:rPr>
              <a:t>camelCase</a:t>
            </a:r>
            <a:r>
              <a:rPr lang="en-IN" dirty="0" smtClean="0">
                <a:latin typeface="ArialMT"/>
              </a:rPr>
              <a:t>.</a:t>
            </a:r>
            <a:endParaRPr lang="en-US" dirty="0">
              <a:latin typeface="ArialMT"/>
            </a:endParaRPr>
          </a:p>
          <a:p>
            <a:endParaRPr lang="en-IN" dirty="0" smtClean="0">
              <a:latin typeface="ArialMT"/>
            </a:endParaRPr>
          </a:p>
        </p:txBody>
      </p:sp>
    </p:spTree>
    <p:extLst>
      <p:ext uri="{BB962C8B-B14F-4D97-AF65-F5344CB8AC3E}">
        <p14:creationId xmlns:p14="http://schemas.microsoft.com/office/powerpoint/2010/main" val="400767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Directive restrictions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046988"/>
          </a:xfrm>
          <a:prstGeom prst="rect">
            <a:avLst/>
          </a:prstGeom>
          <a:noFill/>
        </p:spPr>
        <p:txBody>
          <a:bodyPr wrap="square" rtlCol="0">
            <a:spAutoFit/>
          </a:bodyPr>
          <a:lstStyle/>
          <a:p>
            <a:r>
              <a:rPr lang="en-IN" sz="2400" dirty="0"/>
              <a:t>The restrict option is typically set to</a:t>
            </a:r>
            <a:r>
              <a:rPr lang="en-IN" sz="2400" dirty="0" smtClean="0"/>
              <a:t>:</a:t>
            </a:r>
            <a:endParaRPr lang="en-IN" sz="2400" dirty="0"/>
          </a:p>
          <a:p>
            <a:r>
              <a:rPr lang="en-IN" sz="2400" dirty="0"/>
              <a:t>'A' - only matches attribute name</a:t>
            </a:r>
          </a:p>
          <a:p>
            <a:r>
              <a:rPr lang="en-IN" sz="2400" dirty="0"/>
              <a:t>'E' - only matches element name</a:t>
            </a:r>
          </a:p>
          <a:p>
            <a:r>
              <a:rPr lang="en-IN" sz="2400" dirty="0"/>
              <a:t>'C' - only matches class </a:t>
            </a:r>
            <a:r>
              <a:rPr lang="en-IN" sz="2400" dirty="0" smtClean="0"/>
              <a:t>name</a:t>
            </a:r>
          </a:p>
          <a:p>
            <a:r>
              <a:rPr lang="en-US" sz="2400" dirty="0" smtClean="0"/>
              <a:t>‘M’ – only comments</a:t>
            </a:r>
            <a:endParaRPr lang="en-IN" sz="2400" dirty="0" smtClean="0"/>
          </a:p>
          <a:p>
            <a:endParaRPr lang="en-IN" sz="2400" dirty="0"/>
          </a:p>
          <a:p>
            <a:r>
              <a:rPr lang="en-IN" sz="2400" dirty="0"/>
              <a:t>These restrictions can all be combined as needed:</a:t>
            </a:r>
          </a:p>
          <a:p>
            <a:r>
              <a:rPr lang="en-IN" sz="2400" dirty="0" smtClean="0"/>
              <a:t>'AEC</a:t>
            </a:r>
            <a:r>
              <a:rPr lang="en-IN" sz="2400" dirty="0"/>
              <a:t>' - matches either attribute or element or class name</a:t>
            </a:r>
            <a:endParaRPr lang="en-US" sz="2400"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Understanding Isolate Scope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1569660"/>
          </a:xfrm>
          <a:prstGeom prst="rect">
            <a:avLst/>
          </a:prstGeom>
          <a:noFill/>
        </p:spPr>
        <p:txBody>
          <a:bodyPr wrap="square" rtlCol="0">
            <a:spAutoFit/>
          </a:bodyPr>
          <a:lstStyle/>
          <a:p>
            <a:r>
              <a:rPr lang="en-IN" sz="2400" dirty="0">
                <a:latin typeface="ArialMT"/>
              </a:rPr>
              <a:t>As the name suggests, the isolate scope of the directive isolates everything except models that you've explicitly added to the scope: {} hash object. This is helpful when building reusable components because it prevents a component from changing your model state except for the models that you explicitly pass in.</a:t>
            </a:r>
            <a:endParaRPr lang="en-US" sz="2400" dirty="0"/>
          </a:p>
        </p:txBody>
      </p:sp>
    </p:spTree>
    <p:extLst>
      <p:ext uri="{BB962C8B-B14F-4D97-AF65-F5344CB8AC3E}">
        <p14:creationId xmlns:p14="http://schemas.microsoft.com/office/powerpoint/2010/main" val="530312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5" name="TextBox 4"/>
          <p:cNvSpPr txBox="1"/>
          <p:nvPr/>
        </p:nvSpPr>
        <p:spPr>
          <a:xfrm>
            <a:off x="574429" y="211016"/>
            <a:ext cx="10386647" cy="823752"/>
          </a:xfrm>
          <a:prstGeom prst="rect">
            <a:avLst/>
          </a:prstGeom>
          <a:noFill/>
        </p:spPr>
        <p:txBody>
          <a:bodyPr wrap="square" rtlCol="0">
            <a:spAutoFit/>
          </a:bodyPr>
          <a:lstStyle/>
          <a:p>
            <a:pPr marL="342900" indent="-342900">
              <a:lnSpc>
                <a:spcPct val="150000"/>
              </a:lnSpc>
            </a:pPr>
            <a:r>
              <a:rPr lang="en-US" sz="3600" b="1" dirty="0" smtClean="0">
                <a:solidFill>
                  <a:srgbClr val="C00000"/>
                </a:solidFill>
                <a:latin typeface="Times New Roman" pitchFamily="18" charset="0"/>
                <a:ea typeface="Arial"/>
                <a:cs typeface="Times New Roman" pitchFamily="18" charset="0"/>
                <a:sym typeface="Arial"/>
              </a:rPr>
              <a:t>Any Questions</a:t>
            </a: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rojects.jpeg"/>
          <p:cNvPicPr>
            <a:picLocks noChangeAspect="1"/>
          </p:cNvPicPr>
          <p:nvPr/>
        </p:nvPicPr>
        <p:blipFill>
          <a:blip r:embed="rId3"/>
          <a:stretch>
            <a:fillRect/>
          </a:stretch>
        </p:blipFill>
        <p:spPr>
          <a:xfrm>
            <a:off x="3547329" y="1916723"/>
            <a:ext cx="3252055" cy="3237601"/>
          </a:xfrm>
          <a:prstGeom prst="rect">
            <a:avLst/>
          </a:prstGeom>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331052" y="10838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Feedback from learners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hank-You.jpeg"/>
          <p:cNvPicPr>
            <a:picLocks noChangeAspect="1"/>
          </p:cNvPicPr>
          <p:nvPr/>
        </p:nvPicPr>
        <p:blipFill>
          <a:blip r:embed="rId3"/>
          <a:stretch>
            <a:fillRect/>
          </a:stretch>
        </p:blipFill>
        <p:spPr>
          <a:xfrm>
            <a:off x="3506665" y="1600931"/>
            <a:ext cx="4910504" cy="4452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7044</TotalTime>
  <Words>400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ArialMT</vt:lpstr>
      <vt:lpstr>Book Antiqua</vt:lpstr>
      <vt:lpstr>Lucida Sans</vt:lpstr>
      <vt:lpstr>Times New Roman</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INTRODUCTION</dc:title>
  <dc:subject>Training Material</dc:subject>
  <dc:creator>Prakash Rao Sunkara</dc:creator>
  <cp:lastModifiedBy>Rahit</cp:lastModifiedBy>
  <cp:revision>184</cp:revision>
  <dcterms:created xsi:type="dcterms:W3CDTF">2014-07-31T14:39:16Z</dcterms:created>
  <dcterms:modified xsi:type="dcterms:W3CDTF">2015-03-29T04:43:48Z</dcterms:modified>
</cp:coreProperties>
</file>